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2" r:id="rId3"/>
    <p:sldId id="279" r:id="rId4"/>
    <p:sldId id="277" r:id="rId5"/>
    <p:sldId id="278" r:id="rId6"/>
  </p:sldIdLst>
  <p:sldSz cx="12192000" cy="6858000"/>
  <p:notesSz cx="6797675" cy="9928225"/>
  <p:embeddedFontLst>
    <p:embeddedFont>
      <p:font typeface="Open Sans" panose="020B0604020202020204" charset="0"/>
      <p:regular r:id="rId8"/>
      <p:bold r:id="rId9"/>
      <p:italic r:id="rId10"/>
      <p:bold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i+dLb5Nvzy5s3x0hDwdS4L8LxF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8" y="28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004633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83098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94a416034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3" name="Google Shape;123;g1294a4160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682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94a416034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3" name="Google Shape;123;g1294a4160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16957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94a416034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3" name="Google Shape;123;g1294a4160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81838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498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11e926f73df_4_6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g11e926f73df_4_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g11e926f73df_4_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g11e926f73df_4_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g11e926f73df_4_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e926f73df_4_6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11e926f73df_4_63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g11e926f73df_4_6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g11e926f73df_4_6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g11e926f73df_4_6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e926f73df_4_69"/>
          <p:cNvSpPr txBox="1">
            <a:spLocks noGrp="1"/>
          </p:cNvSpPr>
          <p:nvPr>
            <p:ph type="title"/>
          </p:nvPr>
        </p:nvSpPr>
        <p:spPr>
          <a:xfrm rot="5400000">
            <a:off x="7285038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11e926f73df_4_69"/>
          <p:cNvSpPr txBox="1">
            <a:spLocks noGrp="1"/>
          </p:cNvSpPr>
          <p:nvPr>
            <p:ph type="body" idx="1"/>
          </p:nvPr>
        </p:nvSpPr>
        <p:spPr>
          <a:xfrm rot="5400000">
            <a:off x="1697038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g11e926f73df_4_6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g11e926f73df_4_6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11e926f73df_4_6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1e926f73df_4_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g11e926f73df_4_1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g11e926f73df_4_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g11e926f73df_4_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11e926f73df_4_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11e926f73df_4_18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g11e926f73df_4_18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g11e926f73df_4_1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11e926f73df_4_1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11e926f73df_4_1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1e926f73df_4_2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11e926f73df_4_2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g11e926f73df_4_24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g11e926f73df_4_2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g11e926f73df_4_2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11e926f73df_4_2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1e926f73df_4_3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g11e926f73df_4_31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g11e926f73df_4_31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g11e926f73df_4_31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g11e926f73df_4_31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g11e926f73df_4_3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11e926f73df_4_3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11e926f73df_4_3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1e926f73df_4_4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1e926f73df_4_4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g11e926f73df_4_4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11e926f73df_4_4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e926f73df_4_4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1e926f73df_4_4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11e926f73df_4_4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1e926f73df_4_49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g11e926f73df_4_49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g11e926f73df_4_49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g11e926f73df_4_4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11e926f73df_4_4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g11e926f73df_4_4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e926f73df_4_56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1e926f73df_4_56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g11e926f73df_4_56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g11e926f73df_4_5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11e926f73df_4_5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g11e926f73df_4_5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1e926f73df_4_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11e926f73df_4_0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g11e926f73df_4_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g11e926f73df_4_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g11e926f73df_4_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ctrTitle"/>
          </p:nvPr>
        </p:nvSpPr>
        <p:spPr>
          <a:xfrm>
            <a:off x="6053409" y="2735000"/>
            <a:ext cx="5393400" cy="1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3979"/>
              </a:buClr>
              <a:buSzPts val="3200"/>
              <a:buNone/>
            </a:pPr>
            <a:r>
              <a:rPr lang="sk-SK" sz="3200" b="1" dirty="0" smtClean="0">
                <a:solidFill>
                  <a:srgbClr val="24529E"/>
                </a:solidFill>
              </a:rPr>
              <a:t>ALIANCIA SEKTOROVÝCH RÁD</a:t>
            </a:r>
            <a:br>
              <a:rPr lang="sk-SK" sz="3200" b="1" dirty="0" smtClean="0">
                <a:solidFill>
                  <a:srgbClr val="24529E"/>
                </a:solidFill>
              </a:rPr>
            </a:br>
            <a:r>
              <a:rPr lang="sk-SK" sz="2800" b="1" dirty="0" smtClean="0">
                <a:solidFill>
                  <a:srgbClr val="24529E"/>
                </a:solidFill>
              </a:rPr>
              <a:t>Podpis zakladateľskej zmluvy</a:t>
            </a:r>
            <a:endParaRPr sz="2800" b="1" dirty="0">
              <a:solidFill>
                <a:srgbClr val="24529E"/>
              </a:solidFill>
            </a:endParaRPr>
          </a:p>
        </p:txBody>
      </p:sp>
      <p:pic>
        <p:nvPicPr>
          <p:cNvPr id="85" name="Google Shape;85;p2" descr="VertikLinka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1102" y="0"/>
            <a:ext cx="5753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"/>
          <p:cNvSpPr txBox="1"/>
          <p:nvPr/>
        </p:nvSpPr>
        <p:spPr>
          <a:xfrm>
            <a:off x="6430471" y="5130916"/>
            <a:ext cx="1569000" cy="36930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529E"/>
              </a:buClr>
              <a:buSzPts val="3200"/>
              <a:buFont typeface="Open Sans"/>
              <a:buNone/>
            </a:pPr>
            <a:r>
              <a:rPr lang="sk-SK" sz="1200" b="1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19</a:t>
            </a:r>
            <a:r>
              <a:rPr lang="en-US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sk-SK" sz="1200" b="1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január</a:t>
            </a:r>
            <a:r>
              <a:rPr lang="en-US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 202</a:t>
            </a:r>
            <a:r>
              <a:rPr lang="sk-SK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200" b="1" i="0" u="none" strike="noStrike" cap="none" dirty="0">
              <a:solidFill>
                <a:srgbClr val="2452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" name="Google Shape;87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1675" y="2735000"/>
            <a:ext cx="3934654" cy="103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BlokTextu 1"/>
          <p:cNvSpPr txBox="1"/>
          <p:nvPr/>
        </p:nvSpPr>
        <p:spPr>
          <a:xfrm>
            <a:off x="6053409" y="4157218"/>
            <a:ext cx="602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50" dirty="0"/>
              <a:t>...</a:t>
            </a:r>
            <a:r>
              <a:rPr lang="sk-SK" sz="18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aby </a:t>
            </a:r>
            <a:r>
              <a:rPr lang="sk-SK" sz="18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sme sa učili to</a:t>
            </a:r>
            <a:r>
              <a:rPr lang="sk-SK" sz="18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, čo vyžaduje trh práce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1294a416034_0_0" descr="LogoMPSVRslinkou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500" y="6111725"/>
            <a:ext cx="10273206" cy="3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1294a416034_0_0" descr="VertikLinka2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917867" y="0"/>
            <a:ext cx="47608" cy="139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1294a416034_0_0"/>
          <p:cNvSpPr txBox="1"/>
          <p:nvPr/>
        </p:nvSpPr>
        <p:spPr>
          <a:xfrm>
            <a:off x="1148433" y="1270425"/>
            <a:ext cx="10167267" cy="497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spcBef>
                <a:spcPts val="600"/>
              </a:spcBef>
              <a:buSzPts val="2000"/>
            </a:pPr>
            <a:r>
              <a:rPr lang="sk-SK" sz="3200" b="1" u="sng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ZOZNAM ČLENOV</a:t>
            </a:r>
            <a:endParaRPr lang="sk-SK" sz="3200" b="1" u="sng" dirty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Ministerstvo </a:t>
            </a: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práce, sociálnych vecí a rodiny SR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Ministerstvo školstva, vedy, výskumu a športu SR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Asociácia zamestnávateľských zväzov a združení SR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Republiková únia zamestnávateľov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Asociácia priemyselných zväzov a dopravy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Združenie miest a obcí Slovenska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Konfederácia odborových zväzov SR</a:t>
            </a:r>
          </a:p>
          <a:p>
            <a:pPr marL="457200" indent="-45720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Spoločné odbory </a:t>
            </a:r>
            <a:r>
              <a:rPr lang="sk-SK" sz="30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Slovenska</a:t>
            </a:r>
            <a:endParaRPr lang="sk-SK" sz="3000" b="1" dirty="0" smtClean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7;g1294a416034_0_0"/>
          <p:cNvSpPr txBox="1">
            <a:spLocks noGrp="1"/>
          </p:cNvSpPr>
          <p:nvPr>
            <p:ph type="title"/>
          </p:nvPr>
        </p:nvSpPr>
        <p:spPr>
          <a:xfrm>
            <a:off x="1148433" y="338752"/>
            <a:ext cx="9324308" cy="738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l">
              <a:buClr>
                <a:schemeClr val="lt1"/>
              </a:buClr>
              <a:buSzPts val="1600"/>
            </a:pPr>
            <a:r>
              <a:rPr lang="sk-SK" sz="3200" b="1" u="sng" dirty="0" smtClean="0">
                <a:solidFill>
                  <a:srgbClr val="24529E"/>
                </a:solidFill>
              </a:rPr>
              <a:t>ALIANCIA SEKTOROVÝCH RÁD</a:t>
            </a:r>
            <a:br>
              <a:rPr lang="sk-SK" sz="3200" b="1" u="sng" dirty="0" smtClean="0">
                <a:solidFill>
                  <a:srgbClr val="24529E"/>
                </a:solidFill>
              </a:rPr>
            </a:br>
            <a:r>
              <a:rPr lang="sk-SK" sz="2500" dirty="0" smtClean="0">
                <a:solidFill>
                  <a:srgbClr val="24529E"/>
                </a:solidFill>
              </a:rPr>
              <a:t>nezávislé </a:t>
            </a:r>
            <a:r>
              <a:rPr lang="sk-SK" sz="2500" dirty="0">
                <a:solidFill>
                  <a:srgbClr val="24529E"/>
                </a:solidFill>
              </a:rPr>
              <a:t>záujmové združenie právnických </a:t>
            </a:r>
            <a:r>
              <a:rPr lang="sk-SK" sz="2500" dirty="0" smtClean="0">
                <a:solidFill>
                  <a:srgbClr val="24529E"/>
                </a:solidFill>
              </a:rPr>
              <a:t>osôb</a:t>
            </a:r>
            <a:endParaRPr sz="2500" dirty="0">
              <a:solidFill>
                <a:srgbClr val="24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3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1294a416034_0_0" descr="LogoMPSVRslinkou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500" y="6111725"/>
            <a:ext cx="10273206" cy="3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1294a416034_0_0" descr="VertikLinka2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917867" y="0"/>
            <a:ext cx="47608" cy="139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1294a416034_0_0"/>
          <p:cNvSpPr txBox="1"/>
          <p:nvPr/>
        </p:nvSpPr>
        <p:spPr>
          <a:xfrm>
            <a:off x="1148433" y="1332056"/>
            <a:ext cx="8467055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150000"/>
              </a:lnSpc>
              <a:buSzPts val="2000"/>
            </a:pPr>
            <a:r>
              <a:rPr lang="sk-SK" sz="3200" b="1" u="sng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CIEĽ</a:t>
            </a:r>
          </a:p>
          <a:p>
            <a:pPr marL="457200" lvl="0" indent="-457200">
              <a:lnSpc>
                <a:spcPct val="150000"/>
              </a:lnSpc>
              <a:buSzPts val="2000"/>
              <a:buFont typeface="Wingdings" panose="05000000000000000000" pitchFamily="2" charset="2"/>
              <a:buChar char="ü"/>
            </a:pPr>
            <a:r>
              <a:rPr lang="sk-SK" sz="32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zosúladiť </a:t>
            </a:r>
            <a:r>
              <a:rPr lang="sk-SK" sz="32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moderné potreby zamestnávateľov </a:t>
            </a:r>
            <a:r>
              <a:rPr lang="sk-SK" sz="32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a </a:t>
            </a:r>
            <a:r>
              <a:rPr lang="sk-SK" sz="32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celoživotné vzdelávanie občanov </a:t>
            </a:r>
            <a:r>
              <a:rPr lang="sk-SK" sz="3200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tak, aby sa </a:t>
            </a:r>
            <a:r>
              <a:rPr lang="sk-SK" sz="32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zvýšila ich životná úroveň, uplatniteľnosť na trhu práce a konkurencieschopnosť slovenského trhu </a:t>
            </a:r>
            <a:r>
              <a:rPr lang="sk-SK" sz="32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práce</a:t>
            </a:r>
            <a:endParaRPr lang="sk-SK" sz="3200" b="1" dirty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27;g1294a416034_0_0"/>
          <p:cNvSpPr txBox="1">
            <a:spLocks noGrp="1"/>
          </p:cNvSpPr>
          <p:nvPr>
            <p:ph type="title"/>
          </p:nvPr>
        </p:nvSpPr>
        <p:spPr>
          <a:xfrm>
            <a:off x="1148433" y="338752"/>
            <a:ext cx="9324308" cy="738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l">
              <a:buClr>
                <a:schemeClr val="lt1"/>
              </a:buClr>
              <a:buSzPts val="1600"/>
            </a:pPr>
            <a:r>
              <a:rPr lang="sk-SK" sz="3200" b="1" u="sng" dirty="0" smtClean="0">
                <a:solidFill>
                  <a:srgbClr val="24529E"/>
                </a:solidFill>
              </a:rPr>
              <a:t>ALIANCIA SEKTOROVÝCH RÁD</a:t>
            </a:r>
            <a:br>
              <a:rPr lang="sk-SK" sz="3200" b="1" u="sng" dirty="0" smtClean="0">
                <a:solidFill>
                  <a:srgbClr val="24529E"/>
                </a:solidFill>
              </a:rPr>
            </a:br>
            <a:r>
              <a:rPr lang="sk-SK" sz="2500" dirty="0" smtClean="0">
                <a:solidFill>
                  <a:srgbClr val="24529E"/>
                </a:solidFill>
              </a:rPr>
              <a:t>nezávislé </a:t>
            </a:r>
            <a:r>
              <a:rPr lang="sk-SK" sz="2500" dirty="0">
                <a:solidFill>
                  <a:srgbClr val="24529E"/>
                </a:solidFill>
              </a:rPr>
              <a:t>záujmové združenie právnických </a:t>
            </a:r>
            <a:r>
              <a:rPr lang="sk-SK" sz="2500" dirty="0" smtClean="0">
                <a:solidFill>
                  <a:srgbClr val="24529E"/>
                </a:solidFill>
              </a:rPr>
              <a:t>osôb</a:t>
            </a:r>
            <a:endParaRPr sz="2500" dirty="0">
              <a:solidFill>
                <a:srgbClr val="24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3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1294a416034_0_0" descr="LogoMPSVRslinkou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500" y="6111725"/>
            <a:ext cx="10273206" cy="3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1294a416034_0_0" descr="VertikLinka2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917867" y="0"/>
            <a:ext cx="47608" cy="139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1294a416034_0_0"/>
          <p:cNvSpPr txBox="1"/>
          <p:nvPr/>
        </p:nvSpPr>
        <p:spPr>
          <a:xfrm>
            <a:off x="1148433" y="1077662"/>
            <a:ext cx="11187112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50000"/>
              </a:lnSpc>
              <a:buSzPts val="2000"/>
            </a:pPr>
            <a:r>
              <a:rPr lang="sk-SK" sz="3200" b="1" u="sng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ÚLOHY</a:t>
            </a:r>
          </a:p>
          <a:p>
            <a:pPr marL="457200" lvl="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vytvorenie </a:t>
            </a: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spoločnej 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platformy podporujúcej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zosúlaďovanie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systému vzdelávania s požiadavkami zamestnávateľov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</a:rPr>
              <a:t> na kvalifikovanú pracovnú silu </a:t>
            </a:r>
            <a:endParaRPr lang="sk-SK" sz="2500" dirty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monitorovanie 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predvídanie vývojových trendov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 na trhu práce,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požadovaných zručností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 pre výkon pracovných činností,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vznikajúcich a zanikajúcich zamestnaní</a:t>
            </a:r>
          </a:p>
          <a:p>
            <a:pPr marL="457200" lvl="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tvorba 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 aktualizácia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Národnej sústavy povolaní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Národnej sústavy kvalifikácií</a:t>
            </a:r>
          </a:p>
          <a:p>
            <a:pPr marL="45720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posudzovanie kvality vzdelávacích programov</a:t>
            </a:r>
            <a:endParaRPr lang="sk-SK" sz="2500" dirty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zriaďovanie </a:t>
            </a:r>
            <a:r>
              <a:rPr lang="sk-SK" sz="25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sektorových </a:t>
            </a:r>
            <a:r>
              <a:rPr lang="sk-SK" sz="25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rád</a:t>
            </a: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sk-SK" sz="2500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zabezpečovanie ich </a:t>
            </a:r>
            <a:r>
              <a:rPr lang="sk-SK" sz="2500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činnosti</a:t>
            </a:r>
            <a:endParaRPr lang="sk-SK" sz="2500" dirty="0">
              <a:solidFill>
                <a:srgbClr val="24529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1200"/>
              </a:spcBef>
              <a:buSzPts val="2000"/>
              <a:buFont typeface="Wingdings" panose="05000000000000000000" pitchFamily="2" charset="2"/>
              <a:buChar char="ü"/>
            </a:pPr>
            <a:r>
              <a:rPr lang="sk-SK" sz="25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posilnenie odborných a analytických kapacít sociálnych partnerov</a:t>
            </a:r>
          </a:p>
        </p:txBody>
      </p:sp>
      <p:sp>
        <p:nvSpPr>
          <p:cNvPr id="7" name="Google Shape;127;g1294a416034_0_0"/>
          <p:cNvSpPr txBox="1">
            <a:spLocks noGrp="1"/>
          </p:cNvSpPr>
          <p:nvPr>
            <p:ph type="title"/>
          </p:nvPr>
        </p:nvSpPr>
        <p:spPr>
          <a:xfrm>
            <a:off x="1148433" y="338752"/>
            <a:ext cx="9324308" cy="738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l">
              <a:buClr>
                <a:schemeClr val="lt1"/>
              </a:buClr>
              <a:buSzPts val="1600"/>
            </a:pPr>
            <a:r>
              <a:rPr lang="sk-SK" sz="3200" b="1" u="sng" dirty="0" smtClean="0">
                <a:solidFill>
                  <a:srgbClr val="24529E"/>
                </a:solidFill>
              </a:rPr>
              <a:t>ALIANCIA SEKTOROVÝCH RÁD</a:t>
            </a:r>
            <a:br>
              <a:rPr lang="sk-SK" sz="3200" b="1" u="sng" dirty="0" smtClean="0">
                <a:solidFill>
                  <a:srgbClr val="24529E"/>
                </a:solidFill>
              </a:rPr>
            </a:br>
            <a:r>
              <a:rPr lang="sk-SK" sz="2500" dirty="0" smtClean="0">
                <a:solidFill>
                  <a:srgbClr val="24529E"/>
                </a:solidFill>
              </a:rPr>
              <a:t>nezávislé </a:t>
            </a:r>
            <a:r>
              <a:rPr lang="sk-SK" sz="2500" dirty="0">
                <a:solidFill>
                  <a:srgbClr val="24529E"/>
                </a:solidFill>
              </a:rPr>
              <a:t>záujmové združenie právnických </a:t>
            </a:r>
            <a:r>
              <a:rPr lang="sk-SK" sz="2500" dirty="0" smtClean="0">
                <a:solidFill>
                  <a:srgbClr val="24529E"/>
                </a:solidFill>
              </a:rPr>
              <a:t>osôb</a:t>
            </a:r>
            <a:endParaRPr sz="2500" dirty="0">
              <a:solidFill>
                <a:srgbClr val="24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19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ctrTitle"/>
          </p:nvPr>
        </p:nvSpPr>
        <p:spPr>
          <a:xfrm>
            <a:off x="6053409" y="2735000"/>
            <a:ext cx="5393400" cy="1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3979"/>
              </a:buClr>
              <a:buSzPts val="3200"/>
              <a:buNone/>
            </a:pPr>
            <a:r>
              <a:rPr lang="sk-SK" sz="3200" b="1" dirty="0" smtClean="0">
                <a:solidFill>
                  <a:srgbClr val="24529E"/>
                </a:solidFill>
              </a:rPr>
              <a:t>ALIANCIA SEKTOROVÝCH RÁD</a:t>
            </a:r>
            <a:br>
              <a:rPr lang="sk-SK" sz="3200" b="1" dirty="0" smtClean="0">
                <a:solidFill>
                  <a:srgbClr val="24529E"/>
                </a:solidFill>
              </a:rPr>
            </a:br>
            <a:r>
              <a:rPr lang="sk-SK" sz="2800" b="1" dirty="0" smtClean="0">
                <a:solidFill>
                  <a:srgbClr val="24529E"/>
                </a:solidFill>
              </a:rPr>
              <a:t>Podpis zakladateľskej zmluvy</a:t>
            </a:r>
            <a:endParaRPr sz="2800" b="1" dirty="0">
              <a:solidFill>
                <a:srgbClr val="24529E"/>
              </a:solidFill>
            </a:endParaRPr>
          </a:p>
        </p:txBody>
      </p:sp>
      <p:pic>
        <p:nvPicPr>
          <p:cNvPr id="85" name="Google Shape;85;p2" descr="VertikLinka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1102" y="0"/>
            <a:ext cx="5753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"/>
          <p:cNvSpPr txBox="1"/>
          <p:nvPr/>
        </p:nvSpPr>
        <p:spPr>
          <a:xfrm>
            <a:off x="6430471" y="5130916"/>
            <a:ext cx="1569000" cy="36930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529E"/>
              </a:buClr>
              <a:buSzPts val="3200"/>
              <a:buFont typeface="Open Sans"/>
              <a:buNone/>
            </a:pPr>
            <a:r>
              <a:rPr lang="sk-SK" sz="1200" b="1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19</a:t>
            </a:r>
            <a:r>
              <a:rPr lang="en-US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sk-SK" sz="1200" b="1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január</a:t>
            </a:r>
            <a:r>
              <a:rPr lang="en-US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 202</a:t>
            </a:r>
            <a:r>
              <a:rPr lang="sk-SK" sz="1200" b="1" i="0" u="none" strike="noStrike" cap="none" dirty="0" smtClean="0">
                <a:solidFill>
                  <a:srgbClr val="24529E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200" b="1" i="0" u="none" strike="noStrike" cap="none" dirty="0">
              <a:solidFill>
                <a:srgbClr val="2452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" name="Google Shape;87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1675" y="2735000"/>
            <a:ext cx="3934654" cy="103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BlokTextu 1"/>
          <p:cNvSpPr txBox="1"/>
          <p:nvPr/>
        </p:nvSpPr>
        <p:spPr>
          <a:xfrm>
            <a:off x="6053409" y="4157218"/>
            <a:ext cx="602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50" dirty="0"/>
              <a:t>...</a:t>
            </a:r>
            <a:r>
              <a:rPr lang="sk-SK" sz="18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aby </a:t>
            </a:r>
            <a:r>
              <a:rPr lang="sk-SK" sz="1800" b="1" dirty="0" smtClean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sme sa učili to, </a:t>
            </a:r>
            <a:r>
              <a:rPr lang="sk-SK" sz="1800" b="1" dirty="0">
                <a:solidFill>
                  <a:srgbClr val="24529E"/>
                </a:solidFill>
                <a:latin typeface="Calibri"/>
                <a:ea typeface="Calibri"/>
                <a:cs typeface="Calibri"/>
                <a:sym typeface="Calibri"/>
              </a:rPr>
              <a:t>čo vyžaduje trh práce</a:t>
            </a:r>
          </a:p>
        </p:txBody>
      </p:sp>
    </p:spTree>
    <p:extLst>
      <p:ext uri="{BB962C8B-B14F-4D97-AF65-F5344CB8AC3E}">
        <p14:creationId xmlns:p14="http://schemas.microsoft.com/office/powerpoint/2010/main" val="416571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209</Words>
  <PresentationFormat>Širokouhlá</PresentationFormat>
  <Paragraphs>27</Paragraphs>
  <Slides>5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0" baseType="lpstr">
      <vt:lpstr>Open Sans</vt:lpstr>
      <vt:lpstr>Wingdings</vt:lpstr>
      <vt:lpstr>Arial</vt:lpstr>
      <vt:lpstr>Calibri</vt:lpstr>
      <vt:lpstr>Office Theme</vt:lpstr>
      <vt:lpstr>ALIANCIA SEKTOROVÝCH RÁD Podpis zakladateľskej zmluvy</vt:lpstr>
      <vt:lpstr>ALIANCIA SEKTOROVÝCH RÁD nezávislé záujmové združenie právnických osôb</vt:lpstr>
      <vt:lpstr>ALIANCIA SEKTOROVÝCH RÁD nezávislé záujmové združenie právnických osôb</vt:lpstr>
      <vt:lpstr>ALIANCIA SEKTOROVÝCH RÁD nezávislé záujmové združenie právnických osôb</vt:lpstr>
      <vt:lpstr>ALIANCIA SEKTOROVÝCH RÁD Podpis zakladateľskej zmluvy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2023-01-18T09:43:43Z</cp:lastPrinted>
  <dcterms:created xsi:type="dcterms:W3CDTF">2016-10-12T15:13:11Z</dcterms:created>
  <dcterms:modified xsi:type="dcterms:W3CDTF">2023-01-19T09:50:08Z</dcterms:modified>
</cp:coreProperties>
</file>