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2" r:id="rId5"/>
    <p:sldMasterId id="2147483660" r:id="rId6"/>
  </p:sldMasterIdLst>
  <p:notesMasterIdLst>
    <p:notesMasterId r:id="rId26"/>
  </p:notesMasterIdLst>
  <p:handoutMasterIdLst>
    <p:handoutMasterId r:id="rId27"/>
  </p:handoutMasterIdLst>
  <p:sldIdLst>
    <p:sldId id="271" r:id="rId7"/>
    <p:sldId id="378" r:id="rId8"/>
    <p:sldId id="335" r:id="rId9"/>
    <p:sldId id="363" r:id="rId10"/>
    <p:sldId id="361" r:id="rId11"/>
    <p:sldId id="376" r:id="rId12"/>
    <p:sldId id="362" r:id="rId13"/>
    <p:sldId id="382" r:id="rId14"/>
    <p:sldId id="377" r:id="rId15"/>
    <p:sldId id="380" r:id="rId16"/>
    <p:sldId id="383" r:id="rId17"/>
    <p:sldId id="385" r:id="rId18"/>
    <p:sldId id="384" r:id="rId19"/>
    <p:sldId id="386" r:id="rId20"/>
    <p:sldId id="387" r:id="rId21"/>
    <p:sldId id="388" r:id="rId22"/>
    <p:sldId id="389" r:id="rId23"/>
    <p:sldId id="390" r:id="rId24"/>
    <p:sldId id="270" r:id="rId25"/>
  </p:sldIdLst>
  <p:sldSz cx="9144000" cy="6858000" type="screen4x3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" initials="A" lastIdx="46" clrIdx="0"/>
  <p:cmAuthor id="1" name="Autor" initials="Autor" lastIdx="2" clrIdx="1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854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2796" y="4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5C19E-A98A-45E3-B683-A799F1F5D6B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984096A7-36F8-4948-93B0-AE8850E73526}">
      <dgm:prSet custT="1"/>
      <dgm:spPr/>
      <dgm:t>
        <a:bodyPr/>
        <a:lstStyle/>
        <a:p>
          <a:pPr rtl="0"/>
          <a:r>
            <a:rPr lang="sk-SK" sz="1400" dirty="0" smtClean="0"/>
            <a:t>kód </a:t>
          </a:r>
          <a:endParaRPr lang="sk-SK" sz="1400" dirty="0"/>
        </a:p>
      </dgm:t>
    </dgm:pt>
    <dgm:pt modelId="{D67C5AC7-6E04-4020-B42A-412B92D0500B}" type="parTrans" cxnId="{3A1189C5-A5A5-48D3-A3F4-AA63BB802FAE}">
      <dgm:prSet/>
      <dgm:spPr/>
      <dgm:t>
        <a:bodyPr/>
        <a:lstStyle/>
        <a:p>
          <a:endParaRPr lang="sk-SK"/>
        </a:p>
      </dgm:t>
    </dgm:pt>
    <dgm:pt modelId="{7B119037-B2A6-442F-8747-B6260FC726A7}" type="sibTrans" cxnId="{3A1189C5-A5A5-48D3-A3F4-AA63BB802FAE}">
      <dgm:prSet/>
      <dgm:spPr/>
      <dgm:t>
        <a:bodyPr/>
        <a:lstStyle/>
        <a:p>
          <a:endParaRPr lang="sk-SK"/>
        </a:p>
      </dgm:t>
    </dgm:pt>
    <dgm:pt modelId="{0907E91F-F3F9-45BB-8A6A-9FFF5A222A1A}">
      <dgm:prSet custT="1"/>
      <dgm:spPr/>
      <dgm:t>
        <a:bodyPr/>
        <a:lstStyle/>
        <a:p>
          <a:pPr rtl="0"/>
          <a:r>
            <a:rPr lang="sk-SK" sz="1400" dirty="0" smtClean="0"/>
            <a:t>názov </a:t>
          </a:r>
          <a:endParaRPr lang="sk-SK" sz="1400" dirty="0"/>
        </a:p>
      </dgm:t>
    </dgm:pt>
    <dgm:pt modelId="{A216277C-1F03-4570-B472-5AED377C27F0}" type="parTrans" cxnId="{27C6AA90-3DB6-41C3-B248-4A175BA635CD}">
      <dgm:prSet/>
      <dgm:spPr/>
      <dgm:t>
        <a:bodyPr/>
        <a:lstStyle/>
        <a:p>
          <a:endParaRPr lang="sk-SK"/>
        </a:p>
      </dgm:t>
    </dgm:pt>
    <dgm:pt modelId="{7D4609BB-1029-4A10-A854-78B3ADEBBD61}" type="sibTrans" cxnId="{27C6AA90-3DB6-41C3-B248-4A175BA635CD}">
      <dgm:prSet/>
      <dgm:spPr/>
      <dgm:t>
        <a:bodyPr/>
        <a:lstStyle/>
        <a:p>
          <a:endParaRPr lang="sk-SK"/>
        </a:p>
      </dgm:t>
    </dgm:pt>
    <dgm:pt modelId="{0D4C6FCC-312C-4F91-A3EA-4C3F32AAD588}">
      <dgm:prSet custT="1"/>
      <dgm:spPr/>
      <dgm:t>
        <a:bodyPr/>
        <a:lstStyle/>
        <a:p>
          <a:pPr rtl="0"/>
          <a:r>
            <a:rPr lang="sk-SK" sz="1400" dirty="0" smtClean="0"/>
            <a:t>definícia</a:t>
          </a:r>
          <a:endParaRPr lang="sk-SK" sz="1400" dirty="0"/>
        </a:p>
      </dgm:t>
    </dgm:pt>
    <dgm:pt modelId="{C89C6615-A67E-4BED-9718-48BFFA208CAB}" type="parTrans" cxnId="{0BC3A3D4-2CCD-4E85-AF01-6A3258657C0A}">
      <dgm:prSet/>
      <dgm:spPr/>
      <dgm:t>
        <a:bodyPr/>
        <a:lstStyle/>
        <a:p>
          <a:endParaRPr lang="sk-SK"/>
        </a:p>
      </dgm:t>
    </dgm:pt>
    <dgm:pt modelId="{CBC502D6-7D93-4B9D-8EC5-C4EAE1E270F0}" type="sibTrans" cxnId="{0BC3A3D4-2CCD-4E85-AF01-6A3258657C0A}">
      <dgm:prSet/>
      <dgm:spPr/>
      <dgm:t>
        <a:bodyPr/>
        <a:lstStyle/>
        <a:p>
          <a:endParaRPr lang="sk-SK"/>
        </a:p>
      </dgm:t>
    </dgm:pt>
    <dgm:pt modelId="{056EF623-D9EE-4691-BD7B-20DCF029F8FC}">
      <dgm:prSet custT="1"/>
      <dgm:spPr/>
      <dgm:t>
        <a:bodyPr/>
        <a:lstStyle/>
        <a:p>
          <a:pPr rtl="0"/>
          <a:r>
            <a:rPr lang="sk-SK" sz="1400" dirty="0" smtClean="0"/>
            <a:t>metóda výpočtu</a:t>
          </a:r>
          <a:endParaRPr lang="sk-SK" sz="1400" dirty="0"/>
        </a:p>
      </dgm:t>
    </dgm:pt>
    <dgm:pt modelId="{9559BB3B-834A-4C2A-9AAC-F11DAD47DBD2}" type="parTrans" cxnId="{E84E66AF-6B17-4DEC-A25C-6936F55E8A52}">
      <dgm:prSet/>
      <dgm:spPr/>
      <dgm:t>
        <a:bodyPr/>
        <a:lstStyle/>
        <a:p>
          <a:endParaRPr lang="sk-SK"/>
        </a:p>
      </dgm:t>
    </dgm:pt>
    <dgm:pt modelId="{856C822C-E073-4B18-967E-A0E05C1932CF}" type="sibTrans" cxnId="{E84E66AF-6B17-4DEC-A25C-6936F55E8A52}">
      <dgm:prSet/>
      <dgm:spPr/>
      <dgm:t>
        <a:bodyPr/>
        <a:lstStyle/>
        <a:p>
          <a:endParaRPr lang="sk-SK"/>
        </a:p>
      </dgm:t>
    </dgm:pt>
    <dgm:pt modelId="{26E7B9B8-C7BB-401D-9E93-2AA387673646}">
      <dgm:prSet custT="1"/>
      <dgm:spPr/>
      <dgm:t>
        <a:bodyPr/>
        <a:lstStyle/>
        <a:p>
          <a:pPr rtl="0"/>
          <a:r>
            <a:rPr lang="sk-SK" sz="1400" dirty="0" smtClean="0"/>
            <a:t>merná jednotka, v ktorej sa udávajú dosahované hodnoty MU</a:t>
          </a:r>
          <a:endParaRPr lang="sk-SK" sz="1400" dirty="0"/>
        </a:p>
      </dgm:t>
    </dgm:pt>
    <dgm:pt modelId="{845D40A0-8239-4AED-A07D-05E7E287AD44}" type="parTrans" cxnId="{F83D615A-A834-4C68-B172-94BE5474DBA7}">
      <dgm:prSet/>
      <dgm:spPr/>
      <dgm:t>
        <a:bodyPr/>
        <a:lstStyle/>
        <a:p>
          <a:endParaRPr lang="sk-SK"/>
        </a:p>
      </dgm:t>
    </dgm:pt>
    <dgm:pt modelId="{912C6E69-3E92-4C87-B3F0-BA048286D6F4}" type="sibTrans" cxnId="{F83D615A-A834-4C68-B172-94BE5474DBA7}">
      <dgm:prSet/>
      <dgm:spPr/>
      <dgm:t>
        <a:bodyPr/>
        <a:lstStyle/>
        <a:p>
          <a:endParaRPr lang="sk-SK"/>
        </a:p>
      </dgm:t>
    </dgm:pt>
    <dgm:pt modelId="{01849F49-FEDB-41B5-B06F-9CC1B514596A}">
      <dgm:prSet custT="1"/>
      <dgm:spPr/>
      <dgm:t>
        <a:bodyPr/>
        <a:lstStyle/>
        <a:p>
          <a:pPr rtl="0"/>
          <a:r>
            <a:rPr lang="sk-SK" sz="1400" dirty="0" smtClean="0"/>
            <a:t>čas plnenia /kedy sa sleduje plnenie MU/ </a:t>
          </a:r>
          <a:endParaRPr lang="sk-SK" sz="1400" dirty="0"/>
        </a:p>
      </dgm:t>
    </dgm:pt>
    <dgm:pt modelId="{B85B7093-52E7-42F4-A7A4-F09C97DC15CD}" type="parTrans" cxnId="{3156C69E-C3EB-469D-AEC8-6A521A751F26}">
      <dgm:prSet/>
      <dgm:spPr/>
      <dgm:t>
        <a:bodyPr/>
        <a:lstStyle/>
        <a:p>
          <a:endParaRPr lang="sk-SK"/>
        </a:p>
      </dgm:t>
    </dgm:pt>
    <dgm:pt modelId="{7BEC0118-A6BF-430D-B4C2-0E9EFFDB15C6}" type="sibTrans" cxnId="{3156C69E-C3EB-469D-AEC8-6A521A751F26}">
      <dgm:prSet/>
      <dgm:spPr/>
      <dgm:t>
        <a:bodyPr/>
        <a:lstStyle/>
        <a:p>
          <a:endParaRPr lang="sk-SK"/>
        </a:p>
      </dgm:t>
    </dgm:pt>
    <dgm:pt modelId="{57691A46-8D4E-4FDF-AB19-74E306F8828D}">
      <dgm:prSet custT="1"/>
      <dgm:spPr/>
      <dgm:t>
        <a:bodyPr/>
        <a:lstStyle/>
        <a:p>
          <a:pPr rtl="0"/>
          <a:r>
            <a:rPr lang="sk-SK" sz="2000" dirty="0" smtClean="0"/>
            <a:t>Základná charakteristika MU: </a:t>
          </a:r>
          <a:endParaRPr lang="sk-SK" sz="2000" dirty="0"/>
        </a:p>
      </dgm:t>
    </dgm:pt>
    <dgm:pt modelId="{6B7D06F8-26B1-493A-8516-3D04FC96AC0E}" type="sibTrans" cxnId="{E92ABAFD-CB55-4A84-A1E5-DD39D168BE69}">
      <dgm:prSet/>
      <dgm:spPr/>
      <dgm:t>
        <a:bodyPr/>
        <a:lstStyle/>
        <a:p>
          <a:endParaRPr lang="sk-SK"/>
        </a:p>
      </dgm:t>
    </dgm:pt>
    <dgm:pt modelId="{325D7370-651D-4B0A-8471-15CB4A943402}" type="parTrans" cxnId="{E92ABAFD-CB55-4A84-A1E5-DD39D168BE69}">
      <dgm:prSet/>
      <dgm:spPr/>
      <dgm:t>
        <a:bodyPr/>
        <a:lstStyle/>
        <a:p>
          <a:endParaRPr lang="sk-SK"/>
        </a:p>
      </dgm:t>
    </dgm:pt>
    <dgm:pt modelId="{D8321608-8DC5-45DD-B41A-3E554F976211}" type="pres">
      <dgm:prSet presAssocID="{7945C19E-A98A-45E3-B683-A799F1F5D6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k-SK"/>
        </a:p>
      </dgm:t>
    </dgm:pt>
    <dgm:pt modelId="{A892A9C1-B29F-414A-85DF-B427C5B94BE0}" type="pres">
      <dgm:prSet presAssocID="{57691A46-8D4E-4FDF-AB19-74E306F8828D}" presName="hierRoot1" presStyleCnt="0">
        <dgm:presLayoutVars>
          <dgm:hierBranch val="init"/>
        </dgm:presLayoutVars>
      </dgm:prSet>
      <dgm:spPr/>
    </dgm:pt>
    <dgm:pt modelId="{402E8336-0D80-4323-8A41-634714428D30}" type="pres">
      <dgm:prSet presAssocID="{57691A46-8D4E-4FDF-AB19-74E306F8828D}" presName="rootComposite1" presStyleCnt="0"/>
      <dgm:spPr/>
    </dgm:pt>
    <dgm:pt modelId="{49712C32-D80A-49E4-90A6-ECD896CE520A}" type="pres">
      <dgm:prSet presAssocID="{57691A46-8D4E-4FDF-AB19-74E306F8828D}" presName="rootText1" presStyleLbl="node0" presStyleIdx="0" presStyleCnt="1" custScaleX="237344" custScaleY="199659" custLinFactY="-97387" custLinFactNeighborX="-9307" custLinFactNeighborY="-100000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91CD4203-CFFC-415F-BC5A-23B440D69AD2}" type="pres">
      <dgm:prSet presAssocID="{57691A46-8D4E-4FDF-AB19-74E306F8828D}" presName="rootConnector1" presStyleLbl="node1" presStyleIdx="0" presStyleCnt="0"/>
      <dgm:spPr/>
      <dgm:t>
        <a:bodyPr/>
        <a:lstStyle/>
        <a:p>
          <a:endParaRPr lang="sk-SK"/>
        </a:p>
      </dgm:t>
    </dgm:pt>
    <dgm:pt modelId="{5C67A478-EA96-4297-B548-56D941C5DAD6}" type="pres">
      <dgm:prSet presAssocID="{57691A46-8D4E-4FDF-AB19-74E306F8828D}" presName="hierChild2" presStyleCnt="0"/>
      <dgm:spPr/>
    </dgm:pt>
    <dgm:pt modelId="{81D92708-DC42-4F93-884D-8F9A095F2399}" type="pres">
      <dgm:prSet presAssocID="{D67C5AC7-6E04-4020-B42A-412B92D0500B}" presName="Name37" presStyleLbl="parChTrans1D2" presStyleIdx="0" presStyleCnt="6"/>
      <dgm:spPr/>
      <dgm:t>
        <a:bodyPr/>
        <a:lstStyle/>
        <a:p>
          <a:endParaRPr lang="sk-SK"/>
        </a:p>
      </dgm:t>
    </dgm:pt>
    <dgm:pt modelId="{6AE61F93-67E3-47D4-B6C5-E53D2CB03A56}" type="pres">
      <dgm:prSet presAssocID="{984096A7-36F8-4948-93B0-AE8850E73526}" presName="hierRoot2" presStyleCnt="0">
        <dgm:presLayoutVars>
          <dgm:hierBranch val="init"/>
        </dgm:presLayoutVars>
      </dgm:prSet>
      <dgm:spPr/>
    </dgm:pt>
    <dgm:pt modelId="{0A9F3A47-A861-45DA-BA6E-007CEB3AEC9E}" type="pres">
      <dgm:prSet presAssocID="{984096A7-36F8-4948-93B0-AE8850E73526}" presName="rootComposite" presStyleCnt="0"/>
      <dgm:spPr/>
    </dgm:pt>
    <dgm:pt modelId="{D05FB0AE-2D98-43E8-8C2E-5C135647E808}" type="pres">
      <dgm:prSet presAssocID="{984096A7-36F8-4948-93B0-AE8850E73526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A9E5FE73-DDC8-43B2-9A44-90809E368F68}" type="pres">
      <dgm:prSet presAssocID="{984096A7-36F8-4948-93B0-AE8850E73526}" presName="rootConnector" presStyleLbl="node2" presStyleIdx="0" presStyleCnt="6"/>
      <dgm:spPr/>
      <dgm:t>
        <a:bodyPr/>
        <a:lstStyle/>
        <a:p>
          <a:endParaRPr lang="sk-SK"/>
        </a:p>
      </dgm:t>
    </dgm:pt>
    <dgm:pt modelId="{4E0A07F0-3669-4893-974C-EA602B5304E4}" type="pres">
      <dgm:prSet presAssocID="{984096A7-36F8-4948-93B0-AE8850E73526}" presName="hierChild4" presStyleCnt="0"/>
      <dgm:spPr/>
    </dgm:pt>
    <dgm:pt modelId="{359D8DEA-0D42-41C2-96AC-C94413A75F2D}" type="pres">
      <dgm:prSet presAssocID="{984096A7-36F8-4948-93B0-AE8850E73526}" presName="hierChild5" presStyleCnt="0"/>
      <dgm:spPr/>
    </dgm:pt>
    <dgm:pt modelId="{90152F5A-A216-48B0-AE67-3A32EE438DAA}" type="pres">
      <dgm:prSet presAssocID="{A216277C-1F03-4570-B472-5AED377C27F0}" presName="Name37" presStyleLbl="parChTrans1D2" presStyleIdx="1" presStyleCnt="6"/>
      <dgm:spPr/>
      <dgm:t>
        <a:bodyPr/>
        <a:lstStyle/>
        <a:p>
          <a:endParaRPr lang="sk-SK"/>
        </a:p>
      </dgm:t>
    </dgm:pt>
    <dgm:pt modelId="{E32FF562-0719-4CCD-8FAF-DC986DC00BEA}" type="pres">
      <dgm:prSet presAssocID="{0907E91F-F3F9-45BB-8A6A-9FFF5A222A1A}" presName="hierRoot2" presStyleCnt="0">
        <dgm:presLayoutVars>
          <dgm:hierBranch val="init"/>
        </dgm:presLayoutVars>
      </dgm:prSet>
      <dgm:spPr/>
    </dgm:pt>
    <dgm:pt modelId="{CADE76CA-1965-4E36-9445-3CFAE73F377F}" type="pres">
      <dgm:prSet presAssocID="{0907E91F-F3F9-45BB-8A6A-9FFF5A222A1A}" presName="rootComposite" presStyleCnt="0"/>
      <dgm:spPr/>
    </dgm:pt>
    <dgm:pt modelId="{8555B595-AC6B-4B3D-AF74-67B9528003D3}" type="pres">
      <dgm:prSet presAssocID="{0907E91F-F3F9-45BB-8A6A-9FFF5A222A1A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950D5AB7-4AEB-4010-B6B1-BAA8A89E7BE4}" type="pres">
      <dgm:prSet presAssocID="{0907E91F-F3F9-45BB-8A6A-9FFF5A222A1A}" presName="rootConnector" presStyleLbl="node2" presStyleIdx="1" presStyleCnt="6"/>
      <dgm:spPr/>
      <dgm:t>
        <a:bodyPr/>
        <a:lstStyle/>
        <a:p>
          <a:endParaRPr lang="sk-SK"/>
        </a:p>
      </dgm:t>
    </dgm:pt>
    <dgm:pt modelId="{46816D5E-84E5-4B7C-B849-DB55EB3FAFC5}" type="pres">
      <dgm:prSet presAssocID="{0907E91F-F3F9-45BB-8A6A-9FFF5A222A1A}" presName="hierChild4" presStyleCnt="0"/>
      <dgm:spPr/>
    </dgm:pt>
    <dgm:pt modelId="{3C75FF6B-C6FE-46FE-B5D9-A7CD7766443E}" type="pres">
      <dgm:prSet presAssocID="{0907E91F-F3F9-45BB-8A6A-9FFF5A222A1A}" presName="hierChild5" presStyleCnt="0"/>
      <dgm:spPr/>
    </dgm:pt>
    <dgm:pt modelId="{EB969BDA-F37B-4517-A826-7C95DE76AB1C}" type="pres">
      <dgm:prSet presAssocID="{C89C6615-A67E-4BED-9718-48BFFA208CAB}" presName="Name37" presStyleLbl="parChTrans1D2" presStyleIdx="2" presStyleCnt="6"/>
      <dgm:spPr/>
      <dgm:t>
        <a:bodyPr/>
        <a:lstStyle/>
        <a:p>
          <a:endParaRPr lang="sk-SK"/>
        </a:p>
      </dgm:t>
    </dgm:pt>
    <dgm:pt modelId="{C72B0447-56E4-4CF8-B2BF-4979E1825B7D}" type="pres">
      <dgm:prSet presAssocID="{0D4C6FCC-312C-4F91-A3EA-4C3F32AAD588}" presName="hierRoot2" presStyleCnt="0">
        <dgm:presLayoutVars>
          <dgm:hierBranch val="init"/>
        </dgm:presLayoutVars>
      </dgm:prSet>
      <dgm:spPr/>
    </dgm:pt>
    <dgm:pt modelId="{8CDA8AE5-E9A5-4F8E-8A93-9542E1CEC161}" type="pres">
      <dgm:prSet presAssocID="{0D4C6FCC-312C-4F91-A3EA-4C3F32AAD588}" presName="rootComposite" presStyleCnt="0"/>
      <dgm:spPr/>
    </dgm:pt>
    <dgm:pt modelId="{C3AE6D23-F0D2-447E-AFE3-A10877A62506}" type="pres">
      <dgm:prSet presAssocID="{0D4C6FCC-312C-4F91-A3EA-4C3F32AAD588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48A3BA8D-B6E3-4931-A786-868D3EAC769C}" type="pres">
      <dgm:prSet presAssocID="{0D4C6FCC-312C-4F91-A3EA-4C3F32AAD588}" presName="rootConnector" presStyleLbl="node2" presStyleIdx="2" presStyleCnt="6"/>
      <dgm:spPr/>
      <dgm:t>
        <a:bodyPr/>
        <a:lstStyle/>
        <a:p>
          <a:endParaRPr lang="sk-SK"/>
        </a:p>
      </dgm:t>
    </dgm:pt>
    <dgm:pt modelId="{CAF7DC31-156B-4574-8A13-09ED59E1D59B}" type="pres">
      <dgm:prSet presAssocID="{0D4C6FCC-312C-4F91-A3EA-4C3F32AAD588}" presName="hierChild4" presStyleCnt="0"/>
      <dgm:spPr/>
    </dgm:pt>
    <dgm:pt modelId="{7045A8B6-5259-41D9-A231-2F146C612758}" type="pres">
      <dgm:prSet presAssocID="{0D4C6FCC-312C-4F91-A3EA-4C3F32AAD588}" presName="hierChild5" presStyleCnt="0"/>
      <dgm:spPr/>
    </dgm:pt>
    <dgm:pt modelId="{484282DD-9A65-4E8B-9B51-9EF57D57DC92}" type="pres">
      <dgm:prSet presAssocID="{9559BB3B-834A-4C2A-9AAC-F11DAD47DBD2}" presName="Name37" presStyleLbl="parChTrans1D2" presStyleIdx="3" presStyleCnt="6"/>
      <dgm:spPr/>
      <dgm:t>
        <a:bodyPr/>
        <a:lstStyle/>
        <a:p>
          <a:endParaRPr lang="sk-SK"/>
        </a:p>
      </dgm:t>
    </dgm:pt>
    <dgm:pt modelId="{66B58389-0F7B-4371-B759-8B20C0DF2927}" type="pres">
      <dgm:prSet presAssocID="{056EF623-D9EE-4691-BD7B-20DCF029F8FC}" presName="hierRoot2" presStyleCnt="0">
        <dgm:presLayoutVars>
          <dgm:hierBranch val="init"/>
        </dgm:presLayoutVars>
      </dgm:prSet>
      <dgm:spPr/>
    </dgm:pt>
    <dgm:pt modelId="{8B83FAD7-CFAD-43CA-A5EA-1739A1B6DC1A}" type="pres">
      <dgm:prSet presAssocID="{056EF623-D9EE-4691-BD7B-20DCF029F8FC}" presName="rootComposite" presStyleCnt="0"/>
      <dgm:spPr/>
    </dgm:pt>
    <dgm:pt modelId="{D48B9BC7-625E-465F-981D-21080A4A359A}" type="pres">
      <dgm:prSet presAssocID="{056EF623-D9EE-4691-BD7B-20DCF029F8FC}" presName="rootText" presStyleLbl="node2" presStyleIdx="3" presStyleCnt="6" custScaleY="145401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C726D4D2-14A0-4EA1-86D3-2F2D59F4586D}" type="pres">
      <dgm:prSet presAssocID="{056EF623-D9EE-4691-BD7B-20DCF029F8FC}" presName="rootConnector" presStyleLbl="node2" presStyleIdx="3" presStyleCnt="6"/>
      <dgm:spPr/>
      <dgm:t>
        <a:bodyPr/>
        <a:lstStyle/>
        <a:p>
          <a:endParaRPr lang="sk-SK"/>
        </a:p>
      </dgm:t>
    </dgm:pt>
    <dgm:pt modelId="{2357BFF2-FF31-4FAD-AFC8-F6DEDA8EA3D5}" type="pres">
      <dgm:prSet presAssocID="{056EF623-D9EE-4691-BD7B-20DCF029F8FC}" presName="hierChild4" presStyleCnt="0"/>
      <dgm:spPr/>
    </dgm:pt>
    <dgm:pt modelId="{9AAA20A4-F3A3-4901-9AAA-6D44A9E1D218}" type="pres">
      <dgm:prSet presAssocID="{056EF623-D9EE-4691-BD7B-20DCF029F8FC}" presName="hierChild5" presStyleCnt="0"/>
      <dgm:spPr/>
    </dgm:pt>
    <dgm:pt modelId="{824220FA-853E-4094-B95A-8EF00CD12C15}" type="pres">
      <dgm:prSet presAssocID="{845D40A0-8239-4AED-A07D-05E7E287AD44}" presName="Name37" presStyleLbl="parChTrans1D2" presStyleIdx="4" presStyleCnt="6"/>
      <dgm:spPr/>
      <dgm:t>
        <a:bodyPr/>
        <a:lstStyle/>
        <a:p>
          <a:endParaRPr lang="sk-SK"/>
        </a:p>
      </dgm:t>
    </dgm:pt>
    <dgm:pt modelId="{B3E2A398-08BD-4BA7-903F-D94AF0A09F49}" type="pres">
      <dgm:prSet presAssocID="{26E7B9B8-C7BB-401D-9E93-2AA387673646}" presName="hierRoot2" presStyleCnt="0">
        <dgm:presLayoutVars>
          <dgm:hierBranch val="init"/>
        </dgm:presLayoutVars>
      </dgm:prSet>
      <dgm:spPr/>
    </dgm:pt>
    <dgm:pt modelId="{DAD2E067-8BD5-4B21-BDE2-72E93F849D25}" type="pres">
      <dgm:prSet presAssocID="{26E7B9B8-C7BB-401D-9E93-2AA387673646}" presName="rootComposite" presStyleCnt="0"/>
      <dgm:spPr/>
    </dgm:pt>
    <dgm:pt modelId="{A71D7687-915E-4CA7-A135-45DA1A7CBC8D}" type="pres">
      <dgm:prSet presAssocID="{26E7B9B8-C7BB-401D-9E93-2AA387673646}" presName="rootText" presStyleLbl="node2" presStyleIdx="4" presStyleCnt="6" custScaleY="270258" custLinFactNeighborX="2722" custLinFactNeighborY="8057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3D30BE78-5BEF-4B72-B56A-F3F14053A7FF}" type="pres">
      <dgm:prSet presAssocID="{26E7B9B8-C7BB-401D-9E93-2AA387673646}" presName="rootConnector" presStyleLbl="node2" presStyleIdx="4" presStyleCnt="6"/>
      <dgm:spPr/>
      <dgm:t>
        <a:bodyPr/>
        <a:lstStyle/>
        <a:p>
          <a:endParaRPr lang="sk-SK"/>
        </a:p>
      </dgm:t>
    </dgm:pt>
    <dgm:pt modelId="{DEA64FF8-C471-4BB3-A26F-E833439A725D}" type="pres">
      <dgm:prSet presAssocID="{26E7B9B8-C7BB-401D-9E93-2AA387673646}" presName="hierChild4" presStyleCnt="0"/>
      <dgm:spPr/>
    </dgm:pt>
    <dgm:pt modelId="{FB2FA7AE-7F4D-4D82-9F02-474D55719423}" type="pres">
      <dgm:prSet presAssocID="{26E7B9B8-C7BB-401D-9E93-2AA387673646}" presName="hierChild5" presStyleCnt="0"/>
      <dgm:spPr/>
    </dgm:pt>
    <dgm:pt modelId="{28DAA29D-45D2-414B-B746-8FC0BA349B2F}" type="pres">
      <dgm:prSet presAssocID="{B85B7093-52E7-42F4-A7A4-F09C97DC15CD}" presName="Name37" presStyleLbl="parChTrans1D2" presStyleIdx="5" presStyleCnt="6"/>
      <dgm:spPr/>
      <dgm:t>
        <a:bodyPr/>
        <a:lstStyle/>
        <a:p>
          <a:endParaRPr lang="sk-SK"/>
        </a:p>
      </dgm:t>
    </dgm:pt>
    <dgm:pt modelId="{3923AE47-8BE4-4999-9591-B6AF53BDC654}" type="pres">
      <dgm:prSet presAssocID="{01849F49-FEDB-41B5-B06F-9CC1B514596A}" presName="hierRoot2" presStyleCnt="0">
        <dgm:presLayoutVars>
          <dgm:hierBranch val="init"/>
        </dgm:presLayoutVars>
      </dgm:prSet>
      <dgm:spPr/>
    </dgm:pt>
    <dgm:pt modelId="{84D74335-5FFC-4825-AC94-037C44EAFA03}" type="pres">
      <dgm:prSet presAssocID="{01849F49-FEDB-41B5-B06F-9CC1B514596A}" presName="rootComposite" presStyleCnt="0"/>
      <dgm:spPr/>
    </dgm:pt>
    <dgm:pt modelId="{9655944A-B732-45C7-A046-099CB7F660AD}" type="pres">
      <dgm:prSet presAssocID="{01849F49-FEDB-41B5-B06F-9CC1B514596A}" presName="rootText" presStyleLbl="node2" presStyleIdx="5" presStyleCnt="6" custScaleY="140858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9DE6E904-7B83-4608-8B90-739C8803F288}" type="pres">
      <dgm:prSet presAssocID="{01849F49-FEDB-41B5-B06F-9CC1B514596A}" presName="rootConnector" presStyleLbl="node2" presStyleIdx="5" presStyleCnt="6"/>
      <dgm:spPr/>
      <dgm:t>
        <a:bodyPr/>
        <a:lstStyle/>
        <a:p>
          <a:endParaRPr lang="sk-SK"/>
        </a:p>
      </dgm:t>
    </dgm:pt>
    <dgm:pt modelId="{33950364-BACE-4F89-B307-F53489F0E605}" type="pres">
      <dgm:prSet presAssocID="{01849F49-FEDB-41B5-B06F-9CC1B514596A}" presName="hierChild4" presStyleCnt="0"/>
      <dgm:spPr/>
    </dgm:pt>
    <dgm:pt modelId="{D6B7B02F-CDFF-40CC-A4B9-24D1B0FA741B}" type="pres">
      <dgm:prSet presAssocID="{01849F49-FEDB-41B5-B06F-9CC1B514596A}" presName="hierChild5" presStyleCnt="0"/>
      <dgm:spPr/>
    </dgm:pt>
    <dgm:pt modelId="{27083AD9-4039-44AE-993D-7D472061D4E4}" type="pres">
      <dgm:prSet presAssocID="{57691A46-8D4E-4FDF-AB19-74E306F8828D}" presName="hierChild3" presStyleCnt="0"/>
      <dgm:spPr/>
    </dgm:pt>
  </dgm:ptLst>
  <dgm:cxnLst>
    <dgm:cxn modelId="{F83D615A-A834-4C68-B172-94BE5474DBA7}" srcId="{57691A46-8D4E-4FDF-AB19-74E306F8828D}" destId="{26E7B9B8-C7BB-401D-9E93-2AA387673646}" srcOrd="4" destOrd="0" parTransId="{845D40A0-8239-4AED-A07D-05E7E287AD44}" sibTransId="{912C6E69-3E92-4C87-B3F0-BA048286D6F4}"/>
    <dgm:cxn modelId="{91A8C2AB-3707-4535-A0CB-C2038BA5176E}" type="presOf" srcId="{01849F49-FEDB-41B5-B06F-9CC1B514596A}" destId="{9DE6E904-7B83-4608-8B90-739C8803F288}" srcOrd="1" destOrd="0" presId="urn:microsoft.com/office/officeart/2005/8/layout/orgChart1"/>
    <dgm:cxn modelId="{3021CC0D-76FA-4E1D-8797-2E3D239462BA}" type="presOf" srcId="{056EF623-D9EE-4691-BD7B-20DCF029F8FC}" destId="{D48B9BC7-625E-465F-981D-21080A4A359A}" srcOrd="0" destOrd="0" presId="urn:microsoft.com/office/officeart/2005/8/layout/orgChart1"/>
    <dgm:cxn modelId="{87A4605E-3929-46A6-92A8-A0AA79F3C03C}" type="presOf" srcId="{0907E91F-F3F9-45BB-8A6A-9FFF5A222A1A}" destId="{8555B595-AC6B-4B3D-AF74-67B9528003D3}" srcOrd="0" destOrd="0" presId="urn:microsoft.com/office/officeart/2005/8/layout/orgChart1"/>
    <dgm:cxn modelId="{2FBC48C2-6918-4BFD-A2E7-C922F6EBC79C}" type="presOf" srcId="{984096A7-36F8-4948-93B0-AE8850E73526}" destId="{A9E5FE73-DDC8-43B2-9A44-90809E368F68}" srcOrd="1" destOrd="0" presId="urn:microsoft.com/office/officeart/2005/8/layout/orgChart1"/>
    <dgm:cxn modelId="{435EFCD1-C0A9-4F7C-AE36-943AB3019A69}" type="presOf" srcId="{B85B7093-52E7-42F4-A7A4-F09C97DC15CD}" destId="{28DAA29D-45D2-414B-B746-8FC0BA349B2F}" srcOrd="0" destOrd="0" presId="urn:microsoft.com/office/officeart/2005/8/layout/orgChart1"/>
    <dgm:cxn modelId="{039BE748-B531-443D-B0BA-CA341D562490}" type="presOf" srcId="{01849F49-FEDB-41B5-B06F-9CC1B514596A}" destId="{9655944A-B732-45C7-A046-099CB7F660AD}" srcOrd="0" destOrd="0" presId="urn:microsoft.com/office/officeart/2005/8/layout/orgChart1"/>
    <dgm:cxn modelId="{2B0E1C78-905E-43C1-AE07-9273C51C5FFD}" type="presOf" srcId="{26E7B9B8-C7BB-401D-9E93-2AA387673646}" destId="{3D30BE78-5BEF-4B72-B56A-F3F14053A7FF}" srcOrd="1" destOrd="0" presId="urn:microsoft.com/office/officeart/2005/8/layout/orgChart1"/>
    <dgm:cxn modelId="{E4C9ADBF-DF00-4EE6-98D2-FA0DF8BF2683}" type="presOf" srcId="{57691A46-8D4E-4FDF-AB19-74E306F8828D}" destId="{91CD4203-CFFC-415F-BC5A-23B440D69AD2}" srcOrd="1" destOrd="0" presId="urn:microsoft.com/office/officeart/2005/8/layout/orgChart1"/>
    <dgm:cxn modelId="{E3FE5F91-7271-4BF5-ADB5-F7C613AEA95D}" type="presOf" srcId="{9559BB3B-834A-4C2A-9AAC-F11DAD47DBD2}" destId="{484282DD-9A65-4E8B-9B51-9EF57D57DC92}" srcOrd="0" destOrd="0" presId="urn:microsoft.com/office/officeart/2005/8/layout/orgChart1"/>
    <dgm:cxn modelId="{E84E66AF-6B17-4DEC-A25C-6936F55E8A52}" srcId="{57691A46-8D4E-4FDF-AB19-74E306F8828D}" destId="{056EF623-D9EE-4691-BD7B-20DCF029F8FC}" srcOrd="3" destOrd="0" parTransId="{9559BB3B-834A-4C2A-9AAC-F11DAD47DBD2}" sibTransId="{856C822C-E073-4B18-967E-A0E05C1932CF}"/>
    <dgm:cxn modelId="{04866F03-A6C4-4F1B-814A-EAD627A35D77}" type="presOf" srcId="{A216277C-1F03-4570-B472-5AED377C27F0}" destId="{90152F5A-A216-48B0-AE67-3A32EE438DAA}" srcOrd="0" destOrd="0" presId="urn:microsoft.com/office/officeart/2005/8/layout/orgChart1"/>
    <dgm:cxn modelId="{78DD5DEC-CA2F-4F45-A297-B694A1B0EE91}" type="presOf" srcId="{57691A46-8D4E-4FDF-AB19-74E306F8828D}" destId="{49712C32-D80A-49E4-90A6-ECD896CE520A}" srcOrd="0" destOrd="0" presId="urn:microsoft.com/office/officeart/2005/8/layout/orgChart1"/>
    <dgm:cxn modelId="{E7531F40-06F5-4D40-AA4F-DA824B97C580}" type="presOf" srcId="{D67C5AC7-6E04-4020-B42A-412B92D0500B}" destId="{81D92708-DC42-4F93-884D-8F9A095F2399}" srcOrd="0" destOrd="0" presId="urn:microsoft.com/office/officeart/2005/8/layout/orgChart1"/>
    <dgm:cxn modelId="{5A843B0F-384C-42A2-AEEE-CC5121EFFB5E}" type="presOf" srcId="{26E7B9B8-C7BB-401D-9E93-2AA387673646}" destId="{A71D7687-915E-4CA7-A135-45DA1A7CBC8D}" srcOrd="0" destOrd="0" presId="urn:microsoft.com/office/officeart/2005/8/layout/orgChart1"/>
    <dgm:cxn modelId="{0BC3A3D4-2CCD-4E85-AF01-6A3258657C0A}" srcId="{57691A46-8D4E-4FDF-AB19-74E306F8828D}" destId="{0D4C6FCC-312C-4F91-A3EA-4C3F32AAD588}" srcOrd="2" destOrd="0" parTransId="{C89C6615-A67E-4BED-9718-48BFFA208CAB}" sibTransId="{CBC502D6-7D93-4B9D-8EC5-C4EAE1E270F0}"/>
    <dgm:cxn modelId="{F32594C4-60EA-4F20-9ACF-52DE1BAEF8AE}" type="presOf" srcId="{7945C19E-A98A-45E3-B683-A799F1F5D6B5}" destId="{D8321608-8DC5-45DD-B41A-3E554F976211}" srcOrd="0" destOrd="0" presId="urn:microsoft.com/office/officeart/2005/8/layout/orgChart1"/>
    <dgm:cxn modelId="{86F2C6E0-9747-414C-B027-7E5C7554117E}" type="presOf" srcId="{0907E91F-F3F9-45BB-8A6A-9FFF5A222A1A}" destId="{950D5AB7-4AEB-4010-B6B1-BAA8A89E7BE4}" srcOrd="1" destOrd="0" presId="urn:microsoft.com/office/officeart/2005/8/layout/orgChart1"/>
    <dgm:cxn modelId="{F4FCE64B-7DB0-4130-98C6-894D00DA797F}" type="presOf" srcId="{984096A7-36F8-4948-93B0-AE8850E73526}" destId="{D05FB0AE-2D98-43E8-8C2E-5C135647E808}" srcOrd="0" destOrd="0" presId="urn:microsoft.com/office/officeart/2005/8/layout/orgChart1"/>
    <dgm:cxn modelId="{E92ABAFD-CB55-4A84-A1E5-DD39D168BE69}" srcId="{7945C19E-A98A-45E3-B683-A799F1F5D6B5}" destId="{57691A46-8D4E-4FDF-AB19-74E306F8828D}" srcOrd="0" destOrd="0" parTransId="{325D7370-651D-4B0A-8471-15CB4A943402}" sibTransId="{6B7D06F8-26B1-493A-8516-3D04FC96AC0E}"/>
    <dgm:cxn modelId="{6E5FEA68-9551-4B8B-BD8A-C276B59B1475}" type="presOf" srcId="{0D4C6FCC-312C-4F91-A3EA-4C3F32AAD588}" destId="{48A3BA8D-B6E3-4931-A786-868D3EAC769C}" srcOrd="1" destOrd="0" presId="urn:microsoft.com/office/officeart/2005/8/layout/orgChart1"/>
    <dgm:cxn modelId="{DAB775CB-69B0-4458-B0DC-734486BB8975}" type="presOf" srcId="{C89C6615-A67E-4BED-9718-48BFFA208CAB}" destId="{EB969BDA-F37B-4517-A826-7C95DE76AB1C}" srcOrd="0" destOrd="0" presId="urn:microsoft.com/office/officeart/2005/8/layout/orgChart1"/>
    <dgm:cxn modelId="{3156C69E-C3EB-469D-AEC8-6A521A751F26}" srcId="{57691A46-8D4E-4FDF-AB19-74E306F8828D}" destId="{01849F49-FEDB-41B5-B06F-9CC1B514596A}" srcOrd="5" destOrd="0" parTransId="{B85B7093-52E7-42F4-A7A4-F09C97DC15CD}" sibTransId="{7BEC0118-A6BF-430D-B4C2-0E9EFFDB15C6}"/>
    <dgm:cxn modelId="{3A1189C5-A5A5-48D3-A3F4-AA63BB802FAE}" srcId="{57691A46-8D4E-4FDF-AB19-74E306F8828D}" destId="{984096A7-36F8-4948-93B0-AE8850E73526}" srcOrd="0" destOrd="0" parTransId="{D67C5AC7-6E04-4020-B42A-412B92D0500B}" sibTransId="{7B119037-B2A6-442F-8747-B6260FC726A7}"/>
    <dgm:cxn modelId="{FFF303B0-8083-49E5-9C09-5D52B1AB15B4}" type="presOf" srcId="{0D4C6FCC-312C-4F91-A3EA-4C3F32AAD588}" destId="{C3AE6D23-F0D2-447E-AFE3-A10877A62506}" srcOrd="0" destOrd="0" presId="urn:microsoft.com/office/officeart/2005/8/layout/orgChart1"/>
    <dgm:cxn modelId="{0A281B5D-35EB-490F-9203-64FFD76CCD47}" type="presOf" srcId="{056EF623-D9EE-4691-BD7B-20DCF029F8FC}" destId="{C726D4D2-14A0-4EA1-86D3-2F2D59F4586D}" srcOrd="1" destOrd="0" presId="urn:microsoft.com/office/officeart/2005/8/layout/orgChart1"/>
    <dgm:cxn modelId="{27C6AA90-3DB6-41C3-B248-4A175BA635CD}" srcId="{57691A46-8D4E-4FDF-AB19-74E306F8828D}" destId="{0907E91F-F3F9-45BB-8A6A-9FFF5A222A1A}" srcOrd="1" destOrd="0" parTransId="{A216277C-1F03-4570-B472-5AED377C27F0}" sibTransId="{7D4609BB-1029-4A10-A854-78B3ADEBBD61}"/>
    <dgm:cxn modelId="{327003FF-715A-4271-91FD-C30D2DA27AAF}" type="presOf" srcId="{845D40A0-8239-4AED-A07D-05E7E287AD44}" destId="{824220FA-853E-4094-B95A-8EF00CD12C15}" srcOrd="0" destOrd="0" presId="urn:microsoft.com/office/officeart/2005/8/layout/orgChart1"/>
    <dgm:cxn modelId="{A582094A-4A23-47A3-BB00-6D053A2C8244}" type="presParOf" srcId="{D8321608-8DC5-45DD-B41A-3E554F976211}" destId="{A892A9C1-B29F-414A-85DF-B427C5B94BE0}" srcOrd="0" destOrd="0" presId="urn:microsoft.com/office/officeart/2005/8/layout/orgChart1"/>
    <dgm:cxn modelId="{7950A621-0621-4DD9-B962-4C2E38DA0D4D}" type="presParOf" srcId="{A892A9C1-B29F-414A-85DF-B427C5B94BE0}" destId="{402E8336-0D80-4323-8A41-634714428D30}" srcOrd="0" destOrd="0" presId="urn:microsoft.com/office/officeart/2005/8/layout/orgChart1"/>
    <dgm:cxn modelId="{4E1ADB11-D89C-497C-8B8B-6B00FD7549AD}" type="presParOf" srcId="{402E8336-0D80-4323-8A41-634714428D30}" destId="{49712C32-D80A-49E4-90A6-ECD896CE520A}" srcOrd="0" destOrd="0" presId="urn:microsoft.com/office/officeart/2005/8/layout/orgChart1"/>
    <dgm:cxn modelId="{5C6E36F0-A2EA-431F-BDE5-DBE851E3F5BF}" type="presParOf" srcId="{402E8336-0D80-4323-8A41-634714428D30}" destId="{91CD4203-CFFC-415F-BC5A-23B440D69AD2}" srcOrd="1" destOrd="0" presId="urn:microsoft.com/office/officeart/2005/8/layout/orgChart1"/>
    <dgm:cxn modelId="{2CF8CF20-5D44-43EF-942F-8CE34C538E7D}" type="presParOf" srcId="{A892A9C1-B29F-414A-85DF-B427C5B94BE0}" destId="{5C67A478-EA96-4297-B548-56D941C5DAD6}" srcOrd="1" destOrd="0" presId="urn:microsoft.com/office/officeart/2005/8/layout/orgChart1"/>
    <dgm:cxn modelId="{3AD028F6-3A73-40F4-9CBA-13554108B2DD}" type="presParOf" srcId="{5C67A478-EA96-4297-B548-56D941C5DAD6}" destId="{81D92708-DC42-4F93-884D-8F9A095F2399}" srcOrd="0" destOrd="0" presId="urn:microsoft.com/office/officeart/2005/8/layout/orgChart1"/>
    <dgm:cxn modelId="{258DCE4D-87B8-439E-927C-136D5E758E63}" type="presParOf" srcId="{5C67A478-EA96-4297-B548-56D941C5DAD6}" destId="{6AE61F93-67E3-47D4-B6C5-E53D2CB03A56}" srcOrd="1" destOrd="0" presId="urn:microsoft.com/office/officeart/2005/8/layout/orgChart1"/>
    <dgm:cxn modelId="{A52C56A1-DD9E-442E-BD9E-128175BD9817}" type="presParOf" srcId="{6AE61F93-67E3-47D4-B6C5-E53D2CB03A56}" destId="{0A9F3A47-A861-45DA-BA6E-007CEB3AEC9E}" srcOrd="0" destOrd="0" presId="urn:microsoft.com/office/officeart/2005/8/layout/orgChart1"/>
    <dgm:cxn modelId="{544BD8C6-9662-4A6F-91D9-FFAA7693F034}" type="presParOf" srcId="{0A9F3A47-A861-45DA-BA6E-007CEB3AEC9E}" destId="{D05FB0AE-2D98-43E8-8C2E-5C135647E808}" srcOrd="0" destOrd="0" presId="urn:microsoft.com/office/officeart/2005/8/layout/orgChart1"/>
    <dgm:cxn modelId="{F3481984-C0FC-4A6D-9364-88C771C35D53}" type="presParOf" srcId="{0A9F3A47-A861-45DA-BA6E-007CEB3AEC9E}" destId="{A9E5FE73-DDC8-43B2-9A44-90809E368F68}" srcOrd="1" destOrd="0" presId="urn:microsoft.com/office/officeart/2005/8/layout/orgChart1"/>
    <dgm:cxn modelId="{8A47DB78-84D2-49D1-9019-213AE9E021A3}" type="presParOf" srcId="{6AE61F93-67E3-47D4-B6C5-E53D2CB03A56}" destId="{4E0A07F0-3669-4893-974C-EA602B5304E4}" srcOrd="1" destOrd="0" presId="urn:microsoft.com/office/officeart/2005/8/layout/orgChart1"/>
    <dgm:cxn modelId="{A1BE3BB5-6FB6-4856-BB5A-8731F3D3EC5C}" type="presParOf" srcId="{6AE61F93-67E3-47D4-B6C5-E53D2CB03A56}" destId="{359D8DEA-0D42-41C2-96AC-C94413A75F2D}" srcOrd="2" destOrd="0" presId="urn:microsoft.com/office/officeart/2005/8/layout/orgChart1"/>
    <dgm:cxn modelId="{75234188-C605-4217-8E5F-031FA8148681}" type="presParOf" srcId="{5C67A478-EA96-4297-B548-56D941C5DAD6}" destId="{90152F5A-A216-48B0-AE67-3A32EE438DAA}" srcOrd="2" destOrd="0" presId="urn:microsoft.com/office/officeart/2005/8/layout/orgChart1"/>
    <dgm:cxn modelId="{E362910D-2B6F-4647-8BF4-F02FE85B5D4C}" type="presParOf" srcId="{5C67A478-EA96-4297-B548-56D941C5DAD6}" destId="{E32FF562-0719-4CCD-8FAF-DC986DC00BEA}" srcOrd="3" destOrd="0" presId="urn:microsoft.com/office/officeart/2005/8/layout/orgChart1"/>
    <dgm:cxn modelId="{53CB5875-BC41-446A-BE5C-172DB599A9BD}" type="presParOf" srcId="{E32FF562-0719-4CCD-8FAF-DC986DC00BEA}" destId="{CADE76CA-1965-4E36-9445-3CFAE73F377F}" srcOrd="0" destOrd="0" presId="urn:microsoft.com/office/officeart/2005/8/layout/orgChart1"/>
    <dgm:cxn modelId="{FE3E2B70-138D-42BC-911A-5D352A38296C}" type="presParOf" srcId="{CADE76CA-1965-4E36-9445-3CFAE73F377F}" destId="{8555B595-AC6B-4B3D-AF74-67B9528003D3}" srcOrd="0" destOrd="0" presId="urn:microsoft.com/office/officeart/2005/8/layout/orgChart1"/>
    <dgm:cxn modelId="{0B340484-7F05-41A6-AADE-955C2CEDB37F}" type="presParOf" srcId="{CADE76CA-1965-4E36-9445-3CFAE73F377F}" destId="{950D5AB7-4AEB-4010-B6B1-BAA8A89E7BE4}" srcOrd="1" destOrd="0" presId="urn:microsoft.com/office/officeart/2005/8/layout/orgChart1"/>
    <dgm:cxn modelId="{E198BDA5-9643-436C-914F-D9732DFDC210}" type="presParOf" srcId="{E32FF562-0719-4CCD-8FAF-DC986DC00BEA}" destId="{46816D5E-84E5-4B7C-B849-DB55EB3FAFC5}" srcOrd="1" destOrd="0" presId="urn:microsoft.com/office/officeart/2005/8/layout/orgChart1"/>
    <dgm:cxn modelId="{90B0CD8C-E01E-4DBE-A363-922BAA0C1C91}" type="presParOf" srcId="{E32FF562-0719-4CCD-8FAF-DC986DC00BEA}" destId="{3C75FF6B-C6FE-46FE-B5D9-A7CD7766443E}" srcOrd="2" destOrd="0" presId="urn:microsoft.com/office/officeart/2005/8/layout/orgChart1"/>
    <dgm:cxn modelId="{2FC451F2-2942-4299-938D-7126F7CB6F89}" type="presParOf" srcId="{5C67A478-EA96-4297-B548-56D941C5DAD6}" destId="{EB969BDA-F37B-4517-A826-7C95DE76AB1C}" srcOrd="4" destOrd="0" presId="urn:microsoft.com/office/officeart/2005/8/layout/orgChart1"/>
    <dgm:cxn modelId="{9CFE57CF-B92D-481B-A442-EFEAE80C70D2}" type="presParOf" srcId="{5C67A478-EA96-4297-B548-56D941C5DAD6}" destId="{C72B0447-56E4-4CF8-B2BF-4979E1825B7D}" srcOrd="5" destOrd="0" presId="urn:microsoft.com/office/officeart/2005/8/layout/orgChart1"/>
    <dgm:cxn modelId="{16C7BDFA-16AB-468A-8EEA-BDB88D1CB7B5}" type="presParOf" srcId="{C72B0447-56E4-4CF8-B2BF-4979E1825B7D}" destId="{8CDA8AE5-E9A5-4F8E-8A93-9542E1CEC161}" srcOrd="0" destOrd="0" presId="urn:microsoft.com/office/officeart/2005/8/layout/orgChart1"/>
    <dgm:cxn modelId="{84D66DDD-954D-49C1-99BF-B238B984BB6B}" type="presParOf" srcId="{8CDA8AE5-E9A5-4F8E-8A93-9542E1CEC161}" destId="{C3AE6D23-F0D2-447E-AFE3-A10877A62506}" srcOrd="0" destOrd="0" presId="urn:microsoft.com/office/officeart/2005/8/layout/orgChart1"/>
    <dgm:cxn modelId="{E94D91E5-AC5F-4A68-92B4-901F44DEC655}" type="presParOf" srcId="{8CDA8AE5-E9A5-4F8E-8A93-9542E1CEC161}" destId="{48A3BA8D-B6E3-4931-A786-868D3EAC769C}" srcOrd="1" destOrd="0" presId="urn:microsoft.com/office/officeart/2005/8/layout/orgChart1"/>
    <dgm:cxn modelId="{FA7074C7-F363-4E58-BBF4-D68D6D8456F6}" type="presParOf" srcId="{C72B0447-56E4-4CF8-B2BF-4979E1825B7D}" destId="{CAF7DC31-156B-4574-8A13-09ED59E1D59B}" srcOrd="1" destOrd="0" presId="urn:microsoft.com/office/officeart/2005/8/layout/orgChart1"/>
    <dgm:cxn modelId="{05E5743B-A596-471D-8451-215BBE758DB5}" type="presParOf" srcId="{C72B0447-56E4-4CF8-B2BF-4979E1825B7D}" destId="{7045A8B6-5259-41D9-A231-2F146C612758}" srcOrd="2" destOrd="0" presId="urn:microsoft.com/office/officeart/2005/8/layout/orgChart1"/>
    <dgm:cxn modelId="{F52E6D7E-23F3-4B6A-BDF1-8FED0AC49AAA}" type="presParOf" srcId="{5C67A478-EA96-4297-B548-56D941C5DAD6}" destId="{484282DD-9A65-4E8B-9B51-9EF57D57DC92}" srcOrd="6" destOrd="0" presId="urn:microsoft.com/office/officeart/2005/8/layout/orgChart1"/>
    <dgm:cxn modelId="{EA736BB2-C151-4123-8768-CC85E504D2A1}" type="presParOf" srcId="{5C67A478-EA96-4297-B548-56D941C5DAD6}" destId="{66B58389-0F7B-4371-B759-8B20C0DF2927}" srcOrd="7" destOrd="0" presId="urn:microsoft.com/office/officeart/2005/8/layout/orgChart1"/>
    <dgm:cxn modelId="{41C46B20-E905-4A5E-ACF9-6E59DE40A8A1}" type="presParOf" srcId="{66B58389-0F7B-4371-B759-8B20C0DF2927}" destId="{8B83FAD7-CFAD-43CA-A5EA-1739A1B6DC1A}" srcOrd="0" destOrd="0" presId="urn:microsoft.com/office/officeart/2005/8/layout/orgChart1"/>
    <dgm:cxn modelId="{3E9E5B90-C344-4A97-B8E6-4F718DD2C60C}" type="presParOf" srcId="{8B83FAD7-CFAD-43CA-A5EA-1739A1B6DC1A}" destId="{D48B9BC7-625E-465F-981D-21080A4A359A}" srcOrd="0" destOrd="0" presId="urn:microsoft.com/office/officeart/2005/8/layout/orgChart1"/>
    <dgm:cxn modelId="{658835CB-2051-4BE6-861B-4C0262155B0E}" type="presParOf" srcId="{8B83FAD7-CFAD-43CA-A5EA-1739A1B6DC1A}" destId="{C726D4D2-14A0-4EA1-86D3-2F2D59F4586D}" srcOrd="1" destOrd="0" presId="urn:microsoft.com/office/officeart/2005/8/layout/orgChart1"/>
    <dgm:cxn modelId="{CCC6CD4A-19A6-4A01-BD09-42B684ACA56F}" type="presParOf" srcId="{66B58389-0F7B-4371-B759-8B20C0DF2927}" destId="{2357BFF2-FF31-4FAD-AFC8-F6DEDA8EA3D5}" srcOrd="1" destOrd="0" presId="urn:microsoft.com/office/officeart/2005/8/layout/orgChart1"/>
    <dgm:cxn modelId="{6F82A7CE-82B6-4404-A206-72DED7F734F7}" type="presParOf" srcId="{66B58389-0F7B-4371-B759-8B20C0DF2927}" destId="{9AAA20A4-F3A3-4901-9AAA-6D44A9E1D218}" srcOrd="2" destOrd="0" presId="urn:microsoft.com/office/officeart/2005/8/layout/orgChart1"/>
    <dgm:cxn modelId="{B1870DCF-B6B0-48B0-8DBA-3931E6315B9C}" type="presParOf" srcId="{5C67A478-EA96-4297-B548-56D941C5DAD6}" destId="{824220FA-853E-4094-B95A-8EF00CD12C15}" srcOrd="8" destOrd="0" presId="urn:microsoft.com/office/officeart/2005/8/layout/orgChart1"/>
    <dgm:cxn modelId="{5A7FDDD4-69EE-4E54-98E6-8B2A7D426596}" type="presParOf" srcId="{5C67A478-EA96-4297-B548-56D941C5DAD6}" destId="{B3E2A398-08BD-4BA7-903F-D94AF0A09F49}" srcOrd="9" destOrd="0" presId="urn:microsoft.com/office/officeart/2005/8/layout/orgChart1"/>
    <dgm:cxn modelId="{109515CF-11FF-4B3F-87B1-277D453DAFCB}" type="presParOf" srcId="{B3E2A398-08BD-4BA7-903F-D94AF0A09F49}" destId="{DAD2E067-8BD5-4B21-BDE2-72E93F849D25}" srcOrd="0" destOrd="0" presId="urn:microsoft.com/office/officeart/2005/8/layout/orgChart1"/>
    <dgm:cxn modelId="{32C3621D-BEB9-48AB-A344-79349302830D}" type="presParOf" srcId="{DAD2E067-8BD5-4B21-BDE2-72E93F849D25}" destId="{A71D7687-915E-4CA7-A135-45DA1A7CBC8D}" srcOrd="0" destOrd="0" presId="urn:microsoft.com/office/officeart/2005/8/layout/orgChart1"/>
    <dgm:cxn modelId="{893B7F7F-2FAE-45FB-8E2C-087F789D0CCE}" type="presParOf" srcId="{DAD2E067-8BD5-4B21-BDE2-72E93F849D25}" destId="{3D30BE78-5BEF-4B72-B56A-F3F14053A7FF}" srcOrd="1" destOrd="0" presId="urn:microsoft.com/office/officeart/2005/8/layout/orgChart1"/>
    <dgm:cxn modelId="{E301E3CA-1ACD-4281-9D0E-62B1B019EDCA}" type="presParOf" srcId="{B3E2A398-08BD-4BA7-903F-D94AF0A09F49}" destId="{DEA64FF8-C471-4BB3-A26F-E833439A725D}" srcOrd="1" destOrd="0" presId="urn:microsoft.com/office/officeart/2005/8/layout/orgChart1"/>
    <dgm:cxn modelId="{BB571352-66FF-4174-8DEB-F9A0C9F6768B}" type="presParOf" srcId="{B3E2A398-08BD-4BA7-903F-D94AF0A09F49}" destId="{FB2FA7AE-7F4D-4D82-9F02-474D55719423}" srcOrd="2" destOrd="0" presId="urn:microsoft.com/office/officeart/2005/8/layout/orgChart1"/>
    <dgm:cxn modelId="{8E8EC24F-BC3B-45B8-9D4D-CB34DB523E6F}" type="presParOf" srcId="{5C67A478-EA96-4297-B548-56D941C5DAD6}" destId="{28DAA29D-45D2-414B-B746-8FC0BA349B2F}" srcOrd="10" destOrd="0" presId="urn:microsoft.com/office/officeart/2005/8/layout/orgChart1"/>
    <dgm:cxn modelId="{94B8C1E9-CED6-48CE-A0E1-9A6DDD41E656}" type="presParOf" srcId="{5C67A478-EA96-4297-B548-56D941C5DAD6}" destId="{3923AE47-8BE4-4999-9591-B6AF53BDC654}" srcOrd="11" destOrd="0" presId="urn:microsoft.com/office/officeart/2005/8/layout/orgChart1"/>
    <dgm:cxn modelId="{D66C3D3E-E879-4C8D-9E7C-88D28F5D3BCD}" type="presParOf" srcId="{3923AE47-8BE4-4999-9591-B6AF53BDC654}" destId="{84D74335-5FFC-4825-AC94-037C44EAFA03}" srcOrd="0" destOrd="0" presId="urn:microsoft.com/office/officeart/2005/8/layout/orgChart1"/>
    <dgm:cxn modelId="{CE200C00-0E67-4193-9C2B-C75C72A4A5FA}" type="presParOf" srcId="{84D74335-5FFC-4825-AC94-037C44EAFA03}" destId="{9655944A-B732-45C7-A046-099CB7F660AD}" srcOrd="0" destOrd="0" presId="urn:microsoft.com/office/officeart/2005/8/layout/orgChart1"/>
    <dgm:cxn modelId="{BAB3F7A0-3626-47D5-8E64-4CA3BF106A02}" type="presParOf" srcId="{84D74335-5FFC-4825-AC94-037C44EAFA03}" destId="{9DE6E904-7B83-4608-8B90-739C8803F288}" srcOrd="1" destOrd="0" presId="urn:microsoft.com/office/officeart/2005/8/layout/orgChart1"/>
    <dgm:cxn modelId="{3719F46A-BE72-4865-A1D7-09A63FFFECB1}" type="presParOf" srcId="{3923AE47-8BE4-4999-9591-B6AF53BDC654}" destId="{33950364-BACE-4F89-B307-F53489F0E605}" srcOrd="1" destOrd="0" presId="urn:microsoft.com/office/officeart/2005/8/layout/orgChart1"/>
    <dgm:cxn modelId="{2BF44C32-9A6A-4CFA-80EC-AB75DA1A7254}" type="presParOf" srcId="{3923AE47-8BE4-4999-9591-B6AF53BDC654}" destId="{D6B7B02F-CDFF-40CC-A4B9-24D1B0FA741B}" srcOrd="2" destOrd="0" presId="urn:microsoft.com/office/officeart/2005/8/layout/orgChart1"/>
    <dgm:cxn modelId="{B3DF322C-A186-49C2-A167-B9D4611FFA39}" type="presParOf" srcId="{A892A9C1-B29F-414A-85DF-B427C5B94BE0}" destId="{27083AD9-4039-44AE-993D-7D472061D4E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AA29D-45D2-414B-B746-8FC0BA349B2F}">
      <dsp:nvSpPr>
        <dsp:cNvPr id="0" name=""/>
        <dsp:cNvSpPr/>
      </dsp:nvSpPr>
      <dsp:spPr>
        <a:xfrm>
          <a:off x="3894398" y="1094567"/>
          <a:ext cx="3418765" cy="231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70"/>
              </a:lnTo>
              <a:lnTo>
                <a:pt x="3418765" y="116070"/>
              </a:lnTo>
              <a:lnTo>
                <a:pt x="3418765" y="231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220FA-853E-4094-B95A-8EF00CD12C15}">
      <dsp:nvSpPr>
        <dsp:cNvPr id="0" name=""/>
        <dsp:cNvSpPr/>
      </dsp:nvSpPr>
      <dsp:spPr>
        <a:xfrm>
          <a:off x="3894398" y="1094567"/>
          <a:ext cx="2121922" cy="232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015"/>
              </a:lnTo>
              <a:lnTo>
                <a:pt x="2121922" y="117015"/>
              </a:lnTo>
              <a:lnTo>
                <a:pt x="2121922" y="2321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282DD-9A65-4E8B-9B51-9EF57D57DC92}">
      <dsp:nvSpPr>
        <dsp:cNvPr id="0" name=""/>
        <dsp:cNvSpPr/>
      </dsp:nvSpPr>
      <dsp:spPr>
        <a:xfrm>
          <a:off x="3894398" y="1094567"/>
          <a:ext cx="765389" cy="231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70"/>
              </a:lnTo>
              <a:lnTo>
                <a:pt x="765389" y="116070"/>
              </a:lnTo>
              <a:lnTo>
                <a:pt x="765389" y="231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69BDA-F37B-4517-A826-7C95DE76AB1C}">
      <dsp:nvSpPr>
        <dsp:cNvPr id="0" name=""/>
        <dsp:cNvSpPr/>
      </dsp:nvSpPr>
      <dsp:spPr>
        <a:xfrm>
          <a:off x="3333099" y="1094567"/>
          <a:ext cx="561298" cy="231196"/>
        </a:xfrm>
        <a:custGeom>
          <a:avLst/>
          <a:gdLst/>
          <a:ahLst/>
          <a:cxnLst/>
          <a:rect l="0" t="0" r="0" b="0"/>
          <a:pathLst>
            <a:path>
              <a:moveTo>
                <a:pt x="561298" y="0"/>
              </a:moveTo>
              <a:lnTo>
                <a:pt x="561298" y="116070"/>
              </a:lnTo>
              <a:lnTo>
                <a:pt x="0" y="116070"/>
              </a:lnTo>
              <a:lnTo>
                <a:pt x="0" y="231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152F5A-A216-48B0-AE67-3A32EE438DAA}">
      <dsp:nvSpPr>
        <dsp:cNvPr id="0" name=""/>
        <dsp:cNvSpPr/>
      </dsp:nvSpPr>
      <dsp:spPr>
        <a:xfrm>
          <a:off x="2006411" y="1094567"/>
          <a:ext cx="1887986" cy="231196"/>
        </a:xfrm>
        <a:custGeom>
          <a:avLst/>
          <a:gdLst/>
          <a:ahLst/>
          <a:cxnLst/>
          <a:rect l="0" t="0" r="0" b="0"/>
          <a:pathLst>
            <a:path>
              <a:moveTo>
                <a:pt x="1887986" y="0"/>
              </a:moveTo>
              <a:lnTo>
                <a:pt x="1887986" y="116070"/>
              </a:lnTo>
              <a:lnTo>
                <a:pt x="0" y="116070"/>
              </a:lnTo>
              <a:lnTo>
                <a:pt x="0" y="231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92708-DC42-4F93-884D-8F9A095F2399}">
      <dsp:nvSpPr>
        <dsp:cNvPr id="0" name=""/>
        <dsp:cNvSpPr/>
      </dsp:nvSpPr>
      <dsp:spPr>
        <a:xfrm>
          <a:off x="679723" y="1094567"/>
          <a:ext cx="3214675" cy="231196"/>
        </a:xfrm>
        <a:custGeom>
          <a:avLst/>
          <a:gdLst/>
          <a:ahLst/>
          <a:cxnLst/>
          <a:rect l="0" t="0" r="0" b="0"/>
          <a:pathLst>
            <a:path>
              <a:moveTo>
                <a:pt x="3214675" y="0"/>
              </a:moveTo>
              <a:lnTo>
                <a:pt x="3214675" y="116070"/>
              </a:lnTo>
              <a:lnTo>
                <a:pt x="0" y="116070"/>
              </a:lnTo>
              <a:lnTo>
                <a:pt x="0" y="231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12C32-D80A-49E4-90A6-ECD896CE520A}">
      <dsp:nvSpPr>
        <dsp:cNvPr id="0" name=""/>
        <dsp:cNvSpPr/>
      </dsp:nvSpPr>
      <dsp:spPr>
        <a:xfrm>
          <a:off x="2593235" y="0"/>
          <a:ext cx="2602326" cy="1094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smtClean="0"/>
            <a:t>Základná charakteristika MU: </a:t>
          </a:r>
          <a:endParaRPr lang="sk-SK" sz="2000" kern="1200" dirty="0"/>
        </a:p>
      </dsp:txBody>
      <dsp:txXfrm>
        <a:off x="2593235" y="0"/>
        <a:ext cx="2602326" cy="1094567"/>
      </dsp:txXfrm>
    </dsp:sp>
    <dsp:sp modelId="{D05FB0AE-2D98-43E8-8C2E-5C135647E808}">
      <dsp:nvSpPr>
        <dsp:cNvPr id="0" name=""/>
        <dsp:cNvSpPr/>
      </dsp:nvSpPr>
      <dsp:spPr>
        <a:xfrm>
          <a:off x="131505" y="1325763"/>
          <a:ext cx="1096436" cy="5482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kód </a:t>
          </a:r>
          <a:endParaRPr lang="sk-SK" sz="1400" kern="1200" dirty="0"/>
        </a:p>
      </dsp:txBody>
      <dsp:txXfrm>
        <a:off x="131505" y="1325763"/>
        <a:ext cx="1096436" cy="548218"/>
      </dsp:txXfrm>
    </dsp:sp>
    <dsp:sp modelId="{8555B595-AC6B-4B3D-AF74-67B9528003D3}">
      <dsp:nvSpPr>
        <dsp:cNvPr id="0" name=""/>
        <dsp:cNvSpPr/>
      </dsp:nvSpPr>
      <dsp:spPr>
        <a:xfrm>
          <a:off x="1458193" y="1325763"/>
          <a:ext cx="1096436" cy="5482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názov </a:t>
          </a:r>
          <a:endParaRPr lang="sk-SK" sz="1400" kern="1200" dirty="0"/>
        </a:p>
      </dsp:txBody>
      <dsp:txXfrm>
        <a:off x="1458193" y="1325763"/>
        <a:ext cx="1096436" cy="548218"/>
      </dsp:txXfrm>
    </dsp:sp>
    <dsp:sp modelId="{C3AE6D23-F0D2-447E-AFE3-A10877A62506}">
      <dsp:nvSpPr>
        <dsp:cNvPr id="0" name=""/>
        <dsp:cNvSpPr/>
      </dsp:nvSpPr>
      <dsp:spPr>
        <a:xfrm>
          <a:off x="2784881" y="1325763"/>
          <a:ext cx="1096436" cy="5482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definícia</a:t>
          </a:r>
          <a:endParaRPr lang="sk-SK" sz="1400" kern="1200" dirty="0"/>
        </a:p>
      </dsp:txBody>
      <dsp:txXfrm>
        <a:off x="2784881" y="1325763"/>
        <a:ext cx="1096436" cy="548218"/>
      </dsp:txXfrm>
    </dsp:sp>
    <dsp:sp modelId="{D48B9BC7-625E-465F-981D-21080A4A359A}">
      <dsp:nvSpPr>
        <dsp:cNvPr id="0" name=""/>
        <dsp:cNvSpPr/>
      </dsp:nvSpPr>
      <dsp:spPr>
        <a:xfrm>
          <a:off x="4111569" y="1325763"/>
          <a:ext cx="1096436" cy="797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metóda výpočtu</a:t>
          </a:r>
          <a:endParaRPr lang="sk-SK" sz="1400" kern="1200" dirty="0"/>
        </a:p>
      </dsp:txBody>
      <dsp:txXfrm>
        <a:off x="4111569" y="1325763"/>
        <a:ext cx="1096436" cy="797114"/>
      </dsp:txXfrm>
    </dsp:sp>
    <dsp:sp modelId="{A71D7687-915E-4CA7-A135-45DA1A7CBC8D}">
      <dsp:nvSpPr>
        <dsp:cNvPr id="0" name=""/>
        <dsp:cNvSpPr/>
      </dsp:nvSpPr>
      <dsp:spPr>
        <a:xfrm>
          <a:off x="5468103" y="1326708"/>
          <a:ext cx="1096436" cy="14816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merná jednotka, v ktorej sa udávajú dosahované hodnoty MU</a:t>
          </a:r>
          <a:endParaRPr lang="sk-SK" sz="1400" kern="1200" dirty="0"/>
        </a:p>
      </dsp:txBody>
      <dsp:txXfrm>
        <a:off x="5468103" y="1326708"/>
        <a:ext cx="1096436" cy="1481603"/>
      </dsp:txXfrm>
    </dsp:sp>
    <dsp:sp modelId="{9655944A-B732-45C7-A046-099CB7F660AD}">
      <dsp:nvSpPr>
        <dsp:cNvPr id="0" name=""/>
        <dsp:cNvSpPr/>
      </dsp:nvSpPr>
      <dsp:spPr>
        <a:xfrm>
          <a:off x="6764946" y="1325763"/>
          <a:ext cx="1096436" cy="7722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/>
            <a:t>čas plnenia /kedy sa sleduje plnenie MU/ </a:t>
          </a:r>
          <a:endParaRPr lang="sk-SK" sz="1400" kern="1200" dirty="0"/>
        </a:p>
      </dsp:txBody>
      <dsp:txXfrm>
        <a:off x="6764946" y="1325763"/>
        <a:ext cx="1096436" cy="772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659" cy="49641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6" y="3"/>
            <a:ext cx="2945659" cy="49641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C334D97D-D055-42B8-BBFC-7B5937DFCC6C}" type="datetimeFigureOut">
              <a:rPr lang="sk-SK" smtClean="0"/>
              <a:t>18. 8. 2020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3" y="9430091"/>
            <a:ext cx="2945659" cy="496411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6" y="9430091"/>
            <a:ext cx="2945659" cy="496411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DA4A56C0-DCA9-42F1-8E6F-493F1C6F222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17355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184" cy="49609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907" y="2"/>
            <a:ext cx="2945184" cy="49609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DAE2FB8D-99A7-47E7-B878-E785CE191C7A}" type="datetimeFigureOut">
              <a:rPr lang="sk-SK" smtClean="0"/>
              <a:t>18. 8. 2020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295" y="4715275"/>
            <a:ext cx="5439089" cy="446801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547"/>
            <a:ext cx="2945184" cy="49609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907" y="9430547"/>
            <a:ext cx="2945184" cy="49609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5C7F1776-3065-448F-9FF4-337CB5B3BC2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369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6561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63626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40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762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1319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9972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6411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058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971600" y="274638"/>
            <a:ext cx="7715200" cy="1143000"/>
          </a:xfrm>
        </p:spPr>
        <p:txBody>
          <a:bodyPr/>
          <a:lstStyle>
            <a:lvl1pPr>
              <a:defRPr sz="40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sk-SK" dirty="0" smtClean="0"/>
              <a:t>Kliknite sem a upravte štýl </a:t>
            </a:r>
            <a:r>
              <a:rPr lang="sk-SK" dirty="0" err="1" smtClean="0"/>
              <a:t>hy</a:t>
            </a:r>
            <a:r>
              <a:rPr lang="sk-SK" dirty="0" smtClean="0"/>
              <a:t>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7" name="Blok textu 1"/>
          <p:cNvSpPr txBox="1"/>
          <p:nvPr userDrawn="1"/>
        </p:nvSpPr>
        <p:spPr>
          <a:xfrm>
            <a:off x="2182505" y="6241122"/>
            <a:ext cx="1669415" cy="40830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800" dirty="0">
                <a:effectLst/>
                <a:ea typeface="Calibri"/>
                <a:cs typeface="Times New Roman"/>
              </a:rPr>
              <a:t>Ministerstvo práce, sociálnych vecí a rodiny Slovenskej republiky</a:t>
            </a:r>
            <a:endParaRPr lang="sk-SK" sz="1100" dirty="0">
              <a:effectLst/>
              <a:ea typeface="Calibri"/>
              <a:cs typeface="Times New Roman"/>
            </a:endParaRPr>
          </a:p>
        </p:txBody>
      </p:sp>
      <p:pic>
        <p:nvPicPr>
          <p:cNvPr id="8" name="Obrázok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30" y="6237312"/>
            <a:ext cx="317500" cy="40767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2045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8370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7815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751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2901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46105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51434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1586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1344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445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10526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05570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80091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49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pic>
        <p:nvPicPr>
          <p:cNvPr id="11266" name="Picture 2" descr="C:\Users\BEZDIC~1\AppData\Local\Temp\$$_8328\01_pas2_100px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572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18. 8. 2020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3262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tnerskadohoda.gov.sk/metodicke-pokyny-cko-a-uv-sr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rtnerskadohoda.gov.sk/metodicke-pokyny-cko-a-uv-sr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124744"/>
            <a:ext cx="8388424" cy="3960440"/>
          </a:xfrm>
        </p:spPr>
        <p:txBody>
          <a:bodyPr/>
          <a:lstStyle/>
          <a:p>
            <a:pPr marL="0" indent="0" algn="ctr">
              <a:buNone/>
            </a:pPr>
            <a:r>
              <a:rPr lang="sk-SK" sz="4400" b="1" dirty="0" smtClean="0">
                <a:solidFill>
                  <a:schemeClr val="accent6"/>
                </a:solidFill>
                <a:latin typeface="+mj-lt"/>
              </a:rPr>
              <a:t>Monitorovanie a hodnotenie</a:t>
            </a:r>
          </a:p>
          <a:p>
            <a:pPr marL="0" indent="0" algn="ctr">
              <a:buNone/>
            </a:pPr>
            <a:endParaRPr lang="sk-SK" sz="3600" b="1" dirty="0" smtClean="0">
              <a:solidFill>
                <a:schemeClr val="accent6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sk-SK" sz="4400" b="1" dirty="0" smtClean="0">
                <a:solidFill>
                  <a:schemeClr val="accent6"/>
                </a:solidFill>
                <a:latin typeface="+mj-lt"/>
              </a:rPr>
              <a:t>ESF/IZM </a:t>
            </a:r>
            <a:endParaRPr lang="sk-SK" sz="4400" b="1" dirty="0">
              <a:solidFill>
                <a:schemeClr val="accent6"/>
              </a:solidFill>
              <a:latin typeface="+mj-lt"/>
            </a:endParaRPr>
          </a:p>
          <a:p>
            <a:pPr marL="0" indent="0" algn="ctr">
              <a:buNone/>
            </a:pPr>
            <a:endParaRPr lang="sk-SK" sz="3600" b="1" dirty="0">
              <a:solidFill>
                <a:schemeClr val="accent6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sk-SK" sz="3600" b="1" dirty="0">
                <a:solidFill>
                  <a:schemeClr val="accent6"/>
                </a:solidFill>
                <a:latin typeface="+mj-lt"/>
              </a:rPr>
              <a:t>v</a:t>
            </a:r>
            <a:r>
              <a:rPr lang="sk-SK" sz="3600" b="1" dirty="0" smtClean="0">
                <a:solidFill>
                  <a:schemeClr val="accent6"/>
                </a:solidFill>
                <a:latin typeface="+mj-lt"/>
              </a:rPr>
              <a:t> programovom období 2014-2020</a:t>
            </a:r>
          </a:p>
        </p:txBody>
      </p:sp>
    </p:spTree>
    <p:extLst>
      <p:ext uri="{BB962C8B-B14F-4D97-AF65-F5344CB8AC3E}">
        <p14:creationId xmlns:p14="http://schemas.microsoft.com/office/powerpoint/2010/main" val="22674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>
                <a:solidFill>
                  <a:schemeClr val="accent6"/>
                </a:solidFill>
              </a:rPr>
              <a:t>PLNE A ČIASTOČNE </a:t>
            </a:r>
            <a:r>
              <a:rPr lang="sk-SK" sz="3200" dirty="0" smtClean="0">
                <a:solidFill>
                  <a:schemeClr val="accent6"/>
                </a:solidFill>
              </a:rPr>
              <a:t/>
            </a:r>
            <a:br>
              <a:rPr lang="sk-SK" sz="3200" dirty="0" smtClean="0">
                <a:solidFill>
                  <a:schemeClr val="accent6"/>
                </a:solidFill>
              </a:rPr>
            </a:br>
            <a:r>
              <a:rPr lang="sk-SK" sz="3200" dirty="0" smtClean="0">
                <a:solidFill>
                  <a:schemeClr val="accent6"/>
                </a:solidFill>
              </a:rPr>
              <a:t>IMPLEMENTOVANÉ </a:t>
            </a:r>
            <a:r>
              <a:rPr lang="sk-SK" sz="3200" dirty="0">
                <a:solidFill>
                  <a:schemeClr val="accent6"/>
                </a:solidFill>
              </a:rPr>
              <a:t>OPERÁCIE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700808"/>
            <a:ext cx="7715200" cy="470852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sk-SK" sz="1800" i="1" dirty="0" smtClean="0"/>
              <a:t>plne </a:t>
            </a:r>
            <a:r>
              <a:rPr lang="sk-SK" sz="1800" i="1" dirty="0"/>
              <a:t>implementovaná operácia </a:t>
            </a:r>
            <a:r>
              <a:rPr lang="sk-SK" sz="1800" dirty="0"/>
              <a:t>-  boli dokončené všetky aktivity, ktoré priamo zahŕňajú </a:t>
            </a:r>
            <a:r>
              <a:rPr lang="sk-SK" sz="1800" dirty="0" smtClean="0"/>
              <a:t>účastníkov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i="1" dirty="0"/>
              <a:t>čiastočne implementovaná operácia </a:t>
            </a:r>
            <a:r>
              <a:rPr lang="sk-SK" sz="1800" dirty="0"/>
              <a:t>- v ktorej prebieha minimálne </a:t>
            </a:r>
            <a:r>
              <a:rPr lang="sk-SK" sz="1800" dirty="0" smtClean="0"/>
              <a:t>jedna </a:t>
            </a:r>
            <a:r>
              <a:rPr lang="sk-SK" sz="1800" dirty="0"/>
              <a:t>aktivita, ktorá priamo zahŕňa </a:t>
            </a:r>
            <a:r>
              <a:rPr lang="sk-SK" sz="1800" dirty="0" smtClean="0"/>
              <a:t>účastníkov </a:t>
            </a:r>
          </a:p>
          <a:p>
            <a:pPr marL="0" indent="0" algn="just">
              <a:buNone/>
            </a:pPr>
            <a:endParaRPr lang="sk-SK" sz="1800" dirty="0" smtClean="0"/>
          </a:p>
          <a:p>
            <a:pPr marL="0" indent="0" algn="just">
              <a:buNone/>
            </a:pPr>
            <a:r>
              <a:rPr lang="sk-SK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Príklad monitorovania: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MU</a:t>
            </a:r>
            <a:r>
              <a:rPr lang="sk-SK" sz="1800" dirty="0"/>
              <a:t>: </a:t>
            </a:r>
            <a:r>
              <a:rPr lang="sk-SK" sz="1800" i="1" dirty="0"/>
              <a:t>Počet účastníkov zapojených do </a:t>
            </a:r>
            <a:r>
              <a:rPr lang="sk-SK" sz="1800" i="1" dirty="0" smtClean="0"/>
              <a:t>CŽV </a:t>
            </a:r>
            <a:r>
              <a:rPr lang="sk-SK" sz="1800" dirty="0" smtClean="0"/>
              <a:t>- </a:t>
            </a:r>
            <a:r>
              <a:rPr lang="sk-SK" sz="1800" dirty="0"/>
              <a:t>plánovaný stav -</a:t>
            </a:r>
            <a:r>
              <a:rPr lang="sk-SK" sz="1800" b="1" dirty="0" smtClean="0"/>
              <a:t>170</a:t>
            </a:r>
            <a:r>
              <a:rPr lang="sk-SK" sz="1800" dirty="0" smtClean="0"/>
              <a:t>-; vykázaný </a:t>
            </a:r>
            <a:r>
              <a:rPr lang="sk-SK" sz="1800" dirty="0"/>
              <a:t>stav r. 2018 </a:t>
            </a:r>
            <a:r>
              <a:rPr lang="sk-SK" sz="1800" dirty="0" smtClean="0"/>
              <a:t>-</a:t>
            </a:r>
            <a:r>
              <a:rPr lang="sk-SK" sz="1800" b="1" dirty="0" smtClean="0"/>
              <a:t>40</a:t>
            </a:r>
            <a:r>
              <a:rPr lang="sk-SK" sz="1800" dirty="0" smtClean="0"/>
              <a:t>-;</a:t>
            </a:r>
            <a:r>
              <a:rPr lang="sk-SK" sz="1800" b="1" dirty="0" smtClean="0"/>
              <a:t> </a:t>
            </a:r>
            <a:r>
              <a:rPr lang="sk-SK" sz="1800" dirty="0"/>
              <a:t>vykázaný stav </a:t>
            </a:r>
            <a:r>
              <a:rPr lang="sk-SK" sz="1800" dirty="0" smtClean="0"/>
              <a:t>v r. 2019 -</a:t>
            </a:r>
            <a:r>
              <a:rPr lang="sk-SK" sz="1800" b="1" dirty="0" smtClean="0"/>
              <a:t>130</a:t>
            </a:r>
            <a:r>
              <a:rPr lang="sk-SK" sz="1800" dirty="0" smtClean="0"/>
              <a:t>-; </a:t>
            </a:r>
            <a:r>
              <a:rPr lang="sk-SK" sz="1800" dirty="0" err="1"/>
              <a:t>kumulatív</a:t>
            </a:r>
            <a:r>
              <a:rPr lang="sk-SK" sz="1800" dirty="0"/>
              <a:t> v r</a:t>
            </a:r>
            <a:r>
              <a:rPr lang="sk-SK" sz="1800" dirty="0" smtClean="0"/>
              <a:t>. 2019 </a:t>
            </a:r>
            <a:r>
              <a:rPr lang="sk-SK" sz="1800" dirty="0"/>
              <a:t>-</a:t>
            </a:r>
            <a:r>
              <a:rPr lang="sk-SK" sz="1800" b="1" dirty="0" smtClean="0"/>
              <a:t>170</a:t>
            </a:r>
            <a:r>
              <a:rPr lang="sk-SK" sz="1800" dirty="0" smtClean="0"/>
              <a:t>, keď </a:t>
            </a:r>
            <a:r>
              <a:rPr lang="sk-SK" sz="1800" dirty="0"/>
              <a:t>je operácia plne implementovaná</a:t>
            </a:r>
            <a:r>
              <a:rPr lang="sk-SK" sz="1800" dirty="0" smtClean="0"/>
              <a:t>.</a:t>
            </a:r>
          </a:p>
          <a:p>
            <a:pPr marL="0" indent="0" algn="just">
              <a:buNone/>
            </a:pPr>
            <a:endParaRPr lang="sk-SK" sz="18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MU</a:t>
            </a:r>
            <a:r>
              <a:rPr lang="sk-SK" sz="1800" dirty="0"/>
              <a:t>: </a:t>
            </a:r>
            <a:r>
              <a:rPr lang="sk-SK" sz="1800" i="1" dirty="0"/>
              <a:t>Počet účastníkov zapojených do </a:t>
            </a:r>
            <a:r>
              <a:rPr lang="sk-SK" sz="1800" i="1" dirty="0" smtClean="0"/>
              <a:t>CŽV </a:t>
            </a:r>
            <a:r>
              <a:rPr lang="sk-SK" sz="1800" dirty="0" smtClean="0"/>
              <a:t>- </a:t>
            </a:r>
            <a:r>
              <a:rPr lang="sk-SK" sz="1800" dirty="0"/>
              <a:t>plánovaný stav -</a:t>
            </a:r>
            <a:r>
              <a:rPr lang="sk-SK" sz="1800" b="1" dirty="0" smtClean="0"/>
              <a:t>105</a:t>
            </a:r>
            <a:r>
              <a:rPr lang="sk-SK" sz="1800" dirty="0" smtClean="0"/>
              <a:t>-; vykázaný </a:t>
            </a:r>
            <a:r>
              <a:rPr lang="sk-SK" sz="1800" dirty="0"/>
              <a:t>stav </a:t>
            </a:r>
            <a:r>
              <a:rPr lang="sk-SK" sz="1800" dirty="0" smtClean="0"/>
              <a:t>v r</a:t>
            </a:r>
            <a:r>
              <a:rPr lang="sk-SK" sz="1800" dirty="0"/>
              <a:t>. 2018 </a:t>
            </a:r>
            <a:r>
              <a:rPr lang="sk-SK" sz="1800" dirty="0" smtClean="0"/>
              <a:t>-</a:t>
            </a:r>
            <a:r>
              <a:rPr lang="sk-SK" sz="1800" b="1" dirty="0" smtClean="0"/>
              <a:t>0</a:t>
            </a:r>
            <a:r>
              <a:rPr lang="sk-SK" sz="1800" dirty="0" smtClean="0"/>
              <a:t>-;</a:t>
            </a:r>
            <a:r>
              <a:rPr lang="sk-SK" sz="1800" b="1" dirty="0" smtClean="0"/>
              <a:t> </a:t>
            </a:r>
            <a:r>
              <a:rPr lang="sk-SK" sz="1800" dirty="0"/>
              <a:t>vykázaný stav </a:t>
            </a:r>
            <a:r>
              <a:rPr lang="sk-SK" sz="1800" dirty="0" smtClean="0"/>
              <a:t>v r. 2019 -</a:t>
            </a:r>
            <a:r>
              <a:rPr lang="sk-SK" sz="1800" b="1" dirty="0" smtClean="0"/>
              <a:t>105</a:t>
            </a:r>
            <a:r>
              <a:rPr lang="sk-SK" sz="1800" dirty="0" smtClean="0"/>
              <a:t>-; </a:t>
            </a:r>
            <a:r>
              <a:rPr lang="sk-SK" sz="1800" dirty="0" err="1"/>
              <a:t>kumulatív</a:t>
            </a:r>
            <a:r>
              <a:rPr lang="sk-SK" sz="1800" dirty="0"/>
              <a:t> v r</a:t>
            </a:r>
            <a:r>
              <a:rPr lang="sk-SK" sz="1800" dirty="0" smtClean="0"/>
              <a:t>. 2019 </a:t>
            </a:r>
            <a:r>
              <a:rPr lang="sk-SK" sz="1800" dirty="0"/>
              <a:t>-</a:t>
            </a:r>
            <a:r>
              <a:rPr lang="sk-SK" sz="1800" b="1" dirty="0" smtClean="0"/>
              <a:t>105</a:t>
            </a:r>
            <a:r>
              <a:rPr lang="sk-SK" sz="1800" dirty="0"/>
              <a:t> </a:t>
            </a:r>
            <a:r>
              <a:rPr lang="sk-SK" sz="1800" dirty="0" smtClean="0"/>
              <a:t>– dokončené všetky aktivity.</a:t>
            </a:r>
            <a:endParaRPr lang="sk-SK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k-SK" sz="1800" dirty="0">
              <a:solidFill>
                <a:srgbClr val="FF0000"/>
              </a:solidFill>
            </a:endParaRPr>
          </a:p>
          <a:p>
            <a:endParaRPr lang="sk-SK" sz="1800" dirty="0"/>
          </a:p>
          <a:p>
            <a:pPr>
              <a:buFont typeface="Wingdings" panose="05000000000000000000" pitchFamily="2" charset="2"/>
              <a:buChar char="Ø"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12282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6363" y="548680"/>
            <a:ext cx="7715200" cy="634082"/>
          </a:xfrm>
        </p:spPr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PRAKTICKÉ USMERNENIA K ZBERU DÁT</a:t>
            </a:r>
            <a:endParaRPr lang="sk-SK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95583" y="1326778"/>
            <a:ext cx="7715200" cy="878086"/>
          </a:xfrm>
        </p:spPr>
        <p:txBody>
          <a:bodyPr/>
          <a:lstStyle/>
          <a:p>
            <a:pPr algn="just"/>
            <a:r>
              <a:rPr lang="sk-SK" sz="1600" b="1" dirty="0"/>
              <a:t>p</a:t>
            </a:r>
            <a:r>
              <a:rPr lang="sk-SK" sz="1600" b="1" dirty="0" smtClean="0"/>
              <a:t>ohlavie </a:t>
            </a:r>
            <a:r>
              <a:rPr lang="sk-SK" sz="1600" b="1" dirty="0"/>
              <a:t>účastníka:</a:t>
            </a:r>
            <a:r>
              <a:rPr lang="sk-SK" sz="1600" dirty="0"/>
              <a:t> všetky ukazovatele o účastníkoch sa musia rozdeliť podľa </a:t>
            </a:r>
            <a:r>
              <a:rPr lang="sk-SK" sz="1600" dirty="0" smtClean="0"/>
              <a:t>pohlavia</a:t>
            </a:r>
          </a:p>
          <a:p>
            <a:pPr algn="just"/>
            <a:endParaRPr lang="pl-PL" sz="1600" b="1" dirty="0" smtClean="0"/>
          </a:p>
          <a:p>
            <a:pPr algn="just"/>
            <a:r>
              <a:rPr lang="pl-PL" sz="1600" b="1" dirty="0"/>
              <a:t>v</a:t>
            </a:r>
            <a:r>
              <a:rPr lang="pl-PL" sz="1600" b="1" dirty="0" smtClean="0"/>
              <a:t>ek účastníka: </a:t>
            </a:r>
            <a:r>
              <a:rPr lang="pl-PL" sz="1600" dirty="0" smtClean="0"/>
              <a:t>záznam vo forme </a:t>
            </a:r>
            <a:r>
              <a:rPr lang="pl-PL" sz="1600" i="1" dirty="0" smtClean="0"/>
              <a:t>deň</a:t>
            </a:r>
            <a:r>
              <a:rPr lang="pl-PL" sz="1600" i="1" dirty="0"/>
              <a:t>, mesiac a </a:t>
            </a:r>
            <a:r>
              <a:rPr lang="pl-PL" sz="1600" i="1" dirty="0" smtClean="0"/>
              <a:t>rok </a:t>
            </a:r>
            <a:r>
              <a:rPr lang="pl-PL" sz="1600" dirty="0"/>
              <a:t>v deň </a:t>
            </a:r>
            <a:r>
              <a:rPr lang="sk-SK" sz="1600" dirty="0" smtClean="0"/>
              <a:t>vstupu </a:t>
            </a:r>
            <a:r>
              <a:rPr lang="sk-SK" sz="1600" dirty="0"/>
              <a:t>do </a:t>
            </a:r>
            <a:r>
              <a:rPr lang="sk-SK" sz="1600" dirty="0" smtClean="0"/>
              <a:t>aktivity, všetky ukazovatele - výstup, okamžitý aj dlhodobý výsledok – sa vzťahujú na rovnaký vek (aj keď účastník v neskorších fázach spadá do inej vekovej kategórie)</a:t>
            </a:r>
          </a:p>
          <a:p>
            <a:pPr marL="0" indent="0" algn="just">
              <a:buNone/>
            </a:pPr>
            <a:endParaRPr lang="pl-PL" sz="1600" dirty="0" smtClean="0"/>
          </a:p>
          <a:p>
            <a:pPr algn="just"/>
            <a:r>
              <a:rPr lang="sk-SK" sz="1600" b="1" dirty="0"/>
              <a:t>m</a:t>
            </a:r>
            <a:r>
              <a:rPr lang="sk-SK" sz="1600" b="1" dirty="0" smtClean="0"/>
              <a:t>iesto bydliska účastníka: </a:t>
            </a:r>
            <a:r>
              <a:rPr lang="sk-SK" sz="1600" dirty="0" smtClean="0"/>
              <a:t>vzťahuje sa k </a:t>
            </a:r>
            <a:r>
              <a:rPr lang="sk-SK" sz="1600" dirty="0"/>
              <a:t>dátum </a:t>
            </a:r>
            <a:r>
              <a:rPr lang="sk-SK" sz="1600" dirty="0" smtClean="0"/>
              <a:t>vstupu </a:t>
            </a:r>
            <a:r>
              <a:rPr lang="sk-SK" sz="1600" dirty="0"/>
              <a:t>do operácie, ak sa </a:t>
            </a:r>
            <a:r>
              <a:rPr lang="sk-SK" sz="1600" dirty="0" smtClean="0"/>
              <a:t>účastník presťahuje </a:t>
            </a:r>
            <a:r>
              <a:rPr lang="sk-SK" sz="1600" dirty="0"/>
              <a:t>počas účasti na </a:t>
            </a:r>
            <a:r>
              <a:rPr lang="sk-SK" sz="1600" dirty="0" smtClean="0"/>
              <a:t>operácii, </a:t>
            </a:r>
            <a:r>
              <a:rPr lang="sk-SK" sz="1600" dirty="0"/>
              <a:t>záznam sa </a:t>
            </a:r>
            <a:r>
              <a:rPr lang="sk-SK" sz="1600" dirty="0" smtClean="0"/>
              <a:t>nemení, ak </a:t>
            </a:r>
            <a:r>
              <a:rPr lang="sk-SK" sz="1600" dirty="0"/>
              <a:t>má účastník dve </a:t>
            </a:r>
            <a:r>
              <a:rPr lang="sk-SK" sz="1600" dirty="0" smtClean="0"/>
              <a:t>bydliská, </a:t>
            </a:r>
            <a:r>
              <a:rPr lang="sk-SK" sz="1600" dirty="0"/>
              <a:t>zaznamená sa iba </a:t>
            </a:r>
            <a:r>
              <a:rPr lang="sk-SK" sz="1600" dirty="0" smtClean="0"/>
              <a:t>jedno (úradné, napr</a:t>
            </a:r>
            <a:r>
              <a:rPr lang="sk-SK" sz="1600" dirty="0"/>
              <a:t>. </a:t>
            </a:r>
            <a:r>
              <a:rPr lang="sk-SK" sz="1600" dirty="0" smtClean="0"/>
              <a:t>z registra) </a:t>
            </a:r>
          </a:p>
          <a:p>
            <a:pPr algn="just"/>
            <a:endParaRPr lang="sk-SK" sz="1600" dirty="0"/>
          </a:p>
          <a:p>
            <a:pPr algn="just"/>
            <a:r>
              <a:rPr lang="sk-SK" sz="1600" b="1" dirty="0"/>
              <a:t>z</a:t>
            </a:r>
            <a:r>
              <a:rPr lang="sk-SK" sz="1600" b="1" dirty="0" smtClean="0"/>
              <a:t>amestnanecký status:</a:t>
            </a:r>
            <a:r>
              <a:rPr lang="sk-SK" sz="1600" dirty="0" smtClean="0"/>
              <a:t> účastník </a:t>
            </a:r>
            <a:r>
              <a:rPr lang="sk-SK" sz="1600" dirty="0"/>
              <a:t>môže mať v daný okamih </a:t>
            </a:r>
            <a:r>
              <a:rPr lang="sk-SK" sz="1600" u="sng" dirty="0"/>
              <a:t>iba jeden</a:t>
            </a:r>
            <a:r>
              <a:rPr lang="sk-SK" sz="1600" dirty="0"/>
              <a:t> z nasledujúcich štatútov: </a:t>
            </a:r>
            <a:r>
              <a:rPr lang="sk-SK" sz="1600" b="1" dirty="0"/>
              <a:t>zamestnaný, nezamestnaný, neaktívny</a:t>
            </a:r>
          </a:p>
          <a:p>
            <a:pPr algn="just"/>
            <a:endParaRPr lang="sk-SK" sz="1600" dirty="0" smtClean="0"/>
          </a:p>
        </p:txBody>
      </p:sp>
    </p:spTree>
    <p:extLst>
      <p:ext uri="{BB962C8B-B14F-4D97-AF65-F5344CB8AC3E}">
        <p14:creationId xmlns:p14="http://schemas.microsoft.com/office/powerpoint/2010/main" val="25759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-23366"/>
            <a:ext cx="8676456" cy="1143000"/>
          </a:xfrm>
        </p:spPr>
        <p:txBody>
          <a:bodyPr/>
          <a:lstStyle/>
          <a:p>
            <a:r>
              <a:rPr lang="sk-SK" sz="2900" dirty="0">
                <a:solidFill>
                  <a:srgbClr val="F79646"/>
                </a:solidFill>
              </a:rPr>
              <a:t>PRAKTICKÉ USMERNENIA K ZBERU </a:t>
            </a:r>
            <a:r>
              <a:rPr lang="sk-SK" sz="2900" dirty="0" smtClean="0">
                <a:solidFill>
                  <a:srgbClr val="F79646"/>
                </a:solidFill>
              </a:rPr>
              <a:t>DÁT: </a:t>
            </a:r>
            <a:r>
              <a:rPr lang="sk-SK" sz="1900" dirty="0" smtClean="0">
                <a:solidFill>
                  <a:srgbClr val="F79646"/>
                </a:solidFill>
              </a:rPr>
              <a:t>zamestnanecký status </a:t>
            </a:r>
            <a:r>
              <a:rPr lang="sk-SK" sz="1900" dirty="0" smtClean="0"/>
              <a:t> </a:t>
            </a:r>
            <a:endParaRPr lang="sk-SK" sz="1900" dirty="0"/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130197" y="832078"/>
            <a:ext cx="7563227" cy="2335488"/>
            <a:chOff x="-4" y="0"/>
            <a:chExt cx="9409" cy="4391"/>
          </a:xfrm>
        </p:grpSpPr>
        <p:sp>
          <p:nvSpPr>
            <p:cNvPr id="6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1846" cy="4391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08" y="0"/>
              <a:ext cx="1630" cy="311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1845" y="0"/>
              <a:ext cx="7560" cy="4391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1953" y="0"/>
              <a:ext cx="7344" cy="311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1953" y="310"/>
              <a:ext cx="7344" cy="308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1953" y="617"/>
              <a:ext cx="7344" cy="310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953" y="926"/>
              <a:ext cx="7344" cy="310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953" y="1543"/>
              <a:ext cx="7344" cy="310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953" y="2162"/>
              <a:ext cx="7344" cy="332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953" y="2494"/>
              <a:ext cx="7344" cy="308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1953" y="2801"/>
              <a:ext cx="7344" cy="310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953" y="3110"/>
              <a:ext cx="7344" cy="332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1953" y="3442"/>
              <a:ext cx="7344" cy="308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953" y="3749"/>
              <a:ext cx="7344" cy="332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1953" y="4081"/>
              <a:ext cx="7344" cy="310"/>
            </a:xfrm>
            <a:prstGeom prst="rect">
              <a:avLst/>
            </a:prstGeom>
            <a:solidFill>
              <a:srgbClr val="9FC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-4" y="97"/>
              <a:ext cx="1024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Zamestnaný</a:t>
              </a:r>
              <a:endParaRPr kumimoji="0" lang="en-US" altLang="sk-SK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3"/>
            <p:cNvSpPr txBox="1">
              <a:spLocks noChangeArrowheads="1"/>
            </p:cNvSpPr>
            <p:nvPr/>
          </p:nvSpPr>
          <p:spPr bwMode="auto">
            <a:xfrm>
              <a:off x="1953" y="8"/>
              <a:ext cx="5536" cy="1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r>
                <a:rPr kumimoji="0" lang="sk-SK" altLang="sk-SK" sz="1100" b="0" i="1" u="sng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Započítavajú sa:  </a:t>
              </a:r>
            </a:p>
            <a:p>
              <a:pPr marL="171450" marR="0" lvl="0" indent="-1714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228600" algn="l"/>
                </a:tabLst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Zamestnaní (vrátane zamestnaných na dotovaných pozíciách)</a:t>
              </a:r>
            </a:p>
            <a:p>
              <a:pPr>
                <a:buFontTx/>
                <a:buChar char="•"/>
              </a:pPr>
              <a:r>
                <a:rPr lang="sk-SK" altLang="sk-SK" sz="1100" b="1" dirty="0" smtClean="0">
                  <a:solidFill>
                    <a:schemeClr val="bg1"/>
                  </a:solidFill>
                  <a:ea typeface="Calibri" panose="020F0502020204030204" pitchFamily="34" charset="0"/>
                </a:rPr>
                <a:t>   SZČO</a:t>
              </a:r>
              <a:endParaRPr lang="en-US" altLang="sk-SK" sz="1100" b="1" dirty="0">
                <a:solidFill>
                  <a:schemeClr val="bg1"/>
                </a:solidFill>
                <a:ea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   Rodinní zamestnanci </a:t>
              </a:r>
              <a:endParaRPr kumimoji="0" lang="en-US" altLang="sk-SK" sz="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   Na materskej/otcovskej dovolenke</a:t>
              </a:r>
              <a:endParaRPr kumimoji="0" lang="en-US" altLang="sk-SK" sz="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1956" y="1654"/>
              <a:ext cx="7449" cy="1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sk-SK" altLang="sk-SK" sz="1100" i="1" u="sng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Nezapočítavajú </a:t>
              </a:r>
              <a:r>
                <a:rPr lang="sk-SK" altLang="sk-SK" sz="1100" i="1" u="sng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sa:</a:t>
              </a:r>
            </a:p>
            <a:p>
              <a:pPr marL="171450" indent="-171450" algn="just" eaLnBrk="0" hangingPunct="0">
                <a:buFont typeface="Arial" panose="020B0604020202020204" pitchFamily="34" charset="0"/>
                <a:buChar char="•"/>
              </a:pP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osoby 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registrované ako nezamestnaní, ale majú čiastočný úväzok (ak je to v zmysle štátnej definície)</a:t>
              </a:r>
              <a:r>
                <a:rPr lang="en-US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 -&gt; 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inak </a:t>
              </a: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ako</a:t>
              </a:r>
              <a:r>
                <a:rPr lang="sk-SK" altLang="sk-SK" sz="1100" u="sng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 </a:t>
              </a:r>
              <a:r>
                <a:rPr lang="sk-SK" altLang="sk-SK" sz="1100" u="sng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nezamestnaní</a:t>
              </a:r>
              <a:endParaRPr lang="en-US" altLang="sk-SK" sz="1100" u="sng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endParaRPr>
            </a:p>
            <a:p>
              <a:pPr marL="171450" lvl="0" indent="-171450" algn="just" eaLnBrk="0" hangingPunct="0">
                <a:buFont typeface="Arial" panose="020B0604020202020204" pitchFamily="34" charset="0"/>
                <a:buChar char="•"/>
              </a:pP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osoby 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na rodičovskej dovolenke na plný úväzok </a:t>
              </a:r>
              <a:r>
                <a:rPr lang="en-US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-&gt; 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ak sú registrovaní ako nezamestnaní potom sa zarátavajú </a:t>
              </a:r>
              <a:r>
                <a:rPr lang="sk-SK" altLang="sk-SK" sz="1100" u="sng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ako nezamestnaní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, ostatní </a:t>
              </a:r>
              <a:r>
                <a:rPr lang="en-US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-&gt; </a:t>
              </a: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ako </a:t>
              </a:r>
              <a:r>
                <a:rPr lang="sk-SK" altLang="sk-SK" sz="1100" u="sng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neaktívni</a:t>
              </a:r>
              <a:endParaRPr lang="en-US" altLang="sk-SK" sz="1100" u="sng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endParaRPr>
            </a:p>
            <a:p>
              <a:pPr marL="171450" marR="0" lvl="0" indent="-17145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odvedenci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, ktorí počas referenčného obdobia vykonali prácu za mzdu</a:t>
              </a:r>
              <a:r>
                <a:rPr lang="en-US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 -&gt; </a:t>
              </a:r>
              <a:r>
                <a:rPr lang="sk-SK" altLang="sk-SK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ako </a:t>
              </a:r>
              <a:r>
                <a:rPr lang="sk-SK" altLang="sk-SK" sz="11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neaktívni</a:t>
              </a:r>
              <a:endParaRPr lang="en-US" altLang="sk-SK" sz="1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26" name="Rectangle 44"/>
          <p:cNvSpPr>
            <a:spLocks noChangeArrowheads="1"/>
          </p:cNvSpPr>
          <p:nvPr/>
        </p:nvSpPr>
        <p:spPr bwMode="auto">
          <a:xfrm>
            <a:off x="987272" y="31101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130197" y="2815984"/>
            <a:ext cx="7563227" cy="1946502"/>
            <a:chOff x="-13" y="0"/>
            <a:chExt cx="9418" cy="2026"/>
          </a:xfrm>
        </p:grpSpPr>
        <p:sp>
          <p:nvSpPr>
            <p:cNvPr id="28" name="Rectangle 43"/>
            <p:cNvSpPr>
              <a:spLocks noChangeArrowheads="1"/>
            </p:cNvSpPr>
            <p:nvPr/>
          </p:nvSpPr>
          <p:spPr bwMode="auto">
            <a:xfrm>
              <a:off x="0" y="0"/>
              <a:ext cx="1846" cy="1286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29" name="Rectangle 42"/>
            <p:cNvSpPr>
              <a:spLocks noChangeArrowheads="1"/>
            </p:cNvSpPr>
            <p:nvPr/>
          </p:nvSpPr>
          <p:spPr bwMode="auto">
            <a:xfrm>
              <a:off x="108" y="0"/>
              <a:ext cx="1630" cy="308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1845" y="0"/>
              <a:ext cx="7560" cy="1258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1" name="Rectangle 40"/>
            <p:cNvSpPr>
              <a:spLocks noChangeArrowheads="1"/>
            </p:cNvSpPr>
            <p:nvPr/>
          </p:nvSpPr>
          <p:spPr bwMode="auto">
            <a:xfrm>
              <a:off x="1953" y="0"/>
              <a:ext cx="7344" cy="308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2" name="Rectangle 39"/>
            <p:cNvSpPr>
              <a:spLocks noChangeArrowheads="1"/>
            </p:cNvSpPr>
            <p:nvPr/>
          </p:nvSpPr>
          <p:spPr bwMode="auto">
            <a:xfrm>
              <a:off x="1953" y="307"/>
              <a:ext cx="7344" cy="310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3" name="Rectangle 38"/>
            <p:cNvSpPr>
              <a:spLocks noChangeArrowheads="1"/>
            </p:cNvSpPr>
            <p:nvPr/>
          </p:nvSpPr>
          <p:spPr bwMode="auto">
            <a:xfrm>
              <a:off x="1953" y="616"/>
              <a:ext cx="7344" cy="310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4" name="Rectangle 37"/>
            <p:cNvSpPr>
              <a:spLocks noChangeArrowheads="1"/>
            </p:cNvSpPr>
            <p:nvPr/>
          </p:nvSpPr>
          <p:spPr bwMode="auto">
            <a:xfrm>
              <a:off x="1953" y="926"/>
              <a:ext cx="7344" cy="332"/>
            </a:xfrm>
            <a:prstGeom prst="rect">
              <a:avLst/>
            </a:prstGeom>
            <a:solidFill>
              <a:srgbClr val="F9B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-13" y="1227"/>
              <a:ext cx="1962" cy="586"/>
            </a:xfrm>
            <a:prstGeom prst="rect">
              <a:avLst/>
            </a:prstGeom>
            <a:solidFill>
              <a:srgbClr val="FCD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7" name="Rectangle 34"/>
            <p:cNvSpPr>
              <a:spLocks noChangeArrowheads="1"/>
            </p:cNvSpPr>
            <p:nvPr/>
          </p:nvSpPr>
          <p:spPr bwMode="auto">
            <a:xfrm>
              <a:off x="-8" y="1617"/>
              <a:ext cx="1630" cy="279"/>
            </a:xfrm>
            <a:prstGeom prst="rect">
              <a:avLst/>
            </a:prstGeom>
            <a:solidFill>
              <a:srgbClr val="FCD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193" y="1436"/>
              <a:ext cx="1630" cy="310"/>
            </a:xfrm>
            <a:prstGeom prst="rect">
              <a:avLst/>
            </a:prstGeom>
            <a:solidFill>
              <a:srgbClr val="FCD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1868" y="1239"/>
              <a:ext cx="7537" cy="620"/>
            </a:xfrm>
            <a:prstGeom prst="rect">
              <a:avLst/>
            </a:prstGeom>
            <a:solidFill>
              <a:srgbClr val="FCDF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42" name="Text Box 29"/>
            <p:cNvSpPr txBox="1">
              <a:spLocks noChangeArrowheads="1"/>
            </p:cNvSpPr>
            <p:nvPr/>
          </p:nvSpPr>
          <p:spPr bwMode="auto">
            <a:xfrm>
              <a:off x="8" y="41"/>
              <a:ext cx="156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Nezamestnaný</a:t>
              </a:r>
              <a:endParaRPr kumimoji="0" lang="en-US" altLang="sk-S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Text Box 28"/>
            <p:cNvSpPr txBox="1">
              <a:spLocks noChangeArrowheads="1"/>
            </p:cNvSpPr>
            <p:nvPr/>
          </p:nvSpPr>
          <p:spPr bwMode="auto">
            <a:xfrm>
              <a:off x="1389" y="21"/>
              <a:ext cx="7631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  	</a:t>
              </a:r>
              <a:r>
                <a:rPr lang="sk-SK" altLang="sk-SK" sz="1100" i="1" u="sng" dirty="0" smtClean="0">
                  <a:ea typeface="Calibri" panose="020F0502020204030204" pitchFamily="34" charset="0"/>
                </a:rPr>
                <a:t>Započítavajú </a:t>
              </a:r>
              <a:r>
                <a:rPr lang="sk-SK" altLang="sk-SK" sz="1100" i="1" u="sng" dirty="0">
                  <a:ea typeface="Calibri" panose="020F0502020204030204" pitchFamily="34" charset="0"/>
                </a:rPr>
                <a:t>sa: </a:t>
              </a:r>
              <a:endParaRPr lang="sk-SK" altLang="sk-SK" sz="1100" i="1" u="sng" dirty="0" smtClean="0">
                <a:ea typeface="Calibri" panose="020F050202020403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kumimoji="0" lang="sk-SK" altLang="sk-SK" sz="1100" b="1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	</a:t>
              </a:r>
              <a:r>
                <a:rPr lang="sk-SK" altLang="sk-SK" sz="1100" b="1" dirty="0" smtClean="0">
                  <a:ea typeface="Calibri" panose="020F0502020204030204" pitchFamily="34" charset="0"/>
                </a:rPr>
                <a:t>nezamestnaní, k dispozícií pre prácu, aktívne hľadajúci zamestnanie </a:t>
              </a:r>
              <a:endParaRPr lang="en-US" altLang="sk-SK" sz="1100" b="1" dirty="0" smtClean="0">
                <a:ea typeface="Calibri" panose="020F0502020204030204" pitchFamily="34" charset="0"/>
              </a:endParaRPr>
            </a:p>
            <a:p>
              <a:pPr marL="171450" marR="0" lvl="0" indent="-171450" defTabSz="914400" latinLnBrk="0">
                <a:lnSpc>
                  <a:spcPct val="100000"/>
                </a:lnSpc>
                <a:buClrTx/>
                <a:buSzTx/>
                <a:buFont typeface="Arial" panose="020B0604020202020204" pitchFamily="34" charset="0"/>
                <a:buChar char="•"/>
              </a:pPr>
              <a:r>
                <a:rPr lang="sk-SK" altLang="sk-SK" sz="1100" b="1" dirty="0" smtClean="0">
                  <a:ea typeface="Calibri" panose="020F0502020204030204" pitchFamily="34" charset="0"/>
                </a:rPr>
                <a:t> registrovaní ako nezamestnaní na úrade práce  </a:t>
              </a:r>
            </a:p>
            <a:p>
              <a:pPr lvl="0"/>
              <a:endParaRPr kumimoji="0" lang="sk-SK" altLang="sk-SK" sz="11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  <a:p>
              <a:pPr lvl="0"/>
              <a:r>
                <a:rPr kumimoji="0" lang="sk-SK" altLang="sk-SK" sz="1100" i="1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	</a:t>
              </a:r>
              <a:r>
                <a:rPr kumimoji="0" lang="sk-SK" altLang="sk-SK" sz="1100" i="1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Nezapočítavajú sa:</a:t>
              </a:r>
              <a:r>
                <a:rPr kumimoji="0" lang="sk-SK" altLang="sk-SK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/>
              </a:r>
              <a:br>
                <a:rPr kumimoji="0" lang="sk-SK" altLang="sk-SK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</a:br>
              <a:r>
                <a:rPr kumimoji="0" lang="sk-SK" altLang="sk-SK" sz="11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    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     - študenti denného </a:t>
              </a:r>
              <a:r>
                <a:rPr kumimoji="0" lang="sk-SK" altLang="sk-SK" sz="110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štúdia </a:t>
              </a:r>
              <a:r>
                <a:rPr lang="en-US" altLang="sk-SK" sz="1100" dirty="0" smtClean="0">
                  <a:ea typeface="Calibri" panose="020F0502020204030204" pitchFamily="34" charset="0"/>
                </a:rPr>
                <a:t>-&gt;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ako neaktívni (ak majú čiastočný úväzok</a:t>
              </a:r>
              <a:r>
                <a:rPr lang="en-US" altLang="sk-SK" sz="1100" dirty="0" smtClean="0">
                  <a:ea typeface="Calibri" panose="020F0502020204030204" pitchFamily="34" charset="0"/>
                </a:rPr>
                <a:t> -&gt;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ako zamestnaní) </a:t>
              </a:r>
              <a:endParaRPr lang="en-US" altLang="sk-SK" sz="1100" dirty="0" smtClean="0">
                <a:ea typeface="Calibri" panose="020F0502020204030204" pitchFamily="34" charset="0"/>
              </a:endParaRPr>
            </a:p>
            <a:p>
              <a:pPr lvl="0" defTabSz="179388">
                <a:tabLst/>
              </a:pPr>
              <a:r>
                <a:rPr lang="en-US" altLang="sk-SK" sz="1100" dirty="0">
                  <a:ea typeface="Calibri" panose="020F0502020204030204" pitchFamily="34" charset="0"/>
                </a:rPr>
                <a:t>		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- osoby nad 7</a:t>
              </a:r>
              <a:r>
                <a:rPr lang="en-US" altLang="sk-SK" sz="1100" dirty="0" smtClean="0">
                  <a:ea typeface="Calibri" panose="020F0502020204030204" pitchFamily="34" charset="0"/>
                </a:rPr>
                <a:t>4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rokov</a:t>
              </a:r>
              <a:r>
                <a:rPr lang="en-US" altLang="sk-SK" sz="1100" dirty="0" smtClean="0">
                  <a:ea typeface="Calibri" panose="020F0502020204030204" pitchFamily="34" charset="0"/>
                </a:rPr>
                <a:t> </a:t>
              </a:r>
              <a:r>
                <a:rPr lang="en-US" altLang="sk-SK" sz="1100" dirty="0">
                  <a:ea typeface="Calibri" panose="020F0502020204030204" pitchFamily="34" charset="0"/>
                </a:rPr>
                <a:t>-&gt;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ako neaktívni</a:t>
              </a:r>
              <a:endParaRPr lang="en-US" altLang="sk-SK" sz="1100" dirty="0">
                <a:ea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endParaRPr kumimoji="0" lang="en-US" altLang="sk-S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Text Box 27"/>
            <p:cNvSpPr txBox="1">
              <a:spLocks noChangeArrowheads="1"/>
            </p:cNvSpPr>
            <p:nvPr/>
          </p:nvSpPr>
          <p:spPr bwMode="auto">
            <a:xfrm>
              <a:off x="-2" y="1339"/>
              <a:ext cx="9035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71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600075"/>
              <a:r>
                <a:rPr kumimoji="0" lang="en-US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Papyrus" panose="03070502060502030205" pitchFamily="66" charset="0"/>
                  <a:ea typeface="Calibri" panose="020F0502020204030204" pitchFamily="34" charset="0"/>
                </a:rPr>
                <a:t>	</a:t>
              </a:r>
              <a:r>
                <a:rPr kumimoji="0" lang="sk-SK" altLang="sk-SK" sz="1100" b="0" i="0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Papyrus" panose="03070502060502030205" pitchFamily="66" charset="0"/>
                  <a:ea typeface="Calibri" panose="020F0502020204030204" pitchFamily="34" charset="0"/>
                </a:rPr>
                <a:t>	</a:t>
              </a:r>
              <a:r>
                <a:rPr lang="sk-SK" altLang="sk-SK" sz="1100" i="1" dirty="0">
                  <a:ea typeface="Calibri" panose="020F0502020204030204" pitchFamily="34" charset="0"/>
                </a:rPr>
                <a:t> </a:t>
              </a:r>
              <a:r>
                <a:rPr lang="sk-SK" altLang="sk-SK" sz="1100" i="1" dirty="0" smtClean="0">
                  <a:ea typeface="Calibri" panose="020F0502020204030204" pitchFamily="34" charset="0"/>
                </a:rPr>
                <a:t>               </a:t>
              </a:r>
              <a:r>
                <a:rPr lang="sk-SK" altLang="sk-SK" sz="1100" i="1" u="sng" dirty="0" smtClean="0">
                  <a:ea typeface="Calibri" panose="020F0502020204030204" pitchFamily="34" charset="0"/>
                </a:rPr>
                <a:t>Započítavajú </a:t>
              </a:r>
              <a:r>
                <a:rPr lang="sk-SK" altLang="sk-SK" sz="1100" i="1" u="sng" dirty="0">
                  <a:ea typeface="Calibri" panose="020F0502020204030204" pitchFamily="34" charset="0"/>
                </a:rPr>
                <a:t>sa: 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/>
              </a:r>
              <a:b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</a:b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Dlhodobo nezamestnaný	</a:t>
              </a:r>
              <a:r>
                <a:rPr kumimoji="0" lang="en-US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Wingdings" panose="05000000000000000000" pitchFamily="2" charset="2"/>
                  <a:ea typeface="Calibri" panose="020F0502020204030204" pitchFamily="34" charset="0"/>
                </a:rPr>
                <a:t>Ø</a:t>
              </a:r>
              <a:r>
                <a:rPr kumimoji="0" lang="en-US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sk-SK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&lt;25 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roční, nezamestnaní viac ako 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6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 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mesiacov </a:t>
              </a:r>
              <a:endParaRPr kumimoji="0" lang="en-US" altLang="sk-SK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001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71575" algn="l"/>
                </a:tabLst>
              </a:pP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	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	</a:t>
              </a:r>
              <a:r>
                <a:rPr kumimoji="0" lang="en-US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Wingdings" panose="05000000000000000000" pitchFamily="2" charset="2"/>
                  <a:ea typeface="Calibri" panose="020F0502020204030204" pitchFamily="34" charset="0"/>
                </a:rPr>
                <a:t>Ø</a:t>
              </a:r>
              <a:r>
                <a:rPr kumimoji="0" lang="en-US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sk-SK" altLang="sk-SK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25 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roční a viac, nezamestnaní viac ako 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12</a:t>
              </a:r>
              <a:r>
                <a:rPr kumimoji="0" lang="en-US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 </a:t>
              </a: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mesiacov </a:t>
              </a:r>
              <a:endParaRPr kumimoji="0" lang="en-US" altLang="sk-S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6" name="Rectangle 65"/>
          <p:cNvSpPr>
            <a:spLocks noChangeArrowheads="1"/>
          </p:cNvSpPr>
          <p:nvPr/>
        </p:nvSpPr>
        <p:spPr bwMode="auto">
          <a:xfrm>
            <a:off x="942567" y="407606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23672" tIns="774456" rIns="622104" bIns="990288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pSp>
        <p:nvGrpSpPr>
          <p:cNvPr id="57" name="Group 59"/>
          <p:cNvGrpSpPr>
            <a:grpSpLocks/>
          </p:cNvGrpSpPr>
          <p:nvPr/>
        </p:nvGrpSpPr>
        <p:grpSpPr bwMode="auto">
          <a:xfrm>
            <a:off x="1130197" y="4596476"/>
            <a:ext cx="7563227" cy="1523215"/>
            <a:chOff x="1133" y="-1786"/>
            <a:chExt cx="9406" cy="2631"/>
          </a:xfrm>
        </p:grpSpPr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1133" y="-1786"/>
              <a:ext cx="9406" cy="1742"/>
            </a:xfrm>
            <a:custGeom>
              <a:avLst/>
              <a:gdLst>
                <a:gd name="T0" fmla="+- 0 10538 1133"/>
                <a:gd name="T1" fmla="*/ T0 w 9406"/>
                <a:gd name="T2" fmla="+- 0 -1785 -1785"/>
                <a:gd name="T3" fmla="*/ -1785 h 1878"/>
                <a:gd name="T4" fmla="+- 0 2979 1133"/>
                <a:gd name="T5" fmla="*/ T4 w 9406"/>
                <a:gd name="T6" fmla="+- 0 -1785 -1785"/>
                <a:gd name="T7" fmla="*/ -1785 h 1878"/>
                <a:gd name="T8" fmla="+- 0 1133 1133"/>
                <a:gd name="T9" fmla="*/ T8 w 9406"/>
                <a:gd name="T10" fmla="+- 0 -1785 -1785"/>
                <a:gd name="T11" fmla="*/ -1785 h 1878"/>
                <a:gd name="T12" fmla="+- 0 1133 1133"/>
                <a:gd name="T13" fmla="*/ T12 w 9406"/>
                <a:gd name="T14" fmla="+- 0 92 -1785"/>
                <a:gd name="T15" fmla="*/ 92 h 1878"/>
                <a:gd name="T16" fmla="+- 0 10538 1133"/>
                <a:gd name="T17" fmla="*/ T16 w 9406"/>
                <a:gd name="T18" fmla="+- 0 92 -1785"/>
                <a:gd name="T19" fmla="*/ 92 h 1878"/>
                <a:gd name="T20" fmla="+- 0 10538 1133"/>
                <a:gd name="T21" fmla="*/ T20 w 9406"/>
                <a:gd name="T22" fmla="+- 0 -1785 -1785"/>
                <a:gd name="T23" fmla="*/ -1785 h 18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</a:cxnLst>
              <a:rect l="0" t="0" r="r" b="b"/>
              <a:pathLst>
                <a:path w="9406" h="1878">
                  <a:moveTo>
                    <a:pt x="9405" y="0"/>
                  </a:moveTo>
                  <a:lnTo>
                    <a:pt x="1846" y="0"/>
                  </a:lnTo>
                  <a:lnTo>
                    <a:pt x="0" y="0"/>
                  </a:lnTo>
                  <a:lnTo>
                    <a:pt x="0" y="1877"/>
                  </a:lnTo>
                  <a:lnTo>
                    <a:pt x="9405" y="1877"/>
                  </a:lnTo>
                  <a:lnTo>
                    <a:pt x="9405" y="0"/>
                  </a:lnTo>
                </a:path>
              </a:pathLst>
            </a:custGeom>
            <a:solidFill>
              <a:srgbClr val="B7C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59" name="Rectangle 63"/>
            <p:cNvSpPr>
              <a:spLocks noChangeArrowheads="1"/>
            </p:cNvSpPr>
            <p:nvPr/>
          </p:nvSpPr>
          <p:spPr bwMode="auto">
            <a:xfrm>
              <a:off x="1143" y="-42"/>
              <a:ext cx="9396" cy="887"/>
            </a:xfrm>
            <a:prstGeom prst="rect">
              <a:avLst/>
            </a:prstGeom>
            <a:solidFill>
              <a:srgbClr val="D2E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/>
            </a:p>
          </p:txBody>
        </p:sp>
        <p:sp>
          <p:nvSpPr>
            <p:cNvPr id="61" name="Text Box 61"/>
            <p:cNvSpPr txBox="1">
              <a:spLocks noChangeArrowheads="1"/>
            </p:cNvSpPr>
            <p:nvPr/>
          </p:nvSpPr>
          <p:spPr bwMode="auto">
            <a:xfrm>
              <a:off x="2349" y="-1664"/>
              <a:ext cx="8005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sk-SK" altLang="sk-SK" sz="1100" i="1" u="sng" dirty="0" smtClean="0">
                  <a:ea typeface="Calibri" panose="020F0502020204030204" pitchFamily="34" charset="0"/>
                </a:rPr>
                <a:t>Započítavajú </a:t>
              </a:r>
              <a:r>
                <a:rPr lang="sk-SK" altLang="sk-SK" sz="1100" i="1" u="sng" dirty="0">
                  <a:ea typeface="Calibri" panose="020F0502020204030204" pitchFamily="34" charset="0"/>
                </a:rPr>
                <a:t>sa</a:t>
              </a:r>
              <a:r>
                <a:rPr lang="sk-SK" altLang="sk-SK" sz="1100" i="1" u="sng" dirty="0" smtClean="0">
                  <a:ea typeface="Calibri" panose="020F0502020204030204" pitchFamily="34" charset="0"/>
                </a:rPr>
                <a:t>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k-SK" altLang="sk-SK" sz="1100" b="1" dirty="0" smtClean="0">
                  <a:ea typeface="Calibri" panose="020F0502020204030204" pitchFamily="34" charset="0"/>
                </a:rPr>
                <a:t> nie </a:t>
              </a:r>
              <a:r>
                <a:rPr lang="sk-SK" altLang="sk-SK" sz="1100" b="1" dirty="0">
                  <a:ea typeface="Calibri" panose="020F0502020204030204" pitchFamily="34" charset="0"/>
                </a:rPr>
                <a:t>zamestnaní a nie nezamestnaní</a:t>
              </a:r>
              <a:endParaRPr lang="en-US" altLang="sk-SK" sz="6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k-SK" altLang="sk-SK" sz="1100" dirty="0" smtClean="0">
                  <a:ea typeface="Calibri" panose="020F0502020204030204" pitchFamily="34" charset="0"/>
                </a:rPr>
                <a:t> </a:t>
              </a:r>
              <a:r>
                <a:rPr lang="sk-SK" altLang="sk-SK" sz="1100" b="1" dirty="0" smtClean="0">
                  <a:ea typeface="Calibri" panose="020F0502020204030204" pitchFamily="34" charset="0"/>
                </a:rPr>
                <a:t>študenti denného štúdia, ktorí nie sú zamestnaní </a:t>
              </a:r>
              <a:r>
                <a:rPr kumimoji="0" lang="en-US" altLang="sk-SK" sz="11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(</a:t>
              </a:r>
              <a:r>
                <a:rPr kumimoji="0" lang="sk-SK" altLang="sk-SK" sz="11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</a:rPr>
                <a:t>aj keď sú registrovaní ako nezamestnaní)</a:t>
              </a:r>
              <a:endParaRPr kumimoji="0" lang="en-US" altLang="sk-SK" sz="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sk-SK" altLang="sk-SK" sz="1100" i="1" dirty="0" smtClean="0">
                  <a:ea typeface="Calibri" panose="020F0502020204030204" pitchFamily="34" charset="0"/>
                </a:rPr>
                <a:t>		</a:t>
              </a:r>
              <a:r>
                <a:rPr lang="sk-SK" altLang="sk-SK" sz="1100" i="1" u="sng" dirty="0" smtClean="0">
                  <a:ea typeface="Calibri" panose="020F0502020204030204" pitchFamily="34" charset="0"/>
                </a:rPr>
                <a:t>Nezapočítavajú </a:t>
              </a:r>
              <a:r>
                <a:rPr lang="sk-SK" altLang="sk-SK" sz="1100" i="1" u="sng" dirty="0">
                  <a:ea typeface="Calibri" panose="020F0502020204030204" pitchFamily="34" charset="0"/>
                </a:rPr>
                <a:t>sa:  </a:t>
              </a:r>
              <a:r>
                <a:rPr lang="sk-SK" altLang="sk-SK" sz="1100" i="1" u="sng" dirty="0" smtClean="0">
                  <a:ea typeface="Calibri" panose="020F0502020204030204" pitchFamily="34" charset="0"/>
                </a:rPr>
                <a:t/>
              </a:r>
              <a:br>
                <a:rPr lang="sk-SK" altLang="sk-SK" sz="1100" i="1" u="sng" dirty="0" smtClean="0">
                  <a:ea typeface="Calibri" panose="020F0502020204030204" pitchFamily="34" charset="0"/>
                </a:rPr>
              </a:br>
              <a:r>
                <a:rPr lang="sk-SK" altLang="sk-SK" sz="1100" i="1" dirty="0" smtClean="0">
                  <a:ea typeface="Calibri" panose="020F0502020204030204" pitchFamily="34" charset="0"/>
                </a:rPr>
                <a:t>		- 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SZČO, vrátane pomáhajúcich členom rodiny </a:t>
              </a:r>
              <a:r>
                <a:rPr lang="en-US" altLang="sk-SK" sz="1100" dirty="0" smtClean="0">
                  <a:ea typeface="Calibri" panose="020F0502020204030204" pitchFamily="34" charset="0"/>
                </a:rPr>
                <a:t>-&gt;</a:t>
              </a:r>
              <a:r>
                <a:rPr lang="sk-SK" altLang="sk-SK" sz="1100" dirty="0" smtClean="0">
                  <a:ea typeface="Calibri" panose="020F0502020204030204" pitchFamily="34" charset="0"/>
                </a:rPr>
                <a:t> ako </a:t>
              </a:r>
              <a:r>
                <a:rPr lang="sk-SK" altLang="sk-SK" sz="1100" u="sng" dirty="0" smtClean="0">
                  <a:ea typeface="Calibri" panose="020F0502020204030204" pitchFamily="34" charset="0"/>
                </a:rPr>
                <a:t>zamestnaní</a:t>
              </a:r>
              <a:endParaRPr lang="en-US" altLang="sk-SK" u="sng" dirty="0"/>
            </a:p>
          </p:txBody>
        </p:sp>
        <p:sp>
          <p:nvSpPr>
            <p:cNvPr id="62" name="Text Box 60"/>
            <p:cNvSpPr txBox="1">
              <a:spLocks noChangeArrowheads="1"/>
            </p:cNvSpPr>
            <p:nvPr/>
          </p:nvSpPr>
          <p:spPr bwMode="auto">
            <a:xfrm>
              <a:off x="1156" y="-1745"/>
              <a:ext cx="889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k-SK" altLang="sk-SK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Neaktívny</a:t>
              </a:r>
              <a:endParaRPr kumimoji="0" lang="en-US" altLang="sk-S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3" name="Rectangle 69"/>
          <p:cNvSpPr>
            <a:spLocks noChangeArrowheads="1"/>
          </p:cNvSpPr>
          <p:nvPr/>
        </p:nvSpPr>
        <p:spPr bwMode="auto">
          <a:xfrm>
            <a:off x="899592" y="5542464"/>
            <a:ext cx="7877811" cy="84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008" tIns="57132" rIns="14283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508000" eaLnBrk="0" hangingPunct="0"/>
            <a:r>
              <a:rPr kumimoji="0" lang="sk-SK" altLang="sk-SK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Neaktívny, nie je ani vo vzdelávaní 	</a:t>
            </a:r>
            <a:r>
              <a:rPr lang="sk-SK" altLang="sk-SK" sz="1100" b="1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sk-SK" altLang="sk-SK" sz="1100" b="1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kumimoji="0" lang="sk-SK" altLang="sk-SK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 ani v odbornej príprave </a:t>
            </a:r>
            <a:r>
              <a:rPr lang="sk-SK" altLang="sk-SK" sz="1100" b="1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		-  </a:t>
            </a:r>
            <a:r>
              <a:rPr lang="sk-SK" altLang="sk-SK" sz="1100" b="1" dirty="0" smtClean="0"/>
              <a:t>nie zamestnaní </a:t>
            </a:r>
            <a:r>
              <a:rPr lang="sk-SK" sz="1100" b="1" dirty="0" smtClean="0"/>
              <a:t>a </a:t>
            </a:r>
            <a:r>
              <a:rPr lang="sk-SK" sz="1100" b="1" dirty="0"/>
              <a:t>nie </a:t>
            </a:r>
            <a:r>
              <a:rPr lang="sk-SK" sz="1100" b="1" dirty="0" smtClean="0"/>
              <a:t>nezamestnaní, ani sa nevzdelávajúci ani inak sa odborne 				   nepripravujúci</a:t>
            </a:r>
            <a:r>
              <a:rPr kumimoji="0" lang="en-US" altLang="sk-SK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n-US" altLang="sk-SK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n-US" altLang="sk-SK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7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8715" y="287406"/>
            <a:ext cx="8568952" cy="1143000"/>
          </a:xfrm>
        </p:spPr>
        <p:txBody>
          <a:bodyPr/>
          <a:lstStyle/>
          <a:p>
            <a:r>
              <a:rPr lang="sk-SK" sz="2900" dirty="0">
                <a:solidFill>
                  <a:srgbClr val="F79646"/>
                </a:solidFill>
              </a:rPr>
              <a:t>PRAKTICKÉ USMERNENIA K ZBERU DÁT: </a:t>
            </a:r>
            <a:r>
              <a:rPr lang="sk-SK" sz="1900" dirty="0">
                <a:solidFill>
                  <a:srgbClr val="F79646"/>
                </a:solidFill>
              </a:rPr>
              <a:t>zamestnanecký </a:t>
            </a:r>
            <a:r>
              <a:rPr lang="sk-SK" sz="1900" dirty="0" smtClean="0">
                <a:solidFill>
                  <a:srgbClr val="F79646"/>
                </a:solidFill>
              </a:rPr>
              <a:t>status</a:t>
            </a:r>
            <a:endParaRPr lang="sk-SK" sz="3200" dirty="0"/>
          </a:p>
        </p:txBody>
      </p:sp>
      <p:sp>
        <p:nvSpPr>
          <p:cNvPr id="6" name="Zástupný symbol obsahu 2"/>
          <p:cNvSpPr txBox="1">
            <a:spLocks noGrp="1"/>
          </p:cNvSpPr>
          <p:nvPr>
            <p:ph idx="1"/>
          </p:nvPr>
        </p:nvSpPr>
        <p:spPr bwMode="auto">
          <a:xfrm>
            <a:off x="1115566" y="1196752"/>
            <a:ext cx="771525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sk-SK" sz="1600" b="1" dirty="0" smtClean="0"/>
              <a:t>Zmena </a:t>
            </a:r>
            <a:r>
              <a:rPr lang="sk-SK" sz="1600" b="1" dirty="0"/>
              <a:t>situácie </a:t>
            </a:r>
            <a:r>
              <a:rPr lang="sk-SK" sz="1600" b="1" dirty="0" smtClean="0"/>
              <a:t>účastníka</a:t>
            </a:r>
            <a:r>
              <a:rPr lang="sk-SK" sz="1600" dirty="0" smtClean="0"/>
              <a:t> </a:t>
            </a:r>
            <a:r>
              <a:rPr lang="sk-SK" sz="1600" b="1" dirty="0" smtClean="0"/>
              <a:t>na </a:t>
            </a:r>
            <a:r>
              <a:rPr lang="sk-SK" sz="1600" b="1" dirty="0"/>
              <a:t>trhu </a:t>
            </a:r>
            <a:r>
              <a:rPr lang="sk-SK" sz="1600" b="1" dirty="0" smtClean="0"/>
              <a:t>práce:</a:t>
            </a:r>
            <a:endParaRPr lang="sk-SK" sz="1600" dirty="0" smtClean="0"/>
          </a:p>
          <a:p>
            <a:pPr algn="just"/>
            <a:endParaRPr lang="sk-SK" sz="1600" dirty="0"/>
          </a:p>
          <a:p>
            <a:pPr algn="just"/>
            <a:endParaRPr lang="sk-SK" sz="1600" dirty="0" smtClean="0"/>
          </a:p>
          <a:p>
            <a:pPr algn="just"/>
            <a:endParaRPr lang="sk-SK" sz="1600" dirty="0"/>
          </a:p>
          <a:p>
            <a:pPr algn="just"/>
            <a:endParaRPr lang="sk-SK" sz="1600" dirty="0"/>
          </a:p>
          <a:p>
            <a:pPr algn="just"/>
            <a:endParaRPr lang="sk-SK" sz="1600" dirty="0" smtClean="0"/>
          </a:p>
          <a:p>
            <a:pPr algn="just"/>
            <a:endParaRPr lang="sk-SK" sz="1600" dirty="0"/>
          </a:p>
          <a:p>
            <a:pPr algn="just"/>
            <a:endParaRPr lang="sk-SK" sz="1600" dirty="0" smtClean="0"/>
          </a:p>
          <a:p>
            <a:pPr algn="just"/>
            <a:endParaRPr lang="sk-SK" sz="1600" dirty="0"/>
          </a:p>
          <a:p>
            <a:pPr algn="just"/>
            <a:r>
              <a:rPr lang="sk-SK" sz="1600" b="1" dirty="0" smtClean="0"/>
              <a:t>Dlhodobé ukazovatele: zmena</a:t>
            </a:r>
            <a:r>
              <a:rPr lang="sk-SK" sz="1600" b="1" dirty="0"/>
              <a:t>, ktorá sa neudrží </a:t>
            </a:r>
            <a:r>
              <a:rPr lang="sk-SK" sz="1600" dirty="0"/>
              <a:t>medzi situáciou účastníka pri vstupe a situáciou účastníka šesť mesiacov po odchode </a:t>
            </a:r>
            <a:r>
              <a:rPr lang="sk-SK" sz="1600" b="1" dirty="0"/>
              <a:t>sa nezapočítava</a:t>
            </a:r>
            <a:r>
              <a:rPr lang="sk-SK" sz="1600" b="1" dirty="0" smtClean="0"/>
              <a:t>!</a:t>
            </a:r>
            <a:endParaRPr lang="sk-SK" sz="16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071" y="1700808"/>
            <a:ext cx="7427218" cy="2232248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1835696" y="1693856"/>
            <a:ext cx="2282552" cy="6027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vál 6"/>
          <p:cNvSpPr/>
          <p:nvPr/>
        </p:nvSpPr>
        <p:spPr>
          <a:xfrm>
            <a:off x="5652120" y="1664060"/>
            <a:ext cx="2664296" cy="2895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92888" cy="1143000"/>
          </a:xfrm>
        </p:spPr>
        <p:txBody>
          <a:bodyPr/>
          <a:lstStyle/>
          <a:p>
            <a:r>
              <a:rPr lang="sk-SK" sz="3200" dirty="0">
                <a:solidFill>
                  <a:srgbClr val="F79646"/>
                </a:solidFill>
              </a:rPr>
              <a:t>PRAKTICKÉ USMERNENIA K ZBERU </a:t>
            </a:r>
            <a:r>
              <a:rPr lang="sk-SK" sz="3200" dirty="0" smtClean="0">
                <a:solidFill>
                  <a:srgbClr val="F79646"/>
                </a:solidFill>
              </a:rPr>
              <a:t>DÁT: </a:t>
            </a:r>
            <a:r>
              <a:rPr lang="sk-SK" sz="2000" dirty="0">
                <a:solidFill>
                  <a:srgbClr val="F79646"/>
                </a:solidFill>
              </a:rPr>
              <a:t>vzdelávanie</a:t>
            </a:r>
            <a:r>
              <a:rPr lang="sk-SK" sz="2800" dirty="0" smtClean="0"/>
              <a:t>   </a:t>
            </a:r>
            <a:r>
              <a:rPr lang="sk-SK" sz="3200" dirty="0"/>
              <a:t/>
            </a:r>
            <a:br>
              <a:rPr lang="sk-SK" sz="3200" dirty="0"/>
            </a:b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103142"/>
          </a:xfrm>
        </p:spPr>
        <p:txBody>
          <a:bodyPr/>
          <a:lstStyle/>
          <a:p>
            <a:pPr algn="just"/>
            <a:r>
              <a:rPr lang="sk-SK" sz="1600" dirty="0" smtClean="0"/>
              <a:t>v Karte účastníka sa zaznamená </a:t>
            </a:r>
            <a:r>
              <a:rPr lang="sk-SK" sz="1600" u="sng" dirty="0" smtClean="0"/>
              <a:t>najvyššie </a:t>
            </a:r>
            <a:r>
              <a:rPr lang="sk-SK" sz="1600" u="sng" dirty="0"/>
              <a:t>úspešne ukončené </a:t>
            </a:r>
            <a:r>
              <a:rPr lang="sk-SK" sz="1600" u="sng" dirty="0" smtClean="0"/>
              <a:t>vzdelanie</a:t>
            </a:r>
            <a:r>
              <a:rPr lang="sk-SK" sz="1600" dirty="0" smtClean="0"/>
              <a:t> (definície sú </a:t>
            </a:r>
            <a:r>
              <a:rPr lang="sk-SK" sz="1600" dirty="0"/>
              <a:t>uvedené </a:t>
            </a:r>
            <a:r>
              <a:rPr lang="sk-SK" sz="1600" dirty="0" smtClean="0"/>
              <a:t>v </a:t>
            </a:r>
            <a:r>
              <a:rPr lang="sk-SK" sz="1600" b="1" dirty="0" smtClean="0"/>
              <a:t>metodickom pokyne </a:t>
            </a:r>
            <a:r>
              <a:rPr lang="sk-SK" sz="1600" b="1" dirty="0"/>
              <a:t>CKO č.17, príloha č.4 Karta </a:t>
            </a:r>
            <a:r>
              <a:rPr lang="sk-SK" sz="1600" b="1" dirty="0" smtClean="0"/>
              <a:t>účastníka: </a:t>
            </a:r>
            <a:r>
              <a:rPr lang="sk-SK" sz="1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https</a:t>
            </a:r>
            <a:r>
              <a:rPr lang="sk-SK" sz="1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://www.partnerskadohoda.gov.sk/metodicke-pokyny-cko-a-uv-sr</a:t>
            </a:r>
            <a:r>
              <a:rPr lang="sk-SK" sz="1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/</a:t>
            </a:r>
            <a:endParaRPr lang="sk-SK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sk-SK" sz="1600" b="1" dirty="0" smtClean="0"/>
              <a:t>za zvýšenie úrovne </a:t>
            </a:r>
            <a:r>
              <a:rPr lang="sk-SK" sz="1600" dirty="0" smtClean="0"/>
              <a:t>kvalifikácie cez projekt </a:t>
            </a:r>
            <a:r>
              <a:rPr lang="sk-SK" sz="1600" b="1" dirty="0" smtClean="0"/>
              <a:t>sa </a:t>
            </a:r>
            <a:r>
              <a:rPr lang="sk-SK" sz="1600" b="1" dirty="0"/>
              <a:t>nepovažuje </a:t>
            </a:r>
            <a:r>
              <a:rPr lang="sk-SK" sz="1600" b="1" dirty="0" smtClean="0"/>
              <a:t>osvedčenie </a:t>
            </a:r>
            <a:r>
              <a:rPr lang="sk-SK" sz="1600" b="1" dirty="0"/>
              <a:t>o účasti </a:t>
            </a:r>
            <a:r>
              <a:rPr lang="sk-SK" sz="1600" dirty="0"/>
              <a:t>na vzdelávacom kurze</a:t>
            </a:r>
            <a:r>
              <a:rPr lang="sk-SK" sz="1600" dirty="0" smtClean="0"/>
              <a:t>, </a:t>
            </a:r>
            <a:r>
              <a:rPr lang="sk-SK" sz="1600" dirty="0"/>
              <a:t>musí existovať </a:t>
            </a:r>
            <a:r>
              <a:rPr lang="sk-SK" sz="1600" b="1" dirty="0"/>
              <a:t>dôkaz formálneho </a:t>
            </a:r>
            <a:r>
              <a:rPr lang="sk-SK" sz="1600" b="1" dirty="0" smtClean="0"/>
              <a:t>posúdenia</a:t>
            </a:r>
          </a:p>
          <a:p>
            <a:pPr algn="just"/>
            <a:endParaRPr lang="sk-SK" sz="1600" dirty="0"/>
          </a:p>
          <a:p>
            <a:pPr algn="just"/>
            <a:r>
              <a:rPr lang="sk-SK" sz="1600" dirty="0"/>
              <a:t>pri </a:t>
            </a:r>
            <a:r>
              <a:rPr lang="sk-SK" sz="1600" dirty="0" smtClean="0"/>
              <a:t>vzdelávaní sa monitorujú tri </a:t>
            </a:r>
            <a:r>
              <a:rPr lang="sk-SK" sz="1600" dirty="0"/>
              <a:t>ukazovatele </a:t>
            </a:r>
            <a:r>
              <a:rPr lang="sk-SK" sz="1600" b="1" u="sng" dirty="0"/>
              <a:t>spoločného okamžitého </a:t>
            </a:r>
            <a:r>
              <a:rPr lang="sk-SK" sz="1600" b="1" u="sng" dirty="0" smtClean="0"/>
              <a:t>výsledku </a:t>
            </a:r>
            <a:r>
              <a:rPr lang="sk-SK" sz="1600" u="sng" dirty="0" smtClean="0"/>
              <a:t>:</a:t>
            </a:r>
            <a:endParaRPr lang="sk-SK" sz="1600" u="sng" dirty="0"/>
          </a:p>
          <a:p>
            <a:pPr marL="0" indent="0" algn="just">
              <a:buNone/>
            </a:pPr>
            <a:r>
              <a:rPr lang="sk-SK" sz="1600" dirty="0"/>
              <a:t>	1. „</a:t>
            </a:r>
            <a:r>
              <a:rPr lang="sk-SK" sz="1600" i="1" dirty="0" smtClean="0"/>
              <a:t>účastníci, ktorí v čase odchodu získavajú kvalifikáciu</a:t>
            </a:r>
            <a:r>
              <a:rPr lang="sk-SK" sz="1600" dirty="0" smtClean="0"/>
              <a:t>“ </a:t>
            </a:r>
            <a:r>
              <a:rPr lang="sk-SK" sz="1600" dirty="0"/>
              <a:t>– </a:t>
            </a:r>
            <a:r>
              <a:rPr lang="sk-SK" sz="1600" dirty="0" smtClean="0"/>
              <a:t>započíta </a:t>
            </a:r>
            <a:r>
              <a:rPr lang="sk-SK" sz="1600" dirty="0"/>
              <a:t>sa </a:t>
            </a:r>
            <a:r>
              <a:rPr lang="sk-SK" sz="1600" u="sng" dirty="0"/>
              <a:t>iba </a:t>
            </a:r>
            <a:r>
              <a:rPr lang="sk-SK" sz="1600" dirty="0" smtClean="0"/>
              <a:t>	</a:t>
            </a:r>
            <a:r>
              <a:rPr lang="sk-SK" sz="1600" u="sng" dirty="0" smtClean="0"/>
              <a:t>účastník</a:t>
            </a:r>
            <a:r>
              <a:rPr lang="sk-SK" sz="1600" dirty="0" smtClean="0"/>
              <a:t>, ktorého skúška bola hneď po, resp. v priebehu </a:t>
            </a:r>
            <a:r>
              <a:rPr lang="sk-SK" sz="1600" dirty="0"/>
              <a:t>4 týždňov od </a:t>
            </a:r>
            <a:r>
              <a:rPr lang="sk-SK" sz="1600" dirty="0" smtClean="0"/>
              <a:t>dátumu	odchodu, </a:t>
            </a:r>
            <a:r>
              <a:rPr lang="sk-SK" sz="1600" dirty="0"/>
              <a:t>ak je </a:t>
            </a:r>
            <a:r>
              <a:rPr lang="sk-SK" sz="1600" dirty="0" smtClean="0"/>
              <a:t>skúška neskôr</a:t>
            </a:r>
            <a:r>
              <a:rPr lang="sk-SK" sz="1600" dirty="0"/>
              <a:t>, </a:t>
            </a:r>
            <a:r>
              <a:rPr lang="sk-SK" sz="1600" dirty="0" smtClean="0"/>
              <a:t>MU sa </a:t>
            </a:r>
            <a:r>
              <a:rPr lang="sk-SK" sz="1600" dirty="0"/>
              <a:t>nastaví </a:t>
            </a:r>
            <a:r>
              <a:rPr lang="sk-SK" sz="1600" dirty="0" smtClean="0"/>
              <a:t>na </a:t>
            </a:r>
            <a:r>
              <a:rPr lang="sk-SK" sz="1600" dirty="0"/>
              <a:t>0 a </a:t>
            </a:r>
            <a:r>
              <a:rPr lang="sk-SK" sz="1600" dirty="0" smtClean="0"/>
              <a:t>neskôr sa aktualizuje</a:t>
            </a:r>
            <a:endParaRPr lang="sk-SK" sz="1600" dirty="0"/>
          </a:p>
          <a:p>
            <a:pPr marL="0" indent="0" algn="just">
              <a:buNone/>
            </a:pPr>
            <a:r>
              <a:rPr lang="sk-SK" sz="1600" dirty="0"/>
              <a:t>	2. „</a:t>
            </a:r>
            <a:r>
              <a:rPr lang="sk-SK" sz="1600" i="1" dirty="0" smtClean="0"/>
              <a:t>účastníci, ktorí sú v čase odchodu v procese vzdelávania/odbornej prípravy</a:t>
            </a:r>
            <a:r>
              <a:rPr lang="sk-SK" sz="1600" dirty="0" smtClean="0"/>
              <a:t>“</a:t>
            </a:r>
            <a:endParaRPr lang="sk-SK" sz="1600" dirty="0"/>
          </a:p>
          <a:p>
            <a:pPr marL="0" indent="0" algn="just">
              <a:buNone/>
            </a:pPr>
            <a:r>
              <a:rPr lang="sk-SK" sz="1600" dirty="0"/>
              <a:t>	3. </a:t>
            </a:r>
            <a:r>
              <a:rPr lang="sk-SK" sz="1600" dirty="0" smtClean="0"/>
              <a:t>„znevýhodnení </a:t>
            </a:r>
            <a:r>
              <a:rPr lang="sk-SK" sz="1600" i="1" dirty="0" smtClean="0"/>
              <a:t>účastníci, ktorí sú v čase odchodu zapojení do hľadania práce, 	vzdelávania/odbornej prípravy, a to aj samostatne zárobkovo činní</a:t>
            </a:r>
            <a:r>
              <a:rPr lang="sk-SK" sz="1600" dirty="0" smtClean="0"/>
              <a:t>“</a:t>
            </a:r>
          </a:p>
          <a:p>
            <a:pPr marL="0" indent="0" algn="just">
              <a:buNone/>
            </a:pPr>
            <a:endParaRPr lang="sk-SK" sz="1600" dirty="0" smtClean="0"/>
          </a:p>
          <a:p>
            <a:pPr algn="just"/>
            <a:r>
              <a:rPr lang="sk-SK" sz="1600" dirty="0" smtClean="0"/>
              <a:t>účastník</a:t>
            </a:r>
            <a:r>
              <a:rPr lang="sk-SK" sz="1600" dirty="0"/>
              <a:t>, ktorý </a:t>
            </a:r>
            <a:r>
              <a:rPr lang="sk-SK" sz="1600" u="sng" dirty="0"/>
              <a:t>nedosiahol základné vzdelanie </a:t>
            </a:r>
            <a:r>
              <a:rPr lang="sk-SK" sz="1600" dirty="0"/>
              <a:t>(ISCED 1) </a:t>
            </a:r>
            <a:r>
              <a:rPr lang="sk-SK" sz="1600" dirty="0" smtClean="0"/>
              <a:t>a je vo </a:t>
            </a:r>
            <a:r>
              <a:rPr lang="sk-SK" sz="1600" dirty="0"/>
              <a:t>veku:</a:t>
            </a:r>
          </a:p>
          <a:p>
            <a:pPr marL="0" indent="0" algn="just">
              <a:buNone/>
            </a:pPr>
            <a:r>
              <a:rPr lang="sk-SK" sz="1600" dirty="0"/>
              <a:t>	</a:t>
            </a:r>
            <a:r>
              <a:rPr lang="sk-SK" sz="1600" dirty="0" smtClean="0"/>
              <a:t>  -     </a:t>
            </a:r>
            <a:r>
              <a:rPr lang="sk-SK" sz="1600" u="sng" dirty="0" smtClean="0"/>
              <a:t>nižšom,</a:t>
            </a:r>
            <a:r>
              <a:rPr lang="sk-SK" sz="1600" dirty="0" smtClean="0"/>
              <a:t> </a:t>
            </a:r>
            <a:r>
              <a:rPr lang="sk-SK" sz="1600" dirty="0"/>
              <a:t>ako je obvyklý vek dosiahnutia, započíta sa ako </a:t>
            </a:r>
            <a:r>
              <a:rPr lang="sk-SK" sz="1600" i="1" dirty="0"/>
              <a:t>„osoba s </a:t>
            </a:r>
            <a:r>
              <a:rPr lang="sk-SK" sz="1600" i="1" dirty="0" smtClean="0"/>
              <a:t>		        dosiahnutým základným </a:t>
            </a:r>
            <a:r>
              <a:rPr lang="sk-SK" sz="1600" i="1" dirty="0"/>
              <a:t>vzdelaním</a:t>
            </a:r>
            <a:r>
              <a:rPr lang="sk-SK" sz="1600" dirty="0"/>
              <a:t>“ </a:t>
            </a:r>
          </a:p>
          <a:p>
            <a:pPr marL="0" indent="0" algn="just" defTabSz="896938">
              <a:buNone/>
            </a:pPr>
            <a:r>
              <a:rPr lang="sk-SK" sz="1600" dirty="0"/>
              <a:t>	</a:t>
            </a:r>
            <a:r>
              <a:rPr lang="sk-SK" sz="1600" dirty="0" smtClean="0"/>
              <a:t>    - </a:t>
            </a:r>
            <a:r>
              <a:rPr lang="sk-SK" sz="1600" u="sng" dirty="0" smtClean="0"/>
              <a:t>vyššom,</a:t>
            </a:r>
            <a:r>
              <a:rPr lang="sk-SK" sz="1600" dirty="0" smtClean="0"/>
              <a:t> </a:t>
            </a:r>
            <a:r>
              <a:rPr lang="sk-SK" sz="1600" dirty="0"/>
              <a:t>ako je obvyklý vek dosiahnutia, započíta sa ako „</a:t>
            </a:r>
            <a:r>
              <a:rPr lang="sk-SK" sz="1600" i="1" dirty="0" smtClean="0"/>
              <a:t>nezaradené“</a:t>
            </a:r>
            <a:r>
              <a:rPr lang="sk-SK" sz="1600" dirty="0" smtClean="0"/>
              <a:t>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	</a:t>
            </a:r>
            <a:r>
              <a:rPr lang="sk-SK" sz="1600" dirty="0" smtClean="0"/>
              <a:t>        a </a:t>
            </a:r>
            <a:r>
              <a:rPr lang="sk-SK" sz="1600" dirty="0"/>
              <a:t>následne v časti </a:t>
            </a:r>
            <a:r>
              <a:rPr lang="sk-SK" sz="1600" dirty="0" smtClean="0"/>
              <a:t>„znevýhodnenie</a:t>
            </a:r>
            <a:r>
              <a:rPr lang="sk-SK" sz="1600" dirty="0"/>
              <a:t>" sa započíta ako </a:t>
            </a:r>
            <a:r>
              <a:rPr lang="sk-SK" sz="1600" i="1" dirty="0" smtClean="0"/>
              <a:t>„iné </a:t>
            </a:r>
            <a:r>
              <a:rPr lang="sk-SK" sz="1600" i="1" dirty="0"/>
              <a:t>– citlivý údaj</a:t>
            </a:r>
            <a:r>
              <a:rPr lang="sk-SK" sz="1600" i="1" dirty="0" smtClean="0"/>
              <a:t>“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48759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424936" cy="1143000"/>
          </a:xfrm>
        </p:spPr>
        <p:txBody>
          <a:bodyPr/>
          <a:lstStyle/>
          <a:p>
            <a:r>
              <a:rPr lang="sk-SK" sz="3200" dirty="0">
                <a:solidFill>
                  <a:srgbClr val="F79646"/>
                </a:solidFill>
              </a:rPr>
              <a:t>PRAKTICKÉ USMERNENIA K ZBERU DÁT:</a:t>
            </a:r>
            <a:r>
              <a:rPr lang="sk-SK" sz="3200" dirty="0" smtClean="0"/>
              <a:t> </a:t>
            </a:r>
            <a:r>
              <a:rPr lang="sk-SK" sz="2000" dirty="0">
                <a:solidFill>
                  <a:srgbClr val="F79646"/>
                </a:solidFill>
              </a:rPr>
              <a:t>znevýhodnenia</a:t>
            </a:r>
            <a:r>
              <a:rPr lang="sk-SK" sz="2000" dirty="0" smtClean="0"/>
              <a:t>  </a:t>
            </a: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764704"/>
            <a:ext cx="7715200" cy="3888432"/>
          </a:xfrm>
        </p:spPr>
        <p:txBody>
          <a:bodyPr/>
          <a:lstStyle/>
          <a:p>
            <a:pPr algn="just"/>
            <a:r>
              <a:rPr lang="sk-SK" sz="1600" dirty="0" smtClean="0"/>
              <a:t>ide </a:t>
            </a:r>
            <a:r>
              <a:rPr lang="sk-SK" sz="1600" dirty="0"/>
              <a:t>o </a:t>
            </a:r>
            <a:r>
              <a:rPr lang="sk-SK" sz="1600" dirty="0" smtClean="0"/>
              <a:t>tzv. „</a:t>
            </a:r>
            <a:r>
              <a:rPr lang="sk-SK" sz="1600" b="1" dirty="0" smtClean="0"/>
              <a:t>citlivé </a:t>
            </a:r>
            <a:r>
              <a:rPr lang="sk-SK" sz="1600" b="1" dirty="0"/>
              <a:t>údaje</a:t>
            </a:r>
            <a:r>
              <a:rPr lang="sk-SK" sz="1600" dirty="0"/>
              <a:t>“ </a:t>
            </a:r>
            <a:r>
              <a:rPr lang="sk-SK" sz="1600" dirty="0" smtClean="0"/>
              <a:t>v zmysle prílohy </a:t>
            </a:r>
            <a:r>
              <a:rPr lang="sk-SK" sz="1600" dirty="0"/>
              <a:t>I nariadenia o ESF </a:t>
            </a:r>
            <a:r>
              <a:rPr lang="sk-SK" sz="1600" dirty="0" smtClean="0"/>
              <a:t>1304/2013, sledujú sa nasledovné</a:t>
            </a:r>
            <a:r>
              <a:rPr lang="sk-SK" sz="1600" b="1" dirty="0" smtClean="0"/>
              <a:t> </a:t>
            </a:r>
            <a:r>
              <a:rPr lang="sk-SK" sz="1600" dirty="0" smtClean="0"/>
              <a:t>typy znevýhodnenia: </a:t>
            </a:r>
          </a:p>
          <a:p>
            <a:pPr marL="0" indent="0" algn="just">
              <a:buNone/>
            </a:pPr>
            <a:r>
              <a:rPr lang="sk-SK" sz="1600" b="1" dirty="0" smtClean="0"/>
              <a:t>	- migrant</a:t>
            </a:r>
            <a:r>
              <a:rPr lang="sk-SK" sz="1600" b="1" dirty="0"/>
              <a:t>, účastník s </a:t>
            </a:r>
            <a:r>
              <a:rPr lang="sk-SK" sz="1600" b="1" dirty="0" smtClean="0"/>
              <a:t>cudzím </a:t>
            </a:r>
            <a:r>
              <a:rPr lang="sk-SK" sz="1600" b="1" dirty="0"/>
              <a:t>pôvodom, príslušník menšiny, </a:t>
            </a:r>
            <a:endParaRPr lang="sk-SK" sz="1600" b="1" dirty="0" smtClean="0"/>
          </a:p>
          <a:p>
            <a:pPr marL="0" indent="0" algn="just">
              <a:buNone/>
            </a:pPr>
            <a:r>
              <a:rPr lang="sk-SK" sz="1600" b="1" dirty="0" smtClean="0"/>
              <a:t>	- zdravotne postihnutý</a:t>
            </a:r>
            <a:r>
              <a:rPr lang="sk-SK" sz="1600" b="1" dirty="0"/>
              <a:t>, </a:t>
            </a:r>
            <a:endParaRPr lang="sk-SK" sz="1600" b="1" dirty="0" smtClean="0"/>
          </a:p>
          <a:p>
            <a:pPr marL="0" indent="0" algn="just">
              <a:buNone/>
            </a:pPr>
            <a:r>
              <a:rPr lang="sk-SK" sz="1600" b="1" dirty="0" smtClean="0"/>
              <a:t>	- iné znevýhodnenie</a:t>
            </a:r>
            <a:endParaRPr lang="sk-SK" sz="1600" dirty="0" smtClean="0"/>
          </a:p>
          <a:p>
            <a:r>
              <a:rPr lang="sk-SK" sz="1600" dirty="0" smtClean="0"/>
              <a:t>definície </a:t>
            </a:r>
            <a:r>
              <a:rPr lang="sk-SK" sz="1600" dirty="0"/>
              <a:t>jednotlivých typov znevýhodnení sú uvedené v aktuálnom znení </a:t>
            </a:r>
            <a:r>
              <a:rPr lang="sk-SK" sz="1600" b="1" dirty="0" smtClean="0"/>
              <a:t>metodického pokynu CKO </a:t>
            </a:r>
            <a:r>
              <a:rPr lang="sk-SK" sz="1600" b="1" dirty="0"/>
              <a:t>č. 17, príloha č. 4 Karta </a:t>
            </a:r>
            <a:r>
              <a:rPr lang="sk-SK" sz="1600" b="1" dirty="0" smtClean="0"/>
              <a:t>účastníka: </a:t>
            </a:r>
            <a:r>
              <a:rPr lang="sk-SK" sz="1600" dirty="0" smtClean="0">
                <a:hlinkClick r:id="rId2"/>
              </a:rPr>
              <a:t>https</a:t>
            </a:r>
            <a:r>
              <a:rPr lang="sk-SK" sz="1600" dirty="0">
                <a:hlinkClick r:id="rId2"/>
              </a:rPr>
              <a:t>://www.partnerskadohoda.gov.sk/metodicke-pokyny-cko-a-uv-sr</a:t>
            </a:r>
            <a:r>
              <a:rPr lang="sk-SK" sz="1600" dirty="0" smtClean="0">
                <a:hlinkClick r:id="rId2"/>
              </a:rPr>
              <a:t>/</a:t>
            </a:r>
            <a:endParaRPr lang="sk-SK" sz="1600" dirty="0" smtClean="0"/>
          </a:p>
          <a:p>
            <a:endParaRPr lang="sk-SK" sz="1600" dirty="0" smtClean="0"/>
          </a:p>
          <a:p>
            <a:pPr algn="just"/>
            <a:r>
              <a:rPr lang="sk-SK" sz="1600" dirty="0" smtClean="0"/>
              <a:t>citlivé </a:t>
            </a:r>
            <a:r>
              <a:rPr lang="sk-SK" sz="1600" dirty="0"/>
              <a:t>údaje </a:t>
            </a:r>
            <a:r>
              <a:rPr lang="sk-SK" sz="1600" u="sng" dirty="0"/>
              <a:t>sa musia</a:t>
            </a:r>
            <a:r>
              <a:rPr lang="sk-SK" sz="1600" dirty="0"/>
              <a:t> zhromažďovať pre všetkých účastníkov, </a:t>
            </a:r>
            <a:r>
              <a:rPr lang="sk-SK" sz="1600" dirty="0" smtClean="0"/>
              <a:t>tí </a:t>
            </a:r>
            <a:r>
              <a:rPr lang="sk-SK" sz="1600" b="1" dirty="0" smtClean="0"/>
              <a:t>majú </a:t>
            </a:r>
            <a:r>
              <a:rPr lang="sk-SK" sz="1600" b="1" dirty="0"/>
              <a:t>právo odmietnuť</a:t>
            </a:r>
            <a:r>
              <a:rPr lang="sk-SK" sz="1600" dirty="0"/>
              <a:t> ich poskytnúť, o tejto skutočnosti </a:t>
            </a:r>
            <a:r>
              <a:rPr lang="sk-SK" sz="1600" dirty="0" smtClean="0"/>
              <a:t>však </a:t>
            </a:r>
            <a:r>
              <a:rPr lang="sk-SK" sz="1600" b="1" dirty="0" smtClean="0"/>
              <a:t>musí </a:t>
            </a:r>
            <a:r>
              <a:rPr lang="sk-SK" sz="1600" b="1" dirty="0"/>
              <a:t>existovať písomný záznam </a:t>
            </a:r>
            <a:endParaRPr lang="sk-SK" sz="1600" b="1" dirty="0" smtClean="0"/>
          </a:p>
          <a:p>
            <a:pPr algn="just"/>
            <a:r>
              <a:rPr lang="sk-SK" sz="1600" dirty="0" smtClean="0"/>
              <a:t>osoby</a:t>
            </a:r>
            <a:r>
              <a:rPr lang="sk-SK" sz="1600" dirty="0"/>
              <a:t>, </a:t>
            </a:r>
            <a:r>
              <a:rPr lang="sk-SK" sz="1600" dirty="0" smtClean="0"/>
              <a:t>ktoré neposkytnú citlivé údaje a ani </a:t>
            </a:r>
            <a:r>
              <a:rPr lang="sk-SK" sz="1600" dirty="0"/>
              <a:t>základné osobné </a:t>
            </a:r>
            <a:r>
              <a:rPr lang="sk-SK" sz="1600" dirty="0" smtClean="0"/>
              <a:t>údaje, </a:t>
            </a:r>
            <a:r>
              <a:rPr lang="sk-SK" sz="1600" b="1" dirty="0" smtClean="0"/>
              <a:t>môžu </a:t>
            </a:r>
            <a:r>
              <a:rPr lang="sk-SK" sz="1600" b="1" dirty="0"/>
              <a:t>byť </a:t>
            </a:r>
            <a:r>
              <a:rPr lang="sk-SK" sz="1600" b="1" dirty="0" smtClean="0"/>
              <a:t>podporované </a:t>
            </a:r>
            <a:r>
              <a:rPr lang="sk-SK" sz="1600" b="1" dirty="0"/>
              <a:t>z </a:t>
            </a:r>
            <a:r>
              <a:rPr lang="sk-SK" sz="1600" b="1" dirty="0" smtClean="0"/>
              <a:t>ESF </a:t>
            </a:r>
            <a:r>
              <a:rPr lang="sk-SK" sz="1600" dirty="0" smtClean="0"/>
              <a:t>(pokiaľ sú z cieľovej skupiny), </a:t>
            </a:r>
            <a:r>
              <a:rPr lang="sk-SK" sz="1600" u="sng" dirty="0" smtClean="0"/>
              <a:t>ale nie sú účastníkmi na </a:t>
            </a:r>
            <a:r>
              <a:rPr lang="sk-SK" sz="1600" u="sng" dirty="0"/>
              <a:t>účely monitorovania </a:t>
            </a:r>
            <a:endParaRPr lang="sk-SK" sz="1600" u="sng" dirty="0" smtClean="0"/>
          </a:p>
          <a:p>
            <a:pPr algn="just"/>
            <a:endParaRPr lang="sk-SK" sz="1600" u="sng" dirty="0"/>
          </a:p>
          <a:p>
            <a:pPr algn="just"/>
            <a:r>
              <a:rPr lang="sk-SK" sz="1600" dirty="0" smtClean="0"/>
              <a:t>znevýhodnenia </a:t>
            </a:r>
            <a:r>
              <a:rPr lang="sk-SK" sz="1600" b="1" dirty="0"/>
              <a:t>sa pri zaznamenávaní môžu kumulovať </a:t>
            </a:r>
            <a:r>
              <a:rPr lang="sk-SK" sz="1600" dirty="0"/>
              <a:t>(osoba sa môže sa započítavať do viacerých ukazovateľov - napr. môže ísť o </a:t>
            </a:r>
            <a:r>
              <a:rPr lang="sk-SK" sz="1600" i="1" dirty="0"/>
              <a:t>migranta</a:t>
            </a:r>
            <a:r>
              <a:rPr lang="sk-SK" sz="1600" dirty="0"/>
              <a:t> so </a:t>
            </a:r>
            <a:r>
              <a:rPr lang="sk-SK" sz="1600" i="1" dirty="0"/>
              <a:t>zdravotným </a:t>
            </a:r>
            <a:r>
              <a:rPr lang="sk-SK" sz="1600" i="1" dirty="0" smtClean="0"/>
              <a:t>postihnutím, napr. </a:t>
            </a:r>
            <a:r>
              <a:rPr lang="sk-SK" sz="1600" dirty="0" smtClean="0"/>
              <a:t>osoby</a:t>
            </a:r>
            <a:r>
              <a:rPr lang="sk-SK" sz="1600" b="1" dirty="0" smtClean="0"/>
              <a:t> </a:t>
            </a:r>
            <a:r>
              <a:rPr lang="sk-SK" sz="1600" dirty="0" smtClean="0"/>
              <a:t>podstupujúce </a:t>
            </a:r>
            <a:r>
              <a:rPr lang="sk-SK" sz="1600" dirty="0"/>
              <a:t>rehabilitáciu </a:t>
            </a:r>
            <a:r>
              <a:rPr lang="sk-SK" sz="1600" b="1" dirty="0"/>
              <a:t>sa považujú za „iné znevýhodnenie“</a:t>
            </a:r>
            <a:r>
              <a:rPr lang="sk-SK" sz="1600" dirty="0"/>
              <a:t>, nie za „zdravotne postihnutých“</a:t>
            </a:r>
          </a:p>
          <a:p>
            <a:pPr algn="just"/>
            <a:endParaRPr lang="sk-SK" sz="1600" dirty="0"/>
          </a:p>
          <a:p>
            <a:pPr marL="0" indent="0">
              <a:buNone/>
            </a:pPr>
            <a:r>
              <a:rPr lang="sk-SK" sz="1600" dirty="0" smtClean="0"/>
              <a:t> 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42369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>
                <a:solidFill>
                  <a:srgbClr val="F79646"/>
                </a:solidFill>
              </a:rPr>
              <a:t>PRAKTICKÉ USMERNENIA K ZBERU DÁT:</a:t>
            </a:r>
            <a:r>
              <a:rPr lang="sk-SK" sz="3200" dirty="0" smtClean="0"/>
              <a:t> </a:t>
            </a:r>
            <a:r>
              <a:rPr lang="sk-SK" sz="2000" dirty="0">
                <a:solidFill>
                  <a:srgbClr val="F79646"/>
                </a:solidFill>
              </a:rPr>
              <a:t>subjekty</a:t>
            </a:r>
            <a:r>
              <a:rPr lang="sk-SK" sz="2000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692696"/>
            <a:ext cx="7776864" cy="5328592"/>
          </a:xfrm>
        </p:spPr>
        <p:txBody>
          <a:bodyPr/>
          <a:lstStyle/>
          <a:p>
            <a:r>
              <a:rPr lang="sk-SK" sz="1600" dirty="0" smtClean="0"/>
              <a:t>monitorujú sa </a:t>
            </a:r>
            <a:r>
              <a:rPr lang="sk-SK" sz="1600" b="1" dirty="0" smtClean="0"/>
              <a:t>štyri </a:t>
            </a:r>
            <a:r>
              <a:rPr lang="sk-SK" sz="1600" b="1" dirty="0"/>
              <a:t>spoločné ukazovatele </a:t>
            </a:r>
            <a:r>
              <a:rPr lang="sk-SK" sz="1600" b="1" dirty="0" smtClean="0"/>
              <a:t>výstupu </a:t>
            </a:r>
            <a:r>
              <a:rPr lang="sk-SK" sz="1600" dirty="0" smtClean="0"/>
              <a:t>(výsledky </a:t>
            </a:r>
            <a:r>
              <a:rPr lang="sk-SK" sz="1600" dirty="0"/>
              <a:t>sa </a:t>
            </a:r>
            <a:r>
              <a:rPr lang="sk-SK" sz="1600" dirty="0" smtClean="0"/>
              <a:t>nemonitorujú):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sk-SK" sz="1500" dirty="0" smtClean="0"/>
              <a:t>„</a:t>
            </a:r>
            <a:r>
              <a:rPr lang="sk-SK" sz="1500" i="1" dirty="0" smtClean="0"/>
              <a:t>Počet </a:t>
            </a:r>
            <a:r>
              <a:rPr lang="sk-SK" sz="1500" b="1" i="1" dirty="0" smtClean="0"/>
              <a:t>projektov</a:t>
            </a:r>
            <a:r>
              <a:rPr lang="sk-SK" sz="1500" i="1" dirty="0" smtClean="0"/>
              <a:t> úplne alebo čiastočne implementovaných sociálnymi partnermi alebo </a:t>
            </a:r>
            <a:r>
              <a:rPr lang="sk-SK" sz="1400" dirty="0" smtClean="0"/>
              <a:t>mimovládnymi organizáciami (ďalej „</a:t>
            </a:r>
            <a:r>
              <a:rPr lang="sk-SK" sz="1500" b="1" dirty="0" smtClean="0"/>
              <a:t>MVO</a:t>
            </a:r>
            <a:r>
              <a:rPr lang="sk-SK" sz="1500" dirty="0" smtClean="0"/>
              <a:t>“</a:t>
            </a:r>
            <a:r>
              <a:rPr lang="sk-SK" sz="1500" i="1" dirty="0" smtClean="0"/>
              <a:t>)</a:t>
            </a:r>
            <a:r>
              <a:rPr lang="sk-SK" sz="1500" dirty="0" smtClean="0"/>
              <a:t>:</a:t>
            </a:r>
          </a:p>
          <a:p>
            <a:pPr marL="0" indent="0" algn="just">
              <a:buNone/>
            </a:pPr>
            <a:r>
              <a:rPr lang="sk-SK" sz="1500" dirty="0" smtClean="0"/>
              <a:t>	-  </a:t>
            </a:r>
            <a:r>
              <a:rPr lang="sk-SK" sz="1500" dirty="0"/>
              <a:t>ak </a:t>
            </a:r>
            <a:r>
              <a:rPr lang="sk-SK" sz="1500" dirty="0" smtClean="0"/>
              <a:t>sa na </a:t>
            </a:r>
            <a:r>
              <a:rPr lang="sk-SK" sz="1500" dirty="0"/>
              <a:t>začiatku </a:t>
            </a:r>
            <a:r>
              <a:rPr lang="sk-SK" sz="1500" dirty="0" smtClean="0"/>
              <a:t>do </a:t>
            </a:r>
            <a:r>
              <a:rPr lang="sk-SK" sz="1500" dirty="0"/>
              <a:t>realizácie projektu už </a:t>
            </a:r>
            <a:r>
              <a:rPr lang="sk-SK" sz="1500" dirty="0" smtClean="0"/>
              <a:t>zapojil </a:t>
            </a:r>
            <a:r>
              <a:rPr lang="sk-SK" sz="1500" dirty="0"/>
              <a:t>(aspoň čiastočne) aspoň </a:t>
            </a:r>
            <a:r>
              <a:rPr lang="sk-SK" sz="1500" dirty="0" smtClean="0"/>
              <a:t>	jeden </a:t>
            </a:r>
            <a:r>
              <a:rPr lang="sk-SK" sz="1500" dirty="0"/>
              <a:t>sociálny partner/MVO, skutočnosť, že sa pridá nový subjekt, </a:t>
            </a:r>
            <a:r>
              <a:rPr lang="sk-SK" sz="1500" b="1" dirty="0"/>
              <a:t>nemá </a:t>
            </a:r>
            <a:r>
              <a:rPr lang="sk-SK" sz="1500" b="1" dirty="0" smtClean="0"/>
              <a:t>vplyv na 	ukazovateľ </a:t>
            </a:r>
            <a:r>
              <a:rPr lang="sk-SK" sz="1500" dirty="0" smtClean="0"/>
              <a:t>(počíta sa počet projektov, nie počet subjektov)</a:t>
            </a:r>
          </a:p>
          <a:p>
            <a:pPr marL="0" indent="0" algn="just">
              <a:buNone/>
            </a:pPr>
            <a:r>
              <a:rPr lang="sk-SK" sz="1500" b="1" dirty="0" smtClean="0"/>
              <a:t>	- </a:t>
            </a:r>
            <a:r>
              <a:rPr lang="sk-SK" sz="1500" dirty="0" smtClean="0"/>
              <a:t>ak na začiatku žiadny sociálny partner/MVO projekt nerealizoval (ani 	čiastočne) </a:t>
            </a:r>
            <a:br>
              <a:rPr lang="sk-SK" sz="1500" dirty="0" smtClean="0"/>
            </a:br>
            <a:r>
              <a:rPr lang="sk-SK" sz="1500" dirty="0" smtClean="0"/>
              <a:t>	a neskôr vstúpi do projektu, vtedy sa ukazovateľ </a:t>
            </a:r>
            <a:r>
              <a:rPr lang="sk-SK" sz="1500" b="1" dirty="0" smtClean="0"/>
              <a:t>aktualizuje</a:t>
            </a:r>
          </a:p>
          <a:p>
            <a:pPr marL="0" indent="0" algn="just">
              <a:buNone/>
            </a:pPr>
            <a:r>
              <a:rPr lang="sk-SK" sz="1500" dirty="0" smtClean="0"/>
              <a:t>	- ak </a:t>
            </a:r>
            <a:r>
              <a:rPr lang="sk-SK" sz="1500" dirty="0"/>
              <a:t>MVO na začiatku operácie implementovala projekt, ale po určitom čase </a:t>
            </a:r>
            <a:r>
              <a:rPr lang="sk-SK" sz="1500" dirty="0" smtClean="0"/>
              <a:t>	„</a:t>
            </a:r>
            <a:r>
              <a:rPr lang="sk-SK" sz="1500" dirty="0"/>
              <a:t>odišla“ z „tímu“, projekt sa stále počíta do vyššie uvedeného ukazovateľa </a:t>
            </a:r>
          </a:p>
          <a:p>
            <a:pPr marL="800100" lvl="1" indent="-342900" algn="just">
              <a:buFont typeface="+mj-lt"/>
              <a:buAutoNum type="arabicPeriod" startAt="2"/>
            </a:pPr>
            <a:r>
              <a:rPr lang="sk-SK" sz="1500" dirty="0" smtClean="0"/>
              <a:t>„</a:t>
            </a:r>
            <a:r>
              <a:rPr lang="sk-SK" sz="1500" b="1" i="1" dirty="0"/>
              <a:t>Projekty</a:t>
            </a:r>
            <a:r>
              <a:rPr lang="sk-SK" sz="1500" i="1" dirty="0"/>
              <a:t> zamerané na verejnú správu alebo verejné služby na vnútroštátnej, regionálnej alebo miestnej úrovni</a:t>
            </a:r>
            <a:r>
              <a:rPr lang="sk-SK" sz="1500" dirty="0"/>
              <a:t>“ verejné služby zahŕňajú aj súkromné orgány </a:t>
            </a:r>
            <a:r>
              <a:rPr lang="sk-SK" sz="1500" dirty="0" smtClean="0"/>
              <a:t/>
            </a:r>
            <a:br>
              <a:rPr lang="sk-SK" sz="1500" dirty="0" smtClean="0"/>
            </a:br>
            <a:r>
              <a:rPr lang="sk-SK" sz="1500" dirty="0" smtClean="0"/>
              <a:t>s </a:t>
            </a:r>
            <a:r>
              <a:rPr lang="sk-SK" sz="1500" dirty="0"/>
              <a:t>verejnou </a:t>
            </a:r>
            <a:r>
              <a:rPr lang="sk-SK" sz="1500" dirty="0" smtClean="0"/>
              <a:t>funkciou</a:t>
            </a:r>
          </a:p>
          <a:p>
            <a:pPr marL="800100" lvl="1" indent="-342900" algn="just">
              <a:buFont typeface="+mj-lt"/>
              <a:buAutoNum type="arabicPeriod" startAt="2"/>
            </a:pPr>
            <a:r>
              <a:rPr lang="sk-SK" sz="1500" dirty="0" smtClean="0"/>
              <a:t>„</a:t>
            </a:r>
            <a:r>
              <a:rPr lang="sk-SK" sz="1500" b="1" i="1" dirty="0" smtClean="0"/>
              <a:t>Projekty</a:t>
            </a:r>
            <a:r>
              <a:rPr lang="sk-SK" sz="1500" i="1" dirty="0" smtClean="0"/>
              <a:t> zamerané na udržateľnú účasť žien na zamestnaní a ich postup v ňom</a:t>
            </a:r>
            <a:r>
              <a:rPr lang="sk-SK" sz="1500" dirty="0" smtClean="0"/>
              <a:t>“ projekty s cieľom zlepšiť postavenie žien na trhu práce (napr. zamerané na „boj proti feminizácii chudoby, zníženie rodovej segregácie a boj proti rodovým stereotypom na trhu práce, zosúladenie pracovného a osobného života....)</a:t>
            </a:r>
          </a:p>
          <a:p>
            <a:pPr marL="800100" lvl="1" indent="-342900" algn="just">
              <a:buFont typeface="+mj-lt"/>
              <a:buAutoNum type="arabicPeriod" startAt="2"/>
            </a:pPr>
            <a:r>
              <a:rPr lang="sk-SK" sz="1500" dirty="0" smtClean="0"/>
              <a:t>„</a:t>
            </a:r>
            <a:r>
              <a:rPr lang="sk-SK" sz="1500" b="1" i="1" dirty="0"/>
              <a:t>Počet</a:t>
            </a:r>
            <a:r>
              <a:rPr lang="sk-SK" sz="1500" i="1" dirty="0"/>
              <a:t> </a:t>
            </a:r>
            <a:r>
              <a:rPr lang="sk-SK" sz="1500" dirty="0"/>
              <a:t>podporených </a:t>
            </a:r>
            <a:r>
              <a:rPr lang="sk-SK" sz="1500" dirty="0" err="1"/>
              <a:t>mikropodnikov</a:t>
            </a:r>
            <a:r>
              <a:rPr lang="sk-SK" sz="1500" dirty="0"/>
              <a:t>, malých a stredných </a:t>
            </a:r>
            <a:r>
              <a:rPr lang="sk-SK" sz="1500" dirty="0" smtClean="0"/>
              <a:t>podnikov</a:t>
            </a:r>
            <a:r>
              <a:rPr lang="sk-SK" sz="1400" dirty="0"/>
              <a:t> </a:t>
            </a:r>
            <a:r>
              <a:rPr lang="sk-SK" sz="1400" dirty="0" smtClean="0"/>
              <a:t>vrátane </a:t>
            </a:r>
            <a:r>
              <a:rPr lang="sk-SK" sz="1400" dirty="0"/>
              <a:t>družstevných </a:t>
            </a:r>
            <a:r>
              <a:rPr lang="sk-SK" sz="1400" dirty="0" smtClean="0"/>
              <a:t>podnikov</a:t>
            </a:r>
            <a:r>
              <a:rPr lang="sk-SK" sz="1400" dirty="0"/>
              <a:t>, podnikov sociálneho </a:t>
            </a:r>
            <a:r>
              <a:rPr lang="sk-SK" sz="1400" dirty="0" smtClean="0"/>
              <a:t>hospodárstva (ďalej</a:t>
            </a:r>
            <a:r>
              <a:rPr lang="sk-SK" sz="1400" b="1" dirty="0" smtClean="0"/>
              <a:t> </a:t>
            </a:r>
            <a:r>
              <a:rPr lang="sk-SK" sz="1400" dirty="0"/>
              <a:t>„</a:t>
            </a:r>
            <a:r>
              <a:rPr lang="sk-SK" sz="1400" b="1" dirty="0"/>
              <a:t>MSP</a:t>
            </a:r>
            <a:r>
              <a:rPr lang="sk-SK" sz="1400" dirty="0" smtClean="0"/>
              <a:t>“)</a:t>
            </a:r>
            <a:r>
              <a:rPr lang="sk-SK" sz="1500" dirty="0" smtClean="0"/>
              <a:t>“ </a:t>
            </a:r>
            <a:r>
              <a:rPr lang="sk-SK" sz="1500" b="1" dirty="0" smtClean="0"/>
              <a:t>zaznamenajú sa podniky</a:t>
            </a:r>
            <a:r>
              <a:rPr lang="sk-SK" sz="1500" dirty="0" smtClean="0"/>
              <a:t>, </a:t>
            </a:r>
            <a:r>
              <a:rPr lang="sk-SK" sz="1500" dirty="0"/>
              <a:t>kde cieľom operácie </a:t>
            </a:r>
            <a:r>
              <a:rPr lang="sk-SK" sz="1500" u="sng" dirty="0"/>
              <a:t>je </a:t>
            </a:r>
            <a:r>
              <a:rPr lang="sk-SK" sz="1500" u="sng" dirty="0" smtClean="0"/>
              <a:t>ich priama podpora </a:t>
            </a:r>
            <a:r>
              <a:rPr lang="sk-SK" sz="1500" dirty="0" smtClean="0"/>
              <a:t>(napr</a:t>
            </a:r>
            <a:r>
              <a:rPr lang="sk-SK" sz="1500" dirty="0"/>
              <a:t>. </a:t>
            </a:r>
            <a:r>
              <a:rPr lang="sk-SK" sz="1500" dirty="0" smtClean="0"/>
              <a:t>pri vzdelávaní zamestnancov, platba </a:t>
            </a:r>
            <a:r>
              <a:rPr lang="sk-SK" sz="1500" dirty="0"/>
              <a:t>ide vzdelávacej spoločnosti, ale započítava sa podnik, ktorý využíva </a:t>
            </a:r>
            <a:r>
              <a:rPr lang="sk-SK" sz="1600" dirty="0" smtClean="0"/>
              <a:t>školenie)</a:t>
            </a:r>
            <a:endParaRPr lang="sk-SK" sz="1600" dirty="0"/>
          </a:p>
          <a:p>
            <a:pPr marL="800100" lvl="1" indent="-342900" algn="just">
              <a:buFont typeface="+mj-lt"/>
              <a:buAutoNum type="arabicPeriod" startAt="2"/>
            </a:pPr>
            <a:endParaRPr lang="sk-SK" sz="1600" u="sng" dirty="0"/>
          </a:p>
        </p:txBody>
      </p:sp>
    </p:spTree>
    <p:extLst>
      <p:ext uri="{BB962C8B-B14F-4D97-AF65-F5344CB8AC3E}">
        <p14:creationId xmlns:p14="http://schemas.microsoft.com/office/powerpoint/2010/main" val="1532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6840" y="121196"/>
            <a:ext cx="7715200" cy="1143000"/>
          </a:xfrm>
        </p:spPr>
        <p:txBody>
          <a:bodyPr/>
          <a:lstStyle/>
          <a:p>
            <a:r>
              <a:rPr lang="sk-SK" sz="3200" dirty="0">
                <a:solidFill>
                  <a:srgbClr val="F79646"/>
                </a:solidFill>
              </a:rPr>
              <a:t>PRAKTICKÉ USMERNENIA K ZBERU DÁT: </a:t>
            </a:r>
            <a:r>
              <a:rPr lang="sk-SK" sz="2000" dirty="0">
                <a:solidFill>
                  <a:srgbClr val="F79646"/>
                </a:solidFill>
              </a:rPr>
              <a:t>subjekty</a:t>
            </a:r>
            <a:r>
              <a:rPr lang="sk-SK" sz="3200" dirty="0">
                <a:solidFill>
                  <a:srgbClr val="F79646"/>
                </a:solidFill>
              </a:rPr>
              <a:t> </a:t>
            </a:r>
            <a:r>
              <a:rPr lang="en-US" sz="2000" dirty="0"/>
              <a:t/>
            </a:r>
            <a:br>
              <a:rPr lang="en-US" sz="2000" dirty="0"/>
            </a:br>
            <a:endParaRPr lang="sk-SK" sz="2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02080" y="836712"/>
            <a:ext cx="7684720" cy="5328592"/>
          </a:xfrm>
        </p:spPr>
        <p:txBody>
          <a:bodyPr/>
          <a:lstStyle/>
          <a:p>
            <a:pPr algn="just"/>
            <a:r>
              <a:rPr lang="sk-SK" sz="1600" b="1" dirty="0" smtClean="0"/>
              <a:t>MSP ako prijímateľ sa nezapočítava </a:t>
            </a:r>
            <a:r>
              <a:rPr lang="sk-SK" sz="1600" dirty="0" smtClean="0"/>
              <a:t>do ukazovateľa, </a:t>
            </a:r>
            <a:r>
              <a:rPr lang="sk-SK" sz="1600" u="sng" dirty="0" smtClean="0"/>
              <a:t>prijímateľom</a:t>
            </a:r>
            <a:r>
              <a:rPr lang="sk-SK" sz="1600" dirty="0" smtClean="0"/>
              <a:t> je „</a:t>
            </a:r>
            <a:r>
              <a:rPr lang="sk-SK" sz="1600" dirty="0"/>
              <a:t>verejný alebo </a:t>
            </a:r>
            <a:r>
              <a:rPr lang="sk-SK" sz="1600" dirty="0" smtClean="0"/>
              <a:t>súkromný </a:t>
            </a:r>
            <a:r>
              <a:rPr lang="sk-SK" sz="1600" dirty="0" smtClean="0"/>
              <a:t>subjekt </a:t>
            </a:r>
            <a:r>
              <a:rPr lang="sk-SK" sz="1600" dirty="0"/>
              <a:t>zodpovedný za začatie alebo za začatie </a:t>
            </a:r>
            <a:r>
              <a:rPr lang="sk-SK" sz="1600" dirty="0" smtClean="0"/>
              <a:t>a </a:t>
            </a:r>
            <a:r>
              <a:rPr lang="sk-SK" sz="1600" dirty="0"/>
              <a:t>vykonávanie operácií ...“ (článok 2 ods. 10 </a:t>
            </a:r>
            <a:r>
              <a:rPr lang="sk-SK" sz="1600" dirty="0" smtClean="0"/>
              <a:t>všeobecného nariadenia 1303/2013)</a:t>
            </a:r>
            <a:r>
              <a:rPr lang="sk-SK" sz="1600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endParaRPr lang="sk-SK" sz="1600" dirty="0" smtClean="0">
              <a:solidFill>
                <a:srgbClr val="0070C0"/>
              </a:solidFill>
            </a:endParaRPr>
          </a:p>
          <a:p>
            <a:pPr algn="just"/>
            <a:r>
              <a:rPr lang="sk-SK" sz="1600" b="1" dirty="0" smtClean="0"/>
              <a:t>MSP</a:t>
            </a:r>
            <a:r>
              <a:rPr lang="sk-SK" sz="1600" dirty="0" smtClean="0"/>
              <a:t> </a:t>
            </a:r>
            <a:r>
              <a:rPr lang="sk-SK" sz="1600" dirty="0"/>
              <a:t>môže byť podporený viackrát v rámci </a:t>
            </a:r>
            <a:r>
              <a:rPr lang="sk-SK" sz="1600" dirty="0" smtClean="0"/>
              <a:t>projektu, napr. každou </a:t>
            </a:r>
            <a:r>
              <a:rPr lang="sk-SK" sz="1600" dirty="0"/>
              <a:t>aktivitou </a:t>
            </a:r>
            <a:r>
              <a:rPr lang="sk-SK" sz="1600" dirty="0" smtClean="0"/>
              <a:t>projektu, </a:t>
            </a:r>
            <a:r>
              <a:rPr lang="sk-SK" sz="1600" dirty="0"/>
              <a:t>ale </a:t>
            </a:r>
            <a:r>
              <a:rPr lang="sk-SK" sz="1600" b="1" u="sng" dirty="0" smtClean="0"/>
              <a:t>započíta sa </a:t>
            </a:r>
            <a:r>
              <a:rPr lang="sk-SK" sz="1600" b="1" u="sng" dirty="0"/>
              <a:t>iba </a:t>
            </a:r>
            <a:r>
              <a:rPr lang="sk-SK" sz="1600" b="1" u="sng" dirty="0" smtClean="0"/>
              <a:t>jedenkrát do ukazovateľa, </a:t>
            </a:r>
            <a:r>
              <a:rPr lang="sk-SK" sz="1600" b="1" dirty="0" smtClean="0"/>
              <a:t>rozhodujúci je aj cieľ </a:t>
            </a:r>
            <a:r>
              <a:rPr lang="sk-SK" sz="1600" b="1" dirty="0"/>
              <a:t>podpory</a:t>
            </a:r>
            <a:r>
              <a:rPr lang="sk-SK" sz="1600" dirty="0"/>
              <a:t>, ak podpora prispeje </a:t>
            </a:r>
            <a:r>
              <a:rPr lang="sk-SK" sz="1600" dirty="0" smtClean="0"/>
              <a:t>napr. k </a:t>
            </a:r>
            <a:r>
              <a:rPr lang="sk-SK" sz="1600" dirty="0"/>
              <a:t>zvýšeniu produkcie MSP (napr. vzdelávanie </a:t>
            </a:r>
            <a:r>
              <a:rPr lang="sk-SK" sz="1600" dirty="0" smtClean="0"/>
              <a:t>obsluhy </a:t>
            </a:r>
            <a:r>
              <a:rPr lang="sk-SK" sz="1600" dirty="0"/>
              <a:t>nových strojov), MSP sa </a:t>
            </a:r>
            <a:r>
              <a:rPr lang="sk-SK" sz="1600" dirty="0" smtClean="0"/>
              <a:t>započíta, </a:t>
            </a:r>
            <a:r>
              <a:rPr lang="sk-SK" sz="1600" dirty="0"/>
              <a:t>ak sa </a:t>
            </a:r>
            <a:r>
              <a:rPr lang="sk-SK" sz="1600" dirty="0" smtClean="0"/>
              <a:t>zlepšia len všeobecné </a:t>
            </a:r>
            <a:r>
              <a:rPr lang="sk-SK" sz="1600" dirty="0"/>
              <a:t>schopnosti zamestnancov, započítavajú sa len účastníci (nie podpora MSP</a:t>
            </a:r>
            <a:r>
              <a:rPr lang="sk-SK" sz="1600" dirty="0" smtClean="0"/>
              <a:t>)</a:t>
            </a:r>
          </a:p>
          <a:p>
            <a:pPr algn="just"/>
            <a:endParaRPr lang="sk-SK" sz="1600" dirty="0"/>
          </a:p>
          <a:p>
            <a:pPr algn="just"/>
            <a:r>
              <a:rPr lang="sk-SK" sz="1600" dirty="0"/>
              <a:t>ak bol </a:t>
            </a:r>
            <a:r>
              <a:rPr lang="sk-SK" sz="1600" b="1" dirty="0"/>
              <a:t>MSP založený</a:t>
            </a:r>
            <a:r>
              <a:rPr lang="sk-SK" sz="1600" dirty="0"/>
              <a:t>: - </a:t>
            </a:r>
            <a:r>
              <a:rPr lang="sk-SK" sz="1600" b="1" dirty="0"/>
              <a:t>pred začiatkom podpory </a:t>
            </a:r>
            <a:r>
              <a:rPr lang="sk-SK" sz="1600" dirty="0"/>
              <a:t>a podpora sa využíva </a:t>
            </a:r>
            <a:br>
              <a:rPr lang="sk-SK" sz="1600" dirty="0"/>
            </a:br>
            <a:r>
              <a:rPr lang="sk-SK" sz="1600" dirty="0"/>
              <a:t>			v počiatočných fázach </a:t>
            </a:r>
            <a:r>
              <a:rPr lang="sk-SK" sz="1600" dirty="0" smtClean="0"/>
              <a:t>rozbehu projektu , </a:t>
            </a:r>
            <a:r>
              <a:rPr lang="sk-SK" sz="1600" dirty="0"/>
              <a:t>MSP </a:t>
            </a:r>
            <a:r>
              <a:rPr lang="sk-SK" sz="1600" b="1" dirty="0"/>
              <a:t>sa započíta </a:t>
            </a:r>
            <a:r>
              <a:rPr lang="sk-SK" sz="1600" b="1" dirty="0" smtClean="0"/>
              <a:t>			</a:t>
            </a:r>
            <a:r>
              <a:rPr lang="sk-SK" sz="1600" dirty="0" smtClean="0"/>
              <a:t>do ukazovateľa (školiaci sa zamestnanci sú ako </a:t>
            </a:r>
            <a:r>
              <a:rPr lang="sk-SK" sz="1600" u="sng" dirty="0" smtClean="0"/>
              <a:t>účastníci</a:t>
            </a:r>
            <a:r>
              <a:rPr lang="sk-SK" sz="1600" dirty="0" smtClean="0"/>
              <a:t>)</a:t>
            </a:r>
          </a:p>
          <a:p>
            <a:pPr marL="0" indent="0" algn="just">
              <a:buNone/>
            </a:pPr>
            <a:r>
              <a:rPr lang="sk-SK" sz="1600" dirty="0" smtClean="0"/>
              <a:t> 			- </a:t>
            </a:r>
            <a:r>
              <a:rPr lang="sk-SK" sz="1600" b="1" dirty="0" smtClean="0"/>
              <a:t>až v priebehu čerpania </a:t>
            </a:r>
            <a:r>
              <a:rPr lang="sk-SK" sz="1600" dirty="0" smtClean="0"/>
              <a:t>podpory, MSP sa </a:t>
            </a:r>
            <a:r>
              <a:rPr lang="sk-SK" sz="1600" b="1" dirty="0" smtClean="0"/>
              <a:t>nezapočítava 			do ukazovateľa </a:t>
            </a:r>
            <a:r>
              <a:rPr lang="sk-SK" sz="1600" dirty="0" smtClean="0"/>
              <a:t>(školiaci sa zamestnanci sa započítajú </a:t>
            </a:r>
            <a:r>
              <a:rPr lang="sk-SK" sz="1600" u="sng" dirty="0" smtClean="0"/>
              <a:t>ako </a:t>
            </a:r>
            <a:r>
              <a:rPr lang="sk-SK" sz="1600" dirty="0" smtClean="0"/>
              <a:t>			</a:t>
            </a:r>
            <a:r>
              <a:rPr lang="sk-SK" sz="1600" u="sng" dirty="0" smtClean="0"/>
              <a:t>účastníci</a:t>
            </a:r>
            <a:r>
              <a:rPr lang="sk-SK" sz="1600" dirty="0" smtClean="0"/>
              <a:t>) </a:t>
            </a:r>
          </a:p>
          <a:p>
            <a:pPr marL="0" indent="0" algn="just">
              <a:buNone/>
            </a:pPr>
            <a:endParaRPr lang="sk-SK" sz="1600" dirty="0" smtClean="0"/>
          </a:p>
          <a:p>
            <a:pPr algn="just"/>
            <a:r>
              <a:rPr lang="sk-SK" sz="1600" b="1" dirty="0"/>
              <a:t>merná jednotka „projekt“ </a:t>
            </a:r>
            <a:r>
              <a:rPr lang="sk-SK" sz="1600" dirty="0"/>
              <a:t>– znamená </a:t>
            </a:r>
            <a:r>
              <a:rPr lang="sk-SK" sz="1600" u="sng" dirty="0"/>
              <a:t>počet projektov,</a:t>
            </a:r>
            <a:r>
              <a:rPr lang="sk-SK" sz="1600" dirty="0"/>
              <a:t> </a:t>
            </a:r>
            <a:r>
              <a:rPr lang="sk-SK" sz="1600" dirty="0" smtClean="0"/>
              <a:t>nie </a:t>
            </a:r>
            <a:r>
              <a:rPr lang="sk-SK" sz="1600" dirty="0"/>
              <a:t>počet implementujúcich organizácií alebo </a:t>
            </a:r>
            <a:r>
              <a:rPr lang="sk-SK" sz="1600" dirty="0" smtClean="0"/>
              <a:t>služieb, </a:t>
            </a:r>
            <a:r>
              <a:rPr lang="sk-SK" sz="1600" b="1" dirty="0" smtClean="0"/>
              <a:t>projekt</a:t>
            </a:r>
            <a:r>
              <a:rPr lang="sk-SK" sz="1600" dirty="0" smtClean="0"/>
              <a:t> </a:t>
            </a:r>
            <a:r>
              <a:rPr lang="sk-SK" sz="1600" dirty="0"/>
              <a:t>možno zaznamenať </a:t>
            </a:r>
            <a:r>
              <a:rPr lang="sk-SK" sz="1600" b="1" dirty="0"/>
              <a:t>len raz </a:t>
            </a:r>
            <a:r>
              <a:rPr lang="sk-SK" sz="1600" dirty="0"/>
              <a:t>pre každý ukazovateľ, aj keď je implementovaný viacerými subjektami, a aj keď podporuje viac služieb</a:t>
            </a:r>
          </a:p>
          <a:p>
            <a:pPr marL="0" indent="0" algn="just">
              <a:buNone/>
            </a:pPr>
            <a:endParaRPr lang="sk-SK" sz="1600" dirty="0" smtClean="0"/>
          </a:p>
          <a:p>
            <a:pPr marL="0" indent="0" algn="just">
              <a:buNone/>
            </a:pPr>
            <a:endParaRPr lang="sk-SK" sz="1600" dirty="0" smtClean="0"/>
          </a:p>
          <a:p>
            <a:pPr algn="just"/>
            <a:endParaRPr lang="sk-SK" sz="1600" dirty="0" smtClean="0"/>
          </a:p>
          <a:p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33929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324" y="121196"/>
            <a:ext cx="7715200" cy="1143000"/>
          </a:xfrm>
        </p:spPr>
        <p:txBody>
          <a:bodyPr/>
          <a:lstStyle/>
          <a:p>
            <a:r>
              <a:rPr lang="sk-SK" sz="3200" dirty="0">
                <a:solidFill>
                  <a:srgbClr val="F79646"/>
                </a:solidFill>
              </a:rPr>
              <a:t>PRAKTICKÉ USMERNENIA K ZBERU DÁT: </a:t>
            </a:r>
            <a:r>
              <a:rPr lang="en-US" sz="2000" dirty="0">
                <a:solidFill>
                  <a:srgbClr val="F79646"/>
                </a:solidFill>
              </a:rPr>
              <a:t>IZM</a:t>
            </a:r>
            <a:br>
              <a:rPr lang="en-US" sz="2000" dirty="0">
                <a:solidFill>
                  <a:srgbClr val="F79646"/>
                </a:solidFill>
              </a:rPr>
            </a:br>
            <a:endParaRPr lang="sk-SK" sz="2000" dirty="0">
              <a:solidFill>
                <a:srgbClr val="F7964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05042" y="908720"/>
            <a:ext cx="7993164" cy="5224325"/>
          </a:xfrm>
        </p:spPr>
        <p:txBody>
          <a:bodyPr/>
          <a:lstStyle/>
          <a:p>
            <a:pPr algn="just"/>
            <a:r>
              <a:rPr lang="sk-SK" sz="1600" dirty="0" smtClean="0"/>
              <a:t>zaznamenávajú sa navyše </a:t>
            </a:r>
            <a:r>
              <a:rPr lang="sk-SK" sz="1600" u="sng" dirty="0" smtClean="0"/>
              <a:t>ukazovatele okamžitých </a:t>
            </a:r>
            <a:r>
              <a:rPr lang="sk-SK" sz="1600" u="sng" dirty="0"/>
              <a:t>a dlhodobých </a:t>
            </a:r>
            <a:r>
              <a:rPr lang="sk-SK" sz="1600" u="sng" dirty="0" smtClean="0"/>
              <a:t>výsledkov pre IZM  - </a:t>
            </a:r>
            <a:r>
              <a:rPr lang="sk-SK" sz="1600" b="1" dirty="0" smtClean="0"/>
              <a:t>príloha II </a:t>
            </a:r>
            <a:r>
              <a:rPr lang="sk-SK" sz="1600" b="1" dirty="0"/>
              <a:t>k nariadeniu o </a:t>
            </a:r>
            <a:r>
              <a:rPr lang="sk-SK" sz="1600" b="1" dirty="0" smtClean="0"/>
              <a:t>ESF</a:t>
            </a:r>
          </a:p>
          <a:p>
            <a:pPr algn="just" defTabSz="806450"/>
            <a:r>
              <a:rPr lang="sk-SK" sz="1600" u="sng" dirty="0" smtClean="0"/>
              <a:t>ukazovatele okamžitého výsledku IZM </a:t>
            </a:r>
            <a:r>
              <a:rPr lang="sk-SK" sz="1600" dirty="0" smtClean="0"/>
              <a:t>- zmena z pohľadu </a:t>
            </a:r>
            <a:r>
              <a:rPr lang="sk-SK" sz="1600" b="1" dirty="0" smtClean="0"/>
              <a:t>zamestnaneckého statusu </a:t>
            </a:r>
            <a:r>
              <a:rPr lang="sk-SK" sz="1600" dirty="0" smtClean="0"/>
              <a:t>(nezamestnaný, </a:t>
            </a:r>
            <a:r>
              <a:rPr lang="sk-SK" sz="1600" dirty="0"/>
              <a:t>dlhodobo </a:t>
            </a:r>
            <a:r>
              <a:rPr lang="sk-SK" sz="1600" dirty="0" smtClean="0"/>
              <a:t>nezamestnaný, neaktívny (ani nie </a:t>
            </a:r>
            <a:r>
              <a:rPr lang="sk-SK" sz="1600" dirty="0"/>
              <a:t>vo vzdelávaní alebo odbornej príprave)), </a:t>
            </a:r>
            <a:r>
              <a:rPr lang="sk-SK" sz="1600" dirty="0" smtClean="0"/>
              <a:t>účastník môže byť  započítaný </a:t>
            </a:r>
            <a:r>
              <a:rPr lang="sk-SK" sz="1600" dirty="0"/>
              <a:t>do žiadneho, jedného, dvoch alebo všetkých troch </a:t>
            </a:r>
            <a:r>
              <a:rPr lang="sk-SK" sz="1600" dirty="0" smtClean="0"/>
              <a:t>MU:	   	- účastníci</a:t>
            </a:r>
            <a:r>
              <a:rPr lang="sk-SK" sz="1600" dirty="0"/>
              <a:t>, ktorí dokončia </a:t>
            </a:r>
            <a:r>
              <a:rPr lang="sk-SK" sz="1600" dirty="0" smtClean="0"/>
              <a:t>intervenciu, </a:t>
            </a:r>
            <a:r>
              <a:rPr lang="sk-SK" sz="1600" b="1" dirty="0" smtClean="0"/>
              <a:t>vyžaduje sa minimálne</a:t>
            </a:r>
            <a:r>
              <a:rPr lang="sk-SK" sz="1600" dirty="0" smtClean="0"/>
              <a:t> 			    </a:t>
            </a:r>
            <a:r>
              <a:rPr lang="sk-SK" sz="1600" b="1" dirty="0" smtClean="0"/>
              <a:t>90</a:t>
            </a:r>
            <a:r>
              <a:rPr lang="sk-SK" sz="1600" b="1" dirty="0"/>
              <a:t>% účasť </a:t>
            </a:r>
            <a:r>
              <a:rPr lang="sk-SK" sz="1600" dirty="0"/>
              <a:t>účastníka (napr. na školeniach)</a:t>
            </a:r>
            <a:endParaRPr lang="sk-SK" sz="1600" dirty="0" smtClean="0"/>
          </a:p>
          <a:p>
            <a:pPr marL="0" indent="0" algn="just" defTabSz="269875">
              <a:buNone/>
              <a:tabLst>
                <a:tab pos="1611313" algn="l"/>
              </a:tabLst>
            </a:pPr>
            <a:r>
              <a:rPr lang="sk-SK" sz="1600" dirty="0" smtClean="0"/>
              <a:t>			           -  účastníci</a:t>
            </a:r>
            <a:r>
              <a:rPr lang="sk-SK" sz="1600" dirty="0"/>
              <a:t>, ktorí po odchode dostanú ponuku </a:t>
            </a:r>
            <a:r>
              <a:rPr lang="sk-SK" sz="1600" dirty="0" smtClean="0"/>
              <a:t>					                 					   zamestnania</a:t>
            </a:r>
            <a:r>
              <a:rPr lang="sk-SK" sz="1600" dirty="0"/>
              <a:t>, </a:t>
            </a:r>
            <a:r>
              <a:rPr lang="sk-SK" sz="1600" dirty="0" smtClean="0"/>
              <a:t>ďalšieho vzdelávania, učňovskej prípravy/stáže</a:t>
            </a:r>
          </a:p>
          <a:p>
            <a:pPr marL="0" indent="0" algn="just" defTabSz="806450">
              <a:buNone/>
            </a:pPr>
            <a:r>
              <a:rPr lang="sk-SK" sz="1600" dirty="0"/>
              <a:t>	</a:t>
            </a:r>
            <a:r>
              <a:rPr lang="sk-SK" sz="1600" dirty="0" smtClean="0"/>
              <a:t>		-  účastníci</a:t>
            </a:r>
            <a:r>
              <a:rPr lang="sk-SK" sz="1600" dirty="0"/>
              <a:t>, ktorí sa po odchode </a:t>
            </a:r>
            <a:r>
              <a:rPr lang="sk-SK" sz="1600" dirty="0" smtClean="0"/>
              <a:t>vzdelávajú/školia</a:t>
            </a:r>
            <a:r>
              <a:rPr lang="sk-SK" sz="1600" dirty="0"/>
              <a:t>, získajú </a:t>
            </a:r>
            <a:r>
              <a:rPr lang="sk-SK" sz="1600" dirty="0" smtClean="0"/>
              <a:t>				    kvalifikáciu alebo </a:t>
            </a:r>
            <a:r>
              <a:rPr lang="sk-SK" sz="1600" dirty="0"/>
              <a:t>sú </a:t>
            </a:r>
            <a:r>
              <a:rPr lang="sk-SK" sz="1600" dirty="0" smtClean="0"/>
              <a:t>zamestnaní</a:t>
            </a:r>
            <a:r>
              <a:rPr lang="sk-SK" sz="1600" dirty="0"/>
              <a:t>, vrátane </a:t>
            </a:r>
            <a:r>
              <a:rPr lang="sk-SK" sz="1600" dirty="0" smtClean="0"/>
              <a:t>SZČO</a:t>
            </a:r>
          </a:p>
          <a:p>
            <a:pPr marL="0" indent="0" algn="just" defTabSz="806450">
              <a:buNone/>
            </a:pPr>
            <a:endParaRPr lang="sk-SK" sz="1400" dirty="0" smtClean="0"/>
          </a:p>
          <a:p>
            <a:pPr algn="just"/>
            <a:r>
              <a:rPr lang="sk-SK" sz="1600" u="sng" dirty="0" smtClean="0"/>
              <a:t>ukazovatele </a:t>
            </a:r>
            <a:r>
              <a:rPr lang="sk-SK" sz="1600" u="sng" dirty="0"/>
              <a:t>dlhodobého </a:t>
            </a:r>
            <a:r>
              <a:rPr lang="sk-SK" sz="1600" u="sng" dirty="0" smtClean="0"/>
              <a:t>výsledku IZM </a:t>
            </a:r>
            <a:r>
              <a:rPr lang="sk-SK" sz="1600" dirty="0" smtClean="0"/>
              <a:t> - opisujú </a:t>
            </a:r>
            <a:r>
              <a:rPr lang="sk-SK" sz="1600" b="1" dirty="0"/>
              <a:t>vzdelávacie a zamestnanecké </a:t>
            </a:r>
            <a:r>
              <a:rPr lang="sk-SK" sz="1600" b="1" dirty="0" smtClean="0"/>
              <a:t>postavenie</a:t>
            </a:r>
            <a:r>
              <a:rPr lang="sk-SK" sz="1600" dirty="0" smtClean="0"/>
              <a:t>, účastník môže byť započítaný </a:t>
            </a:r>
            <a:r>
              <a:rPr lang="sk-SK" sz="1600" dirty="0"/>
              <a:t>do žiadneho, jedného, dvoch alebo </a:t>
            </a:r>
            <a:r>
              <a:rPr lang="sk-SK" sz="1600" dirty="0" smtClean="0"/>
              <a:t>všetkých troch MU: </a:t>
            </a:r>
          </a:p>
          <a:p>
            <a:pPr marL="0" indent="0" algn="just" defTabSz="806450">
              <a:buNone/>
            </a:pPr>
            <a:r>
              <a:rPr lang="sk-SK" sz="1600" dirty="0"/>
              <a:t>	</a:t>
            </a:r>
            <a:r>
              <a:rPr lang="sk-SK" sz="1600" dirty="0" smtClean="0"/>
              <a:t>		- pokračujúci </a:t>
            </a:r>
            <a:r>
              <a:rPr lang="sk-SK" sz="1600" dirty="0"/>
              <a:t>vo vzdelávaní, odbornej príprave vedúcej </a:t>
            </a:r>
            <a:br>
              <a:rPr lang="sk-SK" sz="1600" dirty="0"/>
            </a:br>
            <a:r>
              <a:rPr lang="sk-SK" sz="1600" dirty="0"/>
              <a:t>			     k získaniu kvalifikácie, učňovskej/odbornej praxe šesť 				     mesiacov po odchode</a:t>
            </a:r>
          </a:p>
          <a:p>
            <a:pPr marL="0" indent="0" algn="just" defTabSz="806450">
              <a:buNone/>
            </a:pPr>
            <a:r>
              <a:rPr lang="sk-SK" sz="1600" dirty="0"/>
              <a:t>	</a:t>
            </a:r>
            <a:r>
              <a:rPr lang="sk-SK" sz="1600" dirty="0" smtClean="0"/>
              <a:t>		-   zamestnaný </a:t>
            </a:r>
            <a:r>
              <a:rPr lang="sk-SK" sz="1600" dirty="0"/>
              <a:t>šesť mesiacov po odchode </a:t>
            </a:r>
          </a:p>
          <a:p>
            <a:pPr marL="0" indent="0" algn="just" defTabSz="779463">
              <a:buNone/>
            </a:pPr>
            <a:r>
              <a:rPr lang="sk-SK" sz="1600" dirty="0"/>
              <a:t>			</a:t>
            </a:r>
            <a:r>
              <a:rPr lang="sk-SK" sz="1600" dirty="0" smtClean="0"/>
              <a:t>  -   SZČO šesť </a:t>
            </a:r>
            <a:r>
              <a:rPr lang="sk-SK" sz="1600" dirty="0"/>
              <a:t>mesiacov po odchode</a:t>
            </a:r>
          </a:p>
        </p:txBody>
      </p:sp>
    </p:spTree>
    <p:extLst>
      <p:ext uri="{BB962C8B-B14F-4D97-AF65-F5344CB8AC3E}">
        <p14:creationId xmlns:p14="http://schemas.microsoft.com/office/powerpoint/2010/main" val="27461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427168" cy="1143000"/>
          </a:xfrm>
        </p:spPr>
        <p:txBody>
          <a:bodyPr/>
          <a:lstStyle/>
          <a:p>
            <a:r>
              <a:rPr lang="sk-SK" sz="4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Ďakujem za pozornosť</a:t>
            </a:r>
            <a:endParaRPr lang="sk-SK" sz="44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715200" cy="1143000"/>
          </a:xfrm>
        </p:spPr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MONITOROVANIE </a:t>
            </a:r>
            <a:br>
              <a:rPr lang="sk-SK" sz="3200" dirty="0" smtClean="0">
                <a:solidFill>
                  <a:schemeClr val="accent6"/>
                </a:solidFill>
              </a:rPr>
            </a:br>
            <a:r>
              <a:rPr lang="sk-SK" sz="3200" dirty="0" smtClean="0">
                <a:solidFill>
                  <a:schemeClr val="accent6"/>
                </a:solidFill>
              </a:rPr>
              <a:t>A MERATEĽNÉ UKAZOVATELE (MU)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17638"/>
            <a:ext cx="7715200" cy="4708525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dirty="0" smtClean="0"/>
              <a:t>Monitorovanie zahŕňa: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pravidelný a systematický zber údajov o implementácii projektu/ </a:t>
            </a:r>
            <a:r>
              <a:rPr lang="sk-SK" sz="1800" dirty="0" smtClean="0"/>
              <a:t>operačného programu (OP)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sledovanie </a:t>
            </a:r>
            <a:r>
              <a:rPr lang="sk-SK" sz="1800" dirty="0"/>
              <a:t>pokroku a dosahovania </a:t>
            </a:r>
            <a:r>
              <a:rPr lang="sk-SK" sz="1800" dirty="0" smtClean="0"/>
              <a:t>cieľov </a:t>
            </a:r>
            <a:r>
              <a:rPr lang="sk-SK" sz="1800" dirty="0"/>
              <a:t>v implementácii </a:t>
            </a:r>
            <a:r>
              <a:rPr lang="sk-SK" sz="1800" dirty="0" smtClean="0"/>
              <a:t>projektov/OP                  </a:t>
            </a:r>
            <a:r>
              <a:rPr lang="sk-SK" sz="1800" dirty="0"/>
              <a:t>na projektovej, programovej a národnej </a:t>
            </a:r>
            <a:r>
              <a:rPr lang="sk-SK" sz="1800" dirty="0" smtClean="0"/>
              <a:t>úrovni a plnenia </a:t>
            </a:r>
            <a:r>
              <a:rPr lang="sk-SK" sz="1800" dirty="0"/>
              <a:t>cieľov výkonnostného </a:t>
            </a:r>
            <a:r>
              <a:rPr lang="sk-SK" sz="1800" dirty="0" smtClean="0"/>
              <a:t>rámca.</a:t>
            </a:r>
            <a:endParaRPr lang="sk-SK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0050" lvl="1" indent="0" algn="just">
              <a:buNone/>
            </a:pPr>
            <a:r>
              <a:rPr lang="sk-SK" sz="19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Pozornosť sa nesústredí na </a:t>
            </a:r>
            <a:r>
              <a:rPr lang="sk-SK" sz="19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dôvody vzniku </a:t>
            </a:r>
            <a:r>
              <a:rPr lang="sk-SK" sz="19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odchýlky od cieľových           hodnôt</a:t>
            </a:r>
            <a:r>
              <a:rPr lang="sk-SK" sz="19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k-SK" sz="19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túto </a:t>
            </a:r>
            <a:r>
              <a:rPr lang="sk-SK" sz="19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úlohu plní </a:t>
            </a:r>
            <a:r>
              <a:rPr lang="sk-SK" sz="1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hodnotenie. </a:t>
            </a:r>
          </a:p>
          <a:p>
            <a:pPr marL="0" indent="0" algn="just">
              <a:buNone/>
            </a:pPr>
            <a:r>
              <a:rPr lang="sk-SK" sz="1800" dirty="0" smtClean="0"/>
              <a:t>Monitorovanie sa vykonáva pomocou </a:t>
            </a:r>
            <a:r>
              <a:rPr lang="sk-SK" sz="1800" b="1" dirty="0" smtClean="0"/>
              <a:t>MU</a:t>
            </a:r>
            <a:r>
              <a:rPr lang="sk-SK" sz="1800" dirty="0" smtClean="0"/>
              <a:t>, ktoré predstavujú:  </a:t>
            </a:r>
            <a:endParaRPr lang="sk-SK" sz="18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sk-SK" altLang="sk-SK" sz="1800" dirty="0"/>
              <a:t>základný nástroj </a:t>
            </a:r>
            <a:r>
              <a:rPr lang="sk-SK" altLang="sk-SK" sz="1800" dirty="0" smtClean="0"/>
              <a:t>monitorovania</a:t>
            </a:r>
            <a:endParaRPr lang="sk-SK" altLang="sk-SK" sz="18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sk-SK" altLang="sk-SK" sz="1800" dirty="0"/>
              <a:t>jeden zo zdrojov informácií / ale nie jediný/ pre hodnotenie </a:t>
            </a:r>
          </a:p>
          <a:p>
            <a:pPr marL="0" indent="0" algn="just">
              <a:buNone/>
            </a:pPr>
            <a:r>
              <a:rPr lang="sk-SK" altLang="sk-SK" sz="1800" dirty="0" smtClean="0"/>
              <a:t>MU monitorujú </a:t>
            </a:r>
            <a:r>
              <a:rPr lang="sk-SK" altLang="sk-SK" sz="1800" dirty="0"/>
              <a:t>čiastočne vykonané, alebo ukončené aktivity v danom časovom </a:t>
            </a:r>
            <a:r>
              <a:rPr lang="sk-SK" altLang="sk-SK" sz="1800" dirty="0" smtClean="0"/>
              <a:t>období. </a:t>
            </a:r>
          </a:p>
          <a:p>
            <a:pPr marL="0" indent="0">
              <a:buNone/>
            </a:pPr>
            <a:r>
              <a:rPr lang="sk-SK" sz="1800" dirty="0" smtClean="0"/>
              <a:t>Projektové MU sa agregujú na úroveň OP.</a:t>
            </a:r>
            <a:endParaRPr lang="sk-SK" altLang="sk-SK" sz="1800" dirty="0" smtClean="0"/>
          </a:p>
          <a:p>
            <a:pPr marL="0" indent="0">
              <a:buNone/>
            </a:pPr>
            <a:endParaRPr lang="sk-SK" sz="2000" dirty="0"/>
          </a:p>
          <a:p>
            <a:pPr marL="0" indent="0">
              <a:buNone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9742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8436" y="280650"/>
            <a:ext cx="7715200" cy="490066"/>
          </a:xfrm>
        </p:spPr>
        <p:txBody>
          <a:bodyPr/>
          <a:lstStyle/>
          <a:p>
            <a:r>
              <a:rPr lang="sk-SK" sz="3000" dirty="0">
                <a:solidFill>
                  <a:schemeClr val="accent6"/>
                </a:solidFill>
              </a:rPr>
              <a:t>CHARAKTERISTIKA </a:t>
            </a:r>
            <a:br>
              <a:rPr lang="sk-SK" sz="3000" dirty="0">
                <a:solidFill>
                  <a:schemeClr val="accent6"/>
                </a:solidFill>
              </a:rPr>
            </a:br>
            <a:r>
              <a:rPr lang="sk-SK" sz="3000" dirty="0">
                <a:solidFill>
                  <a:schemeClr val="accent6"/>
                </a:solidFill>
              </a:rPr>
              <a:t>MERATEĽNÝCH UKAZOVATEĽOV (MU) </a:t>
            </a:r>
          </a:p>
        </p:txBody>
      </p:sp>
      <p:graphicFrame>
        <p:nvGraphicFramePr>
          <p:cNvPr id="9" name="Zástupný symbol obsah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802401"/>
              </p:ext>
            </p:extLst>
          </p:nvPr>
        </p:nvGraphicFramePr>
        <p:xfrm>
          <a:off x="899592" y="1107748"/>
          <a:ext cx="799288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20026"/>
              </p:ext>
            </p:extLst>
          </p:nvPr>
        </p:nvGraphicFramePr>
        <p:xfrm>
          <a:off x="1177280" y="4077072"/>
          <a:ext cx="7643191" cy="1944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413"/>
                <a:gridCol w="2427251"/>
                <a:gridCol w="3738028"/>
                <a:gridCol w="601185"/>
                <a:gridCol w="413314"/>
              </a:tblGrid>
              <a:tr h="3888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 dirty="0">
                          <a:effectLst/>
                        </a:rPr>
                        <a:t>Kód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Názov ukazovateľa</a:t>
                      </a:r>
                      <a:endParaRPr lang="sk-SK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Definícia/metóda výpočtu</a:t>
                      </a:r>
                      <a:endParaRPr lang="sk-SK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Merná jednotka</a:t>
                      </a:r>
                      <a:endParaRPr lang="sk-SK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Čas plnenia</a:t>
                      </a:r>
                      <a:endParaRPr lang="sk-SK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55372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u="none" strike="noStrike" dirty="0">
                          <a:effectLst/>
                        </a:rPr>
                        <a:t>CO01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u="none" strike="noStrike" dirty="0">
                          <a:effectLst/>
                        </a:rPr>
                        <a:t>Nezamestnané osoby vrátane dlhodobo nezamestnaných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k-SK" sz="1000" u="none" strike="noStrike" dirty="0">
                          <a:effectLst/>
                        </a:rPr>
                        <a:t>Osoby bez práce, k dispozícii pre prácu a aktívne hľadajúce prácu, ktoré sú registrované na úradoch práce a ktoré sa zúčastnia aktivít OP. Zamestnanecký status sa určuje dňom </a:t>
                      </a:r>
                      <a:r>
                        <a:rPr lang="sk-SK" sz="1000" u="none" strike="noStrike" dirty="0" smtClean="0">
                          <a:effectLst/>
                        </a:rPr>
                        <a:t>vstupu </a:t>
                      </a:r>
                      <a:r>
                        <a:rPr lang="sk-SK" sz="1000" u="none" strike="noStrike" dirty="0">
                          <a:effectLst/>
                        </a:rPr>
                        <a:t>do projektu</a:t>
                      </a:r>
                      <a:r>
                        <a:rPr lang="sk-SK" sz="1000" u="none" strike="noStrike" dirty="0" smtClean="0">
                          <a:effectLst/>
                        </a:rPr>
                        <a:t>./                                            </a:t>
                      </a:r>
                    </a:p>
                    <a:p>
                      <a:pPr algn="just" fontAlgn="ctr"/>
                      <a:r>
                        <a:rPr lang="sk-SK" sz="1000" u="none" strike="noStrike" dirty="0" smtClean="0">
                          <a:effectLst/>
                        </a:rPr>
                        <a:t>Ukazovateľ </a:t>
                      </a:r>
                      <a:r>
                        <a:rPr lang="sk-SK" sz="1000" u="none" strike="noStrike" dirty="0">
                          <a:effectLst/>
                        </a:rPr>
                        <a:t>sa vypočíta ako súčet počtu osôb, ktoré sú bez práce, </a:t>
                      </a:r>
                      <a:r>
                        <a:rPr lang="sk-SK" sz="1000" u="none" strike="noStrike" dirty="0" smtClean="0">
                          <a:effectLst/>
                        </a:rPr>
                        <a:t>                     k </a:t>
                      </a:r>
                      <a:r>
                        <a:rPr lang="sk-SK" sz="1000" u="none" strike="noStrike" dirty="0">
                          <a:effectLst/>
                        </a:rPr>
                        <a:t>dispozícii pre prácu a aktívne hľadajúce prácu, ktoré sú </a:t>
                      </a:r>
                      <a:r>
                        <a:rPr lang="sk-SK" sz="1000" u="none" strike="noStrike" dirty="0" smtClean="0">
                          <a:effectLst/>
                        </a:rPr>
                        <a:t>registrované        </a:t>
                      </a:r>
                      <a:r>
                        <a:rPr lang="sk-SK" sz="1000" u="none" strike="noStrike" dirty="0">
                          <a:effectLst/>
                        </a:rPr>
                        <a:t>na úradoch práce a ktoré sa zúčastnia aktivít OP</a:t>
                      </a:r>
                      <a:r>
                        <a:rPr lang="sk-SK" sz="1000" u="none" strike="noStrike" dirty="0" smtClean="0">
                          <a:effectLst/>
                        </a:rPr>
                        <a:t>.  </a:t>
                      </a:r>
                    </a:p>
                    <a:p>
                      <a:pPr algn="just" fontAlgn="ctr"/>
                      <a:r>
                        <a:rPr lang="sk-SK" sz="1000" u="none" strike="noStrike" dirty="0" smtClean="0">
                          <a:effectLst/>
                        </a:rPr>
                        <a:t>Počet </a:t>
                      </a:r>
                      <a:r>
                        <a:rPr lang="sk-SK" sz="1000" u="none" strike="noStrike" dirty="0">
                          <a:effectLst/>
                        </a:rPr>
                        <a:t>sa bude zisťovať na základe  monitorovacích správ a z výstupných zostáv ITMS.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u="none" strike="noStrike" dirty="0">
                          <a:effectLst/>
                        </a:rPr>
                        <a:t>Počet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u="none" strike="noStrike" dirty="0">
                          <a:effectLst/>
                        </a:rPr>
                        <a:t>2023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BlokTextu 3"/>
          <p:cNvSpPr txBox="1"/>
          <p:nvPr/>
        </p:nvSpPr>
        <p:spPr>
          <a:xfrm>
            <a:off x="1115616" y="376217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i="1" dirty="0" smtClean="0"/>
              <a:t>Príklad</a:t>
            </a:r>
            <a:r>
              <a:rPr lang="sk-SK" sz="1400" i="1" dirty="0" smtClean="0"/>
              <a:t>:</a:t>
            </a:r>
            <a:endParaRPr lang="sk-SK" sz="1400" i="1" dirty="0"/>
          </a:p>
        </p:txBody>
      </p:sp>
    </p:spTree>
    <p:extLst>
      <p:ext uri="{BB962C8B-B14F-4D97-AF65-F5344CB8AC3E}">
        <p14:creationId xmlns:p14="http://schemas.microsoft.com/office/powerpoint/2010/main" val="21452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000" dirty="0">
                <a:solidFill>
                  <a:schemeClr val="accent6"/>
                </a:solidFill>
              </a:rPr>
              <a:t>TYPY MERATEĽNÝCH UKAZOVATEĽOV (MU</a:t>
            </a:r>
            <a:r>
              <a:rPr lang="sk-SK" sz="3000" dirty="0" smtClean="0">
                <a:solidFill>
                  <a:schemeClr val="accent6"/>
                </a:solidFill>
              </a:rPr>
              <a:t>)</a:t>
            </a:r>
            <a:endParaRPr lang="sk-SK" sz="3000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2154" y="1268760"/>
            <a:ext cx="7715200" cy="460365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600" b="1" i="1" dirty="0" smtClean="0">
                <a:solidFill>
                  <a:schemeClr val="accent6"/>
                </a:solidFill>
              </a:rPr>
              <a:t>1) na </a:t>
            </a:r>
            <a:r>
              <a:rPr lang="sk-SK" sz="1600" b="1" i="1" dirty="0">
                <a:solidFill>
                  <a:schemeClr val="accent6"/>
                </a:solidFill>
              </a:rPr>
              <a:t>úrovni </a:t>
            </a:r>
            <a:r>
              <a:rPr lang="sk-SK" sz="1600" b="1" i="1" dirty="0" smtClean="0">
                <a:solidFill>
                  <a:schemeClr val="accent6"/>
                </a:solidFill>
              </a:rPr>
              <a:t>programu:</a:t>
            </a:r>
            <a:endParaRPr lang="sk-SK" sz="1600" b="1" i="1" dirty="0">
              <a:solidFill>
                <a:schemeClr val="accent6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600" b="1" dirty="0" smtClean="0"/>
              <a:t>finančné </a:t>
            </a:r>
            <a:r>
              <a:rPr lang="sk-SK" sz="1600" dirty="0" smtClean="0"/>
              <a:t>ukazovatele</a:t>
            </a:r>
            <a:endParaRPr lang="en-US" sz="16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600" b="1" dirty="0"/>
              <a:t>s</a:t>
            </a:r>
            <a:r>
              <a:rPr lang="sk-SK" sz="1600" b="1" dirty="0" smtClean="0"/>
              <a:t>poločné </a:t>
            </a:r>
            <a:r>
              <a:rPr lang="sk-SK" sz="1600" b="1" dirty="0"/>
              <a:t>MU </a:t>
            </a:r>
            <a:r>
              <a:rPr lang="sk-SK" sz="1600" b="1" dirty="0" smtClean="0"/>
              <a:t>výstupu</a:t>
            </a:r>
            <a:r>
              <a:rPr lang="en-US" sz="1600" b="1" dirty="0" smtClean="0"/>
              <a:t> </a:t>
            </a:r>
            <a:r>
              <a:rPr lang="en-US" sz="1600" dirty="0"/>
              <a:t>– </a:t>
            </a:r>
            <a:r>
              <a:rPr lang="sk-SK" sz="1600" dirty="0"/>
              <a:t>vzťahujúce sa na podporované projekty (subjekty, účastníci</a:t>
            </a:r>
            <a:r>
              <a:rPr lang="sk-SK" sz="1600" dirty="0" smtClean="0"/>
              <a:t>)</a:t>
            </a:r>
            <a:endParaRPr lang="en-US" sz="16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600" b="1" dirty="0"/>
              <a:t>s</a:t>
            </a:r>
            <a:r>
              <a:rPr lang="sk-SK" sz="1600" b="1" dirty="0" smtClean="0"/>
              <a:t>poločné </a:t>
            </a:r>
            <a:r>
              <a:rPr lang="sk-SK" sz="1600" b="1" dirty="0"/>
              <a:t>MU výsledku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sk-SK" sz="1600" dirty="0"/>
              <a:t>len účastníci</a:t>
            </a:r>
            <a:r>
              <a:rPr lang="en-US" sz="1600" dirty="0"/>
              <a:t>) – </a:t>
            </a:r>
            <a:r>
              <a:rPr lang="sk-SK" sz="1600" dirty="0" smtClean="0"/>
              <a:t>sleduje </a:t>
            </a:r>
            <a:r>
              <a:rPr lang="sk-SK" sz="1600" dirty="0"/>
              <a:t>sa pokrok očakávaných účinkov v rámci príslušnej </a:t>
            </a:r>
            <a:r>
              <a:rPr lang="sk-SK" sz="1600" dirty="0" smtClean="0"/>
              <a:t>priority</a:t>
            </a:r>
            <a:endParaRPr lang="sk-SK" sz="1600" dirty="0"/>
          </a:p>
          <a:p>
            <a:pPr marL="0" indent="0" algn="just">
              <a:buNone/>
            </a:pPr>
            <a:r>
              <a:rPr lang="sk-SK" sz="1600" dirty="0" smtClean="0"/>
              <a:t>        </a:t>
            </a:r>
            <a:r>
              <a:rPr lang="sk-SK" sz="1600" i="1" dirty="0" smtClean="0"/>
              <a:t>- </a:t>
            </a:r>
            <a:r>
              <a:rPr lang="en-US" sz="1600" i="1" dirty="0" smtClean="0"/>
              <a:t> </a:t>
            </a:r>
            <a:r>
              <a:rPr lang="sk-SK" sz="1600" i="1" dirty="0" smtClean="0"/>
              <a:t>spoločné </a:t>
            </a:r>
            <a:r>
              <a:rPr lang="sk-SK" sz="1600" i="1" dirty="0"/>
              <a:t>MU okamžitého výsledku </a:t>
            </a:r>
            <a:r>
              <a:rPr lang="sk-SK" sz="1600" dirty="0"/>
              <a:t>(k dátumu ukončenia účasti na projekte, resp. </a:t>
            </a:r>
            <a:r>
              <a:rPr lang="sk-SK" sz="1600" dirty="0" smtClean="0"/>
              <a:t>do</a:t>
            </a:r>
          </a:p>
          <a:p>
            <a:pPr marL="0" indent="0" algn="just">
              <a:buNone/>
            </a:pPr>
            <a:r>
              <a:rPr lang="sk-SK" sz="1600" dirty="0"/>
              <a:t> </a:t>
            </a:r>
            <a:r>
              <a:rPr lang="sk-SK" sz="1600" dirty="0" smtClean="0"/>
              <a:t>       4 </a:t>
            </a:r>
            <a:r>
              <a:rPr lang="sk-SK" sz="1600" dirty="0"/>
              <a:t>týždňov po ukončení účasti</a:t>
            </a:r>
            <a:r>
              <a:rPr lang="sk-SK" sz="1600" dirty="0" smtClean="0"/>
              <a:t>)</a:t>
            </a:r>
            <a:r>
              <a:rPr lang="en-US" sz="1600" dirty="0" smtClean="0"/>
              <a:t> </a:t>
            </a:r>
            <a:endParaRPr lang="sk-SK" sz="1600" dirty="0" smtClean="0"/>
          </a:p>
          <a:p>
            <a:pPr marL="0" indent="0" algn="just">
              <a:buNone/>
            </a:pPr>
            <a:r>
              <a:rPr lang="sk-SK" sz="1600" dirty="0"/>
              <a:t> </a:t>
            </a:r>
            <a:r>
              <a:rPr lang="sk-SK" sz="1600" dirty="0" smtClean="0"/>
              <a:t>       - </a:t>
            </a:r>
            <a:r>
              <a:rPr lang="sk-SK" sz="1600" i="1" dirty="0" smtClean="0"/>
              <a:t>spoločné </a:t>
            </a:r>
            <a:r>
              <a:rPr lang="sk-SK" sz="1600" i="1" dirty="0"/>
              <a:t>MU dlhodobého výsledku </a:t>
            </a:r>
            <a:r>
              <a:rPr lang="en-US" sz="1600" dirty="0" smtClean="0"/>
              <a:t>(6 </a:t>
            </a:r>
            <a:r>
              <a:rPr lang="sk-SK" sz="1600" dirty="0" smtClean="0"/>
              <a:t>mesiacov </a:t>
            </a:r>
            <a:r>
              <a:rPr lang="sk-SK" sz="1600" dirty="0"/>
              <a:t>po ukončení účasti v projekte</a:t>
            </a:r>
            <a:r>
              <a:rPr lang="en-US" sz="1600" dirty="0" smtClean="0"/>
              <a:t>)</a:t>
            </a:r>
            <a:endParaRPr lang="en-US" sz="16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600" b="1" dirty="0" smtClean="0"/>
              <a:t>programovo </a:t>
            </a:r>
            <a:r>
              <a:rPr lang="sk-SK" sz="1600" b="1" dirty="0"/>
              <a:t>špecifické MU výstupu a </a:t>
            </a:r>
            <a:r>
              <a:rPr lang="sk-SK" sz="1600" b="1" dirty="0" smtClean="0"/>
              <a:t>výsledku</a:t>
            </a:r>
          </a:p>
          <a:p>
            <a:pPr marL="0" indent="0" algn="just">
              <a:buNone/>
            </a:pPr>
            <a:endParaRPr lang="sk-SK" sz="1600" b="1" i="1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sk-SK" sz="1600" b="1" i="1" dirty="0">
                <a:solidFill>
                  <a:schemeClr val="accent6"/>
                </a:solidFill>
              </a:rPr>
              <a:t>2</a:t>
            </a:r>
            <a:r>
              <a:rPr lang="sk-SK" sz="1600" b="1" i="1" dirty="0" smtClean="0">
                <a:solidFill>
                  <a:schemeClr val="accent6"/>
                </a:solidFill>
              </a:rPr>
              <a:t>) </a:t>
            </a:r>
            <a:r>
              <a:rPr lang="sk-SK" sz="1600" b="1" i="1" dirty="0">
                <a:solidFill>
                  <a:schemeClr val="accent6"/>
                </a:solidFill>
              </a:rPr>
              <a:t>na úrovni </a:t>
            </a:r>
            <a:r>
              <a:rPr lang="sk-SK" sz="1600" b="1" i="1" dirty="0" smtClean="0">
                <a:solidFill>
                  <a:schemeClr val="accent6"/>
                </a:solidFill>
              </a:rPr>
              <a:t>projektu: </a:t>
            </a:r>
            <a:endParaRPr lang="sk-SK" sz="1600" b="1" i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k-SK" sz="1600" b="1" dirty="0"/>
              <a:t>MU definované na úrovni OP, </a:t>
            </a:r>
            <a:r>
              <a:rPr lang="sk-SK" sz="1600" dirty="0"/>
              <a:t>ktoré sú preklopené na projektovú úroveň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1600" b="1" dirty="0"/>
              <a:t>ďalšie MU projektu, </a:t>
            </a:r>
            <a:r>
              <a:rPr lang="sk-SK" sz="1600" dirty="0"/>
              <a:t>ktorých sledovanie na úrovni projektu je nevyhnutné z hľadiska napĺňania cieľov </a:t>
            </a:r>
            <a:r>
              <a:rPr lang="sk-SK" sz="1600" dirty="0" smtClean="0"/>
              <a:t>OP a sú definované nad rámec MU definovaných v OP</a:t>
            </a:r>
            <a:endParaRPr lang="sk-SK" sz="1600" dirty="0"/>
          </a:p>
          <a:p>
            <a:pPr marL="0" indent="0">
              <a:buNone/>
            </a:pP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Všetky </a:t>
            </a:r>
            <a:r>
              <a:rPr lang="sk-SK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  a Iné údaje </a:t>
            </a: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sú uvedené v číselníku </a:t>
            </a:r>
            <a:r>
              <a:rPr lang="sk-SK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merateľných </a:t>
            </a: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ukazovateľov, ktorý </a:t>
            </a:r>
            <a:r>
              <a:rPr lang="sk-SK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</a:t>
            </a: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záväzný pre </a:t>
            </a:r>
            <a:r>
              <a:rPr lang="sk-SK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všetky subjekty na </a:t>
            </a: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všetkých úrovniach implementácie európskych štrukturálnych a investičných fondov.       </a:t>
            </a:r>
          </a:p>
          <a:p>
            <a:pPr marL="0" indent="0" algn="r">
              <a:buNone/>
            </a:pPr>
            <a:r>
              <a:rPr lang="sk-SK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r">
              <a:buNone/>
            </a:pPr>
            <a:endParaRPr lang="sk-SK" sz="1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sk-SK" sz="16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159319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ÚČASTNÍK PROJEKTU</a:t>
            </a:r>
            <a:endParaRPr lang="sk-SK" sz="3200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/>
          <a:lstStyle/>
          <a:p>
            <a:pPr marL="0" indent="0">
              <a:buNone/>
            </a:pPr>
            <a:endParaRPr lang="sk-SK" sz="1800" b="1" i="1" dirty="0" smtClean="0"/>
          </a:p>
          <a:p>
            <a:pPr marL="0" indent="0">
              <a:buNone/>
            </a:pPr>
            <a:r>
              <a:rPr lang="sk-SK" sz="1800" b="1" i="1" dirty="0" smtClean="0"/>
              <a:t>Účastníci </a:t>
            </a:r>
            <a:r>
              <a:rPr lang="sk-SK" sz="1800" dirty="0"/>
              <a:t>sú osoby, </a:t>
            </a:r>
            <a:r>
              <a:rPr lang="sk-SK" sz="1800" dirty="0" smtClean="0"/>
              <a:t>ktoré: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priamo využívajú intervenciu </a:t>
            </a:r>
            <a:r>
              <a:rPr lang="sk-SK" sz="1800" dirty="0" smtClean="0"/>
              <a:t>ESF a majú z nej </a:t>
            </a:r>
            <a:r>
              <a:rPr lang="sk-SK" sz="1800" dirty="0"/>
              <a:t>priamy </a:t>
            </a:r>
            <a:r>
              <a:rPr lang="sk-SK" sz="1800" dirty="0" smtClean="0"/>
              <a:t>profit, na ktorých je </a:t>
            </a:r>
            <a:r>
              <a:rPr lang="sk-SK" sz="1800" dirty="0"/>
              <a:t>aktivita individuálne cielená, </a:t>
            </a:r>
            <a:r>
              <a:rPr lang="sk-SK" sz="1800" dirty="0" err="1" smtClean="0"/>
              <a:t>personalizovaná</a:t>
            </a:r>
            <a:r>
              <a:rPr lang="sk-SK" sz="1800" dirty="0" smtClean="0"/>
              <a:t> a očakáva </a:t>
            </a:r>
            <a:r>
              <a:rPr lang="sk-SK" sz="1800" dirty="0"/>
              <a:t>sa zmena v ich </a:t>
            </a:r>
            <a:r>
              <a:rPr lang="sk-SK" sz="1800" dirty="0" smtClean="0"/>
              <a:t>situácii (</a:t>
            </a:r>
            <a:r>
              <a:rPr lang="sk-SK" sz="1800" dirty="0"/>
              <a:t>jednotlivci, ktorí profitujú nepriamo, sa nepočítajú ako účastníci</a:t>
            </a:r>
            <a:r>
              <a:rPr lang="sk-SK" sz="1800" dirty="0" smtClean="0"/>
              <a:t>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 je možno </a:t>
            </a:r>
            <a:r>
              <a:rPr lang="sk-SK" sz="1800" dirty="0"/>
              <a:t>identifikovať na </a:t>
            </a:r>
            <a:r>
              <a:rPr lang="sk-SK" sz="1800" dirty="0" smtClean="0"/>
              <a:t>základe charakteristiky </a:t>
            </a:r>
            <a:r>
              <a:rPr lang="sk-SK" sz="1800" dirty="0"/>
              <a:t>a možno si vyžiadať ich </a:t>
            </a:r>
            <a:r>
              <a:rPr lang="sk-SK" sz="1800" dirty="0" smtClean="0"/>
              <a:t>charakteristiku </a:t>
            </a:r>
            <a:r>
              <a:rPr lang="sk-SK" sz="1800" dirty="0"/>
              <a:t>a pre ktoré sú vyhradené špecifické výdavky </a:t>
            </a:r>
            <a:endParaRPr lang="sk-SK" sz="1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musia </a:t>
            </a:r>
            <a:r>
              <a:rPr lang="sk-SK" sz="1800" dirty="0"/>
              <a:t>byť definovaní na základe cieľovej skupiny a cieľov </a:t>
            </a:r>
            <a:r>
              <a:rPr lang="sk-SK" sz="1800" dirty="0" smtClean="0"/>
              <a:t>operácie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všetky </a:t>
            </a:r>
            <a:r>
              <a:rPr lang="sk-SK" sz="1800" dirty="0"/>
              <a:t>osoby, </a:t>
            </a:r>
            <a:r>
              <a:rPr lang="sk-SK" sz="1800" dirty="0" smtClean="0"/>
              <a:t>podľa definície, </a:t>
            </a:r>
            <a:r>
              <a:rPr lang="sk-SK" sz="1800" dirty="0"/>
              <a:t>by mali byť započítané rovnako, bez ohľadu na to, či dokončia plánované </a:t>
            </a:r>
            <a:r>
              <a:rPr lang="sk-SK" sz="1800" dirty="0" smtClean="0"/>
              <a:t>aktivity, </a:t>
            </a:r>
            <a:r>
              <a:rPr lang="sk-SK" sz="1800" dirty="0"/>
              <a:t>alebo odchádzajú </a:t>
            </a:r>
            <a:r>
              <a:rPr lang="sk-SK" sz="1800" dirty="0" smtClean="0"/>
              <a:t>skôr </a:t>
            </a:r>
            <a:r>
              <a:rPr lang="sk-SK" sz="1400" dirty="0" smtClean="0"/>
              <a:t>(príloha I. k nariadeniu o ESF)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v</a:t>
            </a:r>
            <a:r>
              <a:rPr lang="sk-SK" sz="1800" dirty="0" smtClean="0"/>
              <a:t>šetky MU týkajúce sa účastníkov musia byť rozdelené podľa pohlavia </a:t>
            </a:r>
            <a:endParaRPr lang="sk-SK" sz="1400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598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MIKROÚDAJE</a:t>
            </a:r>
            <a:endParaRPr lang="sk-SK" sz="3200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832427"/>
            <a:ext cx="7715200" cy="500141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s</a:t>
            </a:r>
            <a:r>
              <a:rPr lang="sk-SK" sz="1800" dirty="0" smtClean="0"/>
              <a:t>umarizujú údaje o jednotlivých účastníkoch projektov </a:t>
            </a:r>
            <a:r>
              <a:rPr lang="sk-SK" sz="1400" dirty="0" smtClean="0"/>
              <a:t>(pohlavie, vek, zamestnanecké postavenie, vzdelanie, znevýhodnenie atď.)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údaje z pozorovania, získané o individuálnom objekte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z</a:t>
            </a:r>
            <a:r>
              <a:rPr lang="sk-SK" sz="1800" dirty="0" smtClean="0"/>
              <a:t>droj údajov pre potrebu monitorovania spoločných ukazovateľov pre ESF/IZM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sú zhromažďované pre účely získania hodnôt </a:t>
            </a:r>
            <a:r>
              <a:rPr lang="sk-SK" sz="1800" dirty="0" smtClean="0"/>
              <a:t>MU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/>
              <a:t>s</a:t>
            </a:r>
            <a:r>
              <a:rPr lang="sk-SK" sz="1800" dirty="0" smtClean="0"/>
              <a:t>ú zbierané prostredníctvom karty účastníka </a:t>
            </a:r>
          </a:p>
          <a:p>
            <a:pPr marL="0" indent="0" algn="just">
              <a:buNone/>
            </a:pPr>
            <a:endParaRPr lang="sk-SK" sz="1400" dirty="0" smtClean="0"/>
          </a:p>
          <a:p>
            <a:pPr marL="0" indent="0">
              <a:buNone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36321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ZÁZNAM O ÚČASTNÍKOCH PROJEKTU </a:t>
            </a:r>
            <a:br>
              <a:rPr lang="sk-SK" sz="3200" dirty="0" smtClean="0">
                <a:solidFill>
                  <a:schemeClr val="accent6"/>
                </a:solidFill>
              </a:rPr>
            </a:br>
            <a:r>
              <a:rPr lang="sk-SK" sz="3200" dirty="0" smtClean="0">
                <a:solidFill>
                  <a:schemeClr val="accent6"/>
                </a:solidFill>
              </a:rPr>
              <a:t>KARTA ÚČASTNÍKA (KU)</a:t>
            </a:r>
            <a:endParaRPr lang="sk-SK" sz="3200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88974" y="1628800"/>
            <a:ext cx="7715200" cy="4525963"/>
          </a:xfrm>
        </p:spPr>
        <p:txBody>
          <a:bodyPr/>
          <a:lstStyle/>
          <a:p>
            <a:pPr marL="0" indent="0">
              <a:buNone/>
            </a:pPr>
            <a:r>
              <a:rPr lang="sk-SK" sz="1800" dirty="0" smtClean="0"/>
              <a:t>Elektronický </a:t>
            </a:r>
            <a:r>
              <a:rPr lang="sk-SK" sz="1800" dirty="0"/>
              <a:t>záznam charakteristík účastníkov v rámci jedného projektu, ktorý obsahuje</a:t>
            </a:r>
            <a:r>
              <a:rPr lang="sk-SK" sz="1800" dirty="0" smtClean="0"/>
              <a:t>:</a:t>
            </a:r>
            <a:endParaRPr lang="sk-SK" sz="1800" dirty="0"/>
          </a:p>
          <a:p>
            <a:r>
              <a:rPr lang="sk-SK" sz="1800" i="1" dirty="0"/>
              <a:t>pohlavie</a:t>
            </a:r>
          </a:p>
          <a:p>
            <a:r>
              <a:rPr lang="sk-SK" sz="1800" i="1" dirty="0"/>
              <a:t>vek</a:t>
            </a:r>
          </a:p>
          <a:p>
            <a:r>
              <a:rPr lang="sk-SK" sz="1800" i="1" dirty="0"/>
              <a:t>zamestnanecké postavenie</a:t>
            </a:r>
          </a:p>
          <a:p>
            <a:r>
              <a:rPr lang="sk-SK" sz="1800" i="1" dirty="0"/>
              <a:t>vzdelanie</a:t>
            </a:r>
          </a:p>
          <a:p>
            <a:r>
              <a:rPr lang="sk-SK" sz="1800" i="1" dirty="0" smtClean="0"/>
              <a:t>znevýhodnenie</a:t>
            </a:r>
            <a:endParaRPr lang="sk-SK" sz="1800" dirty="0"/>
          </a:p>
          <a:p>
            <a:r>
              <a:rPr lang="sk-SK" sz="1800" i="1" dirty="0"/>
              <a:t>a</a:t>
            </a:r>
            <a:r>
              <a:rPr lang="sk-SK" sz="1800" i="1" dirty="0" smtClean="0"/>
              <a:t>ktivitu projektu</a:t>
            </a:r>
          </a:p>
          <a:p>
            <a:r>
              <a:rPr lang="sk-SK" sz="1800" i="1" dirty="0"/>
              <a:t>d</a:t>
            </a:r>
            <a:r>
              <a:rPr lang="sk-SK" sz="1800" i="1" dirty="0" smtClean="0"/>
              <a:t>átum vstupu do projektu</a:t>
            </a:r>
            <a:endParaRPr lang="sk-SK" sz="1800" i="1" dirty="0"/>
          </a:p>
          <a:p>
            <a:r>
              <a:rPr lang="sk-SK" sz="1800" i="1" dirty="0"/>
              <a:t>dátum výstupu z </a:t>
            </a:r>
            <a:r>
              <a:rPr lang="sk-SK" sz="1800" i="1" dirty="0" smtClean="0"/>
              <a:t>projektu</a:t>
            </a:r>
            <a:endParaRPr lang="sk-SK" sz="1800" b="1" i="1" dirty="0"/>
          </a:p>
          <a:p>
            <a:r>
              <a:rPr lang="sk-SK" sz="1800" i="1" dirty="0"/>
              <a:t>kontaktné údaje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115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1143000"/>
          </a:xfrm>
        </p:spPr>
        <p:txBody>
          <a:bodyPr/>
          <a:lstStyle/>
          <a:p>
            <a:r>
              <a:rPr lang="sk-SK" sz="3200" dirty="0">
                <a:solidFill>
                  <a:schemeClr val="accent6"/>
                </a:solidFill>
              </a:rPr>
              <a:t>CELKOVÝ POČET ÚČASTNÍKOV </a:t>
            </a:r>
            <a:br>
              <a:rPr lang="sk-SK" sz="3200" dirty="0">
                <a:solidFill>
                  <a:schemeClr val="accent6"/>
                </a:solidFill>
              </a:rPr>
            </a:br>
            <a:r>
              <a:rPr lang="sk-SK" sz="3200" dirty="0" smtClean="0">
                <a:solidFill>
                  <a:schemeClr val="accent6"/>
                </a:solidFill>
              </a:rPr>
              <a:t>A </a:t>
            </a:r>
            <a:br>
              <a:rPr lang="sk-SK" sz="3200" dirty="0" smtClean="0">
                <a:solidFill>
                  <a:schemeClr val="accent6"/>
                </a:solidFill>
              </a:rPr>
            </a:br>
            <a:r>
              <a:rPr lang="sk-SK" sz="3200" dirty="0" smtClean="0">
                <a:solidFill>
                  <a:schemeClr val="accent6"/>
                </a:solidFill>
              </a:rPr>
              <a:t>CELKOVÝ SÚČET </a:t>
            </a:r>
            <a:r>
              <a:rPr lang="sk-SK" sz="3200" dirty="0">
                <a:solidFill>
                  <a:schemeClr val="accent6"/>
                </a:solidFill>
              </a:rPr>
              <a:t>ÚČASTNÍKOV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2132856"/>
            <a:ext cx="7715200" cy="452596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sk-SK" sz="1800" b="1" dirty="0"/>
              <a:t>Celkový počet účastníkov </a:t>
            </a:r>
            <a:r>
              <a:rPr lang="sk-SK" sz="1800" dirty="0"/>
              <a:t>(s kompletnými údajmi, </a:t>
            </a:r>
            <a:r>
              <a:rPr lang="sk-SK" sz="1800" dirty="0" smtClean="0"/>
              <a:t>sledovaní cez - KU) </a:t>
            </a:r>
            <a:r>
              <a:rPr lang="sk-SK" sz="1800" dirty="0"/>
              <a:t>– súčet 3 spoločných MU výstupu = “</a:t>
            </a:r>
            <a:r>
              <a:rPr lang="sk-SK" sz="1800" i="1" dirty="0"/>
              <a:t>nezamestnané osoby vrátane dlhodobo nezamestnaných” + “neaktívne osoby” + “zamestnané osoby vrátane samostatne zárobkovo činných osôb”. </a:t>
            </a:r>
            <a:r>
              <a:rPr lang="sk-SK" sz="1800" dirty="0"/>
              <a:t>Ide o účastníkov s kompletnými údajmi</a:t>
            </a:r>
            <a:r>
              <a:rPr lang="sk-SK" sz="1800" dirty="0" smtClean="0"/>
              <a:t>.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b="1" dirty="0" smtClean="0"/>
              <a:t>D0311 </a:t>
            </a:r>
            <a:r>
              <a:rPr lang="sk-SK" sz="1800" dirty="0" smtClean="0"/>
              <a:t>- iný údaj, cez ktorý sa na úrovni projektu započítavajú účastníci</a:t>
            </a:r>
            <a:r>
              <a:rPr lang="sk-SK" sz="1800" dirty="0"/>
              <a:t>, ktorí nemajú kompletné údaje a nie sú sledovaní prostredníctvom </a:t>
            </a:r>
            <a:r>
              <a:rPr lang="sk-SK" sz="1800" dirty="0" smtClean="0"/>
              <a:t>KU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b="1" dirty="0"/>
              <a:t>celkový súčet účastníkov </a:t>
            </a:r>
            <a:r>
              <a:rPr lang="sk-SK" sz="1800" dirty="0"/>
              <a:t>- súčet celkového počtu účastníkov (s kompletnými údajmi, sledovaní cez KU) a D0311 (účastníci, ktorí nemajú kompletné údaje, neposkytli údaje a nie sú sledovaní prostredníctvom KU)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sk-SK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solidFill>
                  <a:schemeClr val="accent6"/>
                </a:solidFill>
              </a:rPr>
              <a:t>ZBER ÚDAJOV A PRENOS ÚDAJOV </a:t>
            </a:r>
            <a:endParaRPr lang="sk-SK" sz="3200" dirty="0">
              <a:solidFill>
                <a:schemeClr val="accent6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124744"/>
            <a:ext cx="7715200" cy="5001419"/>
          </a:xfrm>
        </p:spPr>
        <p:txBody>
          <a:bodyPr/>
          <a:lstStyle/>
          <a:p>
            <a:pPr marL="0" indent="0">
              <a:buNone/>
            </a:pPr>
            <a:endParaRPr lang="sk-SK" sz="1800" dirty="0" smtClean="0"/>
          </a:p>
          <a:p>
            <a:pPr marL="0" indent="0" algn="just">
              <a:buNone/>
            </a:pPr>
            <a:r>
              <a:rPr lang="sk-SK" sz="1800" dirty="0" smtClean="0"/>
              <a:t>Uplatňujú </a:t>
            </a:r>
            <a:r>
              <a:rPr lang="sk-SK" sz="1800" dirty="0"/>
              <a:t>sa tri rôzne časové body zberu </a:t>
            </a:r>
            <a:r>
              <a:rPr lang="sk-SK" sz="1800" dirty="0" smtClean="0"/>
              <a:t>údajov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i="1" dirty="0"/>
              <a:t>začiatok účasti na projekte </a:t>
            </a:r>
            <a:r>
              <a:rPr lang="sk-SK" sz="1800" dirty="0"/>
              <a:t>(vstup účastníka do projektu) – spoločné MU výstupov – relevantné informácie sú zbierané prostredníctvom </a:t>
            </a:r>
            <a:r>
              <a:rPr lang="sk-SK" sz="1800" dirty="0" smtClean="0"/>
              <a:t>KU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i="1" dirty="0"/>
              <a:t>koniec účasti na projekte </a:t>
            </a:r>
            <a:r>
              <a:rPr lang="sk-SK" sz="1800" dirty="0"/>
              <a:t>(výstup účastníka z projektu) – spoločné MU okamžitých výsledkov – relevantné informácie sú zbierané prostredníctvom </a:t>
            </a:r>
            <a:r>
              <a:rPr lang="sk-SK" sz="1800" dirty="0" smtClean="0"/>
              <a:t>KU</a:t>
            </a:r>
            <a:endParaRPr lang="sk-SK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i="1" dirty="0"/>
              <a:t>6 mesiacov po ukončení účasti na projekte </a:t>
            </a:r>
            <a:r>
              <a:rPr lang="sk-SK" sz="1800" dirty="0"/>
              <a:t>– spoločné MU dlhodobých výsledkov – relevantné informácie získavané </a:t>
            </a:r>
            <a:r>
              <a:rPr lang="sk-SK" sz="1800" dirty="0" smtClean="0"/>
              <a:t>z KU</a:t>
            </a:r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k-SK" sz="1800" dirty="0" smtClean="0"/>
              <a:t>kvalita </a:t>
            </a:r>
            <a:r>
              <a:rPr lang="sk-SK" sz="1800" dirty="0"/>
              <a:t>a spoľahlivosť údajov </a:t>
            </a:r>
            <a:r>
              <a:rPr lang="sk-SK" sz="1800" dirty="0" smtClean="0"/>
              <a:t>je dôležitá </a:t>
            </a:r>
            <a:r>
              <a:rPr lang="sk-SK" sz="1800" dirty="0"/>
              <a:t>pre správne vykazovanie údajov na úrovni </a:t>
            </a:r>
            <a:r>
              <a:rPr lang="sk-SK" sz="1800" dirty="0" smtClean="0"/>
              <a:t>EU a zodpovedá za ňu RO</a:t>
            </a:r>
            <a:endParaRPr lang="sk-SK" sz="1800" dirty="0"/>
          </a:p>
          <a:p>
            <a:pPr marL="0" indent="0">
              <a:buNone/>
            </a:pP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053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7975F1CE1A004DA8806AB95CF0D118" ma:contentTypeVersion="0" ma:contentTypeDescription="Umožňuje vytvoriť nový dokument." ma:contentTypeScope="" ma:versionID="97b328428e9fc3ba68f46ab28d0157ef">
  <xsd:schema xmlns:xsd="http://www.w3.org/2001/XMLSchema" xmlns:p="http://schemas.microsoft.com/office/2006/metadata/properties" targetNamespace="http://schemas.microsoft.com/office/2006/metadata/properties" ma:root="true" ma:fieldsID="11b4a447ac6355810685471cdfce56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inOccurs="0" maxOccurs="1" ma:index="4" ma:displayName="Náz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249CAD-28C4-4F44-ABAF-36D891819ABB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83C3F57-ECA4-4336-B483-B683AB4548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1B8FCD-129F-44E1-8C1A-F5B10BB97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8815</TotalTime>
  <Words>1533</Words>
  <Application>Microsoft Office PowerPoint</Application>
  <PresentationFormat>Prezentácia na obrazovke (4:3)</PresentationFormat>
  <Paragraphs>202</Paragraphs>
  <Slides>19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19</vt:i4>
      </vt:variant>
    </vt:vector>
  </HeadingPairs>
  <TitlesOfParts>
    <vt:vector size="29" baseType="lpstr">
      <vt:lpstr>Arial</vt:lpstr>
      <vt:lpstr>Arial Narrow</vt:lpstr>
      <vt:lpstr>Calibri</vt:lpstr>
      <vt:lpstr>Cambria</vt:lpstr>
      <vt:lpstr>Papyrus</vt:lpstr>
      <vt:lpstr>Times New Roman</vt:lpstr>
      <vt:lpstr>Wingdings</vt:lpstr>
      <vt:lpstr>Motív Office</vt:lpstr>
      <vt:lpstr>2_Motív Office</vt:lpstr>
      <vt:lpstr>1_Motív Office</vt:lpstr>
      <vt:lpstr>Prezentácia programu PowerPoint</vt:lpstr>
      <vt:lpstr>MONITOROVANIE  A MERATEĽNÉ UKAZOVATELE (MU)</vt:lpstr>
      <vt:lpstr>CHARAKTERISTIKA  MERATEĽNÝCH UKAZOVATEĽOV (MU) </vt:lpstr>
      <vt:lpstr>TYPY MERATEĽNÝCH UKAZOVATEĽOV (MU)</vt:lpstr>
      <vt:lpstr>ÚČASTNÍK PROJEKTU</vt:lpstr>
      <vt:lpstr>MIKROÚDAJE</vt:lpstr>
      <vt:lpstr>ZÁZNAM O ÚČASTNÍKOCH PROJEKTU  KARTA ÚČASTNÍKA (KU)</vt:lpstr>
      <vt:lpstr>CELKOVÝ POČET ÚČASTNÍKOV  A  CELKOVÝ SÚČET ÚČASTNÍKOV</vt:lpstr>
      <vt:lpstr>ZBER ÚDAJOV A PRENOS ÚDAJOV </vt:lpstr>
      <vt:lpstr>PLNE A ČIASTOČNE  IMPLEMENTOVANÉ OPERÁCIE</vt:lpstr>
      <vt:lpstr>PRAKTICKÉ USMERNENIA K ZBERU DÁT</vt:lpstr>
      <vt:lpstr>PRAKTICKÉ USMERNENIA K ZBERU DÁT: zamestnanecký status  </vt:lpstr>
      <vt:lpstr>PRAKTICKÉ USMERNENIA K ZBERU DÁT: zamestnanecký status</vt:lpstr>
      <vt:lpstr>PRAKTICKÉ USMERNENIA K ZBERU DÁT: vzdelávanie    </vt:lpstr>
      <vt:lpstr>PRAKTICKÉ USMERNENIA K ZBERU DÁT: znevýhodnenia   </vt:lpstr>
      <vt:lpstr>PRAKTICKÉ USMERNENIA K ZBERU DÁT: subjekty  </vt:lpstr>
      <vt:lpstr>PRAKTICKÉ USMERNENIA K ZBERU DÁT: subjekty  </vt:lpstr>
      <vt:lpstr>PRAKTICKÉ USMERNENIA K ZBERU DÁT: IZM </vt:lpstr>
      <vt:lpstr>Ďakujem za pozornosť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Autor</cp:lastModifiedBy>
  <cp:revision>803</cp:revision>
  <cp:lastPrinted>2020-07-02T11:46:32Z</cp:lastPrinted>
  <dcterms:created xsi:type="dcterms:W3CDTF">2015-06-03T20:40:01Z</dcterms:created>
  <dcterms:modified xsi:type="dcterms:W3CDTF">2020-08-18T15:08:25Z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0x010100FA7975F1CE1A004DA8806AB95CF0D118</vt:lpwstr>
  </property>
</Properties>
</file>