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61" r:id="rId3"/>
    <p:sldId id="266" r:id="rId4"/>
    <p:sldId id="267" r:id="rId5"/>
    <p:sldId id="269" r:id="rId6"/>
    <p:sldId id="271" r:id="rId7"/>
    <p:sldId id="357" r:id="rId8"/>
    <p:sldId id="260" r:id="rId9"/>
    <p:sldId id="276" r:id="rId10"/>
    <p:sldId id="278" r:id="rId11"/>
    <p:sldId id="277" r:id="rId12"/>
    <p:sldId id="280" r:id="rId13"/>
    <p:sldId id="281" r:id="rId14"/>
    <p:sldId id="284" r:id="rId15"/>
    <p:sldId id="291" r:id="rId16"/>
    <p:sldId id="293" r:id="rId17"/>
    <p:sldId id="329" r:id="rId18"/>
    <p:sldId id="330" r:id="rId19"/>
    <p:sldId id="332" r:id="rId20"/>
    <p:sldId id="333" r:id="rId21"/>
    <p:sldId id="356" r:id="rId22"/>
    <p:sldId id="334" r:id="rId23"/>
    <p:sldId id="335" r:id="rId24"/>
    <p:sldId id="337" r:id="rId25"/>
    <p:sldId id="353" r:id="rId26"/>
    <p:sldId id="346" r:id="rId27"/>
    <p:sldId id="340" r:id="rId28"/>
    <p:sldId id="344" r:id="rId29"/>
    <p:sldId id="295" r:id="rId30"/>
    <p:sldId id="300" r:id="rId31"/>
    <p:sldId id="301" r:id="rId32"/>
    <p:sldId id="304" r:id="rId33"/>
    <p:sldId id="298" r:id="rId34"/>
    <p:sldId id="309" r:id="rId35"/>
    <p:sldId id="307" r:id="rId36"/>
    <p:sldId id="314" r:id="rId37"/>
    <p:sldId id="316" r:id="rId38"/>
    <p:sldId id="318" r:id="rId39"/>
    <p:sldId id="319" r:id="rId40"/>
    <p:sldId id="285" r:id="rId41"/>
  </p:sldIdLst>
  <p:sldSz cx="9144000" cy="5143500" type="screen16x9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ac Branislav" initials="SB" lastIdx="2" clrIdx="0">
    <p:extLst>
      <p:ext uri="{19B8F6BF-5375-455C-9EA6-DF929625EA0E}">
        <p15:presenceInfo xmlns:p15="http://schemas.microsoft.com/office/powerpoint/2012/main" userId="S-1-5-21-623720501-4287158864-1464952876-53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FFFF"/>
    <a:srgbClr val="B9B9B9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6" autoAdjust="0"/>
    <p:restoredTop sz="94660"/>
  </p:normalViewPr>
  <p:slideViewPr>
    <p:cSldViewPr>
      <p:cViewPr varScale="1">
        <p:scale>
          <a:sx n="128" d="100"/>
          <a:sy n="128" d="100"/>
        </p:scale>
        <p:origin x="126" y="4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15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>
            <a:extLst>
              <a:ext uri="{FF2B5EF4-FFF2-40B4-BE49-F238E27FC236}">
                <a16:creationId xmlns:a16="http://schemas.microsoft.com/office/drawing/2014/main" xmlns="" id="{C498FECA-BC9A-4D29-B027-669AE812FA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xmlns="" id="{8C3EAE3D-F0D4-4836-8D30-5504DFEBF3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4F7EE-255E-4BFF-A50A-79A28BCB07F3}" type="datetimeFigureOut">
              <a:rPr lang="sk-SK" smtClean="0"/>
              <a:t>22. 6. 2021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xmlns="" id="{20275BAD-0FFA-4D41-B638-C3EF349CA5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xmlns="" id="{0641E5A9-B095-4E8F-8347-9333FF04EE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80B70-0A36-4AF9-90CE-B12F88D230F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14554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7395B-76AF-4A56-81F6-1867BD0013E4}" type="datetimeFigureOut">
              <a:rPr lang="sk-SK" smtClean="0"/>
              <a:t>22. 6. 2021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C172A-9803-4CF5-A07B-B9822E737F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0310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nance.gov.sk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fsr.sk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publicita@employment.gov.s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ployment.gov.sk/sk/esf/programove-obdobie-2014-2020/dokumenty/usmernenia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ployment.gov.sk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ployment.gov.sk/sk/esf/programove-obdobie-2014-2020/dokumenty/usmernenia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29126" y="3291830"/>
            <a:ext cx="4271963" cy="619374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PRÍRUČKA PRE PRIJÍMATEĽA</a:t>
            </a:r>
            <a:b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PRE DOPYTOVO-ORIENTOVÉ PROJEKTY </a:t>
            </a:r>
            <a:r>
              <a:rPr lang="sk-SK" sz="18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1800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29125" y="3795887"/>
            <a:ext cx="4257675" cy="576064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1800" dirty="0">
                <a:solidFill>
                  <a:srgbClr val="F79646">
                    <a:lumMod val="75000"/>
                  </a:srgbClr>
                </a:solidFill>
                <a:ea typeface="+mj-ea"/>
                <a:cs typeface="+mj-cs"/>
              </a:rPr>
              <a:t>Programové obdobie 2014 - 2020</a:t>
            </a:r>
            <a:br>
              <a:rPr lang="sk-SK" sz="1800" dirty="0">
                <a:solidFill>
                  <a:srgbClr val="F79646">
                    <a:lumMod val="75000"/>
                  </a:srgbClr>
                </a:solidFill>
                <a:ea typeface="+mj-ea"/>
                <a:cs typeface="+mj-cs"/>
              </a:rPr>
            </a:br>
            <a:r>
              <a:rPr lang="sk-SK" sz="1800" dirty="0">
                <a:solidFill>
                  <a:srgbClr val="F79646">
                    <a:lumMod val="75000"/>
                  </a:srgbClr>
                </a:solidFill>
                <a:ea typeface="+mj-ea"/>
                <a:cs typeface="+mj-cs"/>
              </a:rPr>
              <a:t>(pre prioritné osi č. 2, 3 a 4)</a:t>
            </a:r>
            <a:endParaRPr lang="sk-SK" sz="1800" dirty="0"/>
          </a:p>
        </p:txBody>
      </p:sp>
      <p:sp>
        <p:nvSpPr>
          <p:cNvPr id="6" name="BlokTextu 5"/>
          <p:cNvSpPr txBox="1"/>
          <p:nvPr/>
        </p:nvSpPr>
        <p:spPr>
          <a:xfrm>
            <a:off x="827584" y="4083919"/>
            <a:ext cx="26431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Odbor implementácie projektov 06/2021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555526"/>
            <a:ext cx="7543800" cy="3891459"/>
          </a:xfrm>
        </p:spPr>
        <p:txBody>
          <a:bodyPr/>
          <a:lstStyle/>
          <a:p>
            <a:pPr marL="0" indent="0" algn="just">
              <a:buNone/>
            </a:pPr>
            <a:r>
              <a:rPr lang="sk-SK" sz="1400" b="1" dirty="0"/>
              <a:t>Spoločný postup pri predkladaní žiadosti o platbu:</a:t>
            </a:r>
          </a:p>
          <a:p>
            <a:pPr marL="0" indent="0" algn="just">
              <a:buNone/>
            </a:pPr>
            <a:endParaRPr lang="sk-SK" sz="1200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Predloženie ŽoP v ITMS2014+ →  administratívna finančná kontrola (AFK), v prípade potreby aj finančná kontrola na mieste,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AFK → 	návrh správy (v prípade zistenia nedostatkov) → Na doplnenie</a:t>
            </a:r>
          </a:p>
          <a:p>
            <a:pPr marL="284400" indent="-284400" algn="just">
              <a:buNone/>
            </a:pPr>
            <a:r>
              <a:rPr lang="sk-SK" sz="1200" dirty="0"/>
              <a:t>                  →	správa z kontroly.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Po vykonaní kontroly poskytovateľ žiadosť o platbu schváli, neschváli, pozastaví alebo ju zníži o relevantnú sumu.</a:t>
            </a:r>
          </a:p>
          <a:p>
            <a:pPr marL="284400" indent="-284400" algn="just">
              <a:buNone/>
            </a:pPr>
            <a:r>
              <a:rPr lang="sk-SK" sz="1200" dirty="0"/>
              <a:t>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V prípade opakujúcich sa nedostatkov v predkladaní </a:t>
            </a:r>
            <a:r>
              <a:rPr lang="sk-SK" sz="1200" b="1" dirty="0" err="1"/>
              <a:t>ŽoP</a:t>
            </a:r>
            <a:r>
              <a:rPr lang="sk-SK" sz="1200" b="1" dirty="0"/>
              <a:t> alebo z dôvodu identifikovania veľkého množstva chýb a zistení v predloženej podpornej dokumentácii k </a:t>
            </a:r>
            <a:r>
              <a:rPr lang="sk-SK" sz="1200" b="1" dirty="0" err="1"/>
              <a:t>ŽoP</a:t>
            </a:r>
            <a:r>
              <a:rPr lang="sk-SK" sz="1200" b="1" dirty="0"/>
              <a:t>, je poskytovateľ oprávnený </a:t>
            </a:r>
            <a:r>
              <a:rPr lang="sk-SK" sz="1200" b="1" dirty="0" err="1"/>
              <a:t>ŽoP</a:t>
            </a:r>
            <a:r>
              <a:rPr lang="sk-SK" sz="1200" b="1" dirty="0"/>
              <a:t> zamietnuť a výdavky v plnej výške uznať za neoprávnené.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b="1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Podrobný postup spracovania </a:t>
            </a:r>
            <a:r>
              <a:rPr lang="sk-SK" sz="1200" dirty="0" err="1"/>
              <a:t>ŽoP</a:t>
            </a:r>
            <a:r>
              <a:rPr lang="sk-SK" sz="1200" dirty="0"/>
              <a:t>: kapitola 6 SFR, dostupný na</a:t>
            </a:r>
            <a:r>
              <a:rPr lang="sk-SK" sz="1200" dirty="0">
                <a:solidFill>
                  <a:srgbClr val="0070C0"/>
                </a:solidFill>
              </a:rPr>
              <a:t>: </a:t>
            </a:r>
            <a:r>
              <a:rPr lang="sk-SK" sz="1200" u="sng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www.finance.gov.sk</a:t>
            </a:r>
            <a:r>
              <a:rPr lang="sk-SK" sz="1200" dirty="0"/>
              <a:t>.</a:t>
            </a:r>
          </a:p>
          <a:p>
            <a:pPr marL="284400" indent="-28440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2017649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Žiadosť o platbu - zúčtovanie zálohovej platby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1200150"/>
            <a:ext cx="7677472" cy="3246835"/>
          </a:xfrm>
        </p:spPr>
        <p:txBody>
          <a:bodyPr/>
          <a:lstStyle/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Zálohovú platbu možno zúčtovať predložením viacerých </a:t>
            </a:r>
            <a:r>
              <a:rPr lang="sk-SK" sz="1200" dirty="0" err="1"/>
              <a:t>ŽoP</a:t>
            </a:r>
            <a:r>
              <a:rPr lang="sk-SK" sz="1200" dirty="0"/>
              <a:t> (zúčtovanie zálohovej platby). 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Každú zálohovú platbu je potrebné </a:t>
            </a:r>
            <a:r>
              <a:rPr lang="sk-SK" sz="1200" b="1" dirty="0"/>
              <a:t>zúčtovať</a:t>
            </a:r>
            <a:r>
              <a:rPr lang="sk-SK" sz="1200" dirty="0"/>
              <a:t> </a:t>
            </a:r>
            <a:r>
              <a:rPr lang="sk-SK" sz="1200" b="1" dirty="0"/>
              <a:t>do 12 mesiacov </a:t>
            </a:r>
            <a:r>
              <a:rPr lang="sk-SK" sz="1200" dirty="0"/>
              <a:t>od jej poskytnutia (odo dňa pripísania finančných prostriedkov na účte prijímateľa/partnera) vo výške 100%.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ak prijímateľ najneskôr do skončenia lehoty na zúčtovanie poskytnutej zálohovej platby nedodrží podmienky stanovené na zúčtovanie poskytnutej zálohovej platby, je povinný do </a:t>
            </a:r>
            <a:r>
              <a:rPr lang="sk-SK" sz="1200" b="1" dirty="0"/>
              <a:t>10 pracovných dní </a:t>
            </a:r>
            <a:r>
              <a:rPr lang="sk-SK" sz="1200" dirty="0"/>
              <a:t>od ukončenia lehoty na zúčtovanie poskytnutej zálohovej platby </a:t>
            </a:r>
            <a:r>
              <a:rPr lang="sk-SK" sz="1200" b="1" dirty="0"/>
              <a:t>vrátiť nezúčtovaný rozdiel zálohovej platby</a:t>
            </a:r>
            <a:r>
              <a:rPr lang="sk-SK" sz="1200" dirty="0"/>
              <a:t>. </a:t>
            </a:r>
          </a:p>
          <a:p>
            <a:pPr marL="284400" indent="-284400" algn="just">
              <a:buNone/>
            </a:pPr>
            <a:endParaRPr lang="sk-SK" sz="1200" b="1" dirty="0"/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b="1" dirty="0"/>
              <a:t>Úhrada výdavkov – 2 spôsoby:</a:t>
            </a:r>
          </a:p>
          <a:p>
            <a:pPr marL="284400" indent="-284400">
              <a:buNone/>
            </a:pPr>
            <a:r>
              <a:rPr lang="sk-SK" sz="1200" dirty="0"/>
              <a:t>          1) Prevod finančných prostriedkov z </a:t>
            </a:r>
            <a:r>
              <a:rPr lang="sk-SK" sz="1200" b="1" dirty="0"/>
              <a:t>osobitného účtu </a:t>
            </a:r>
            <a:r>
              <a:rPr lang="sk-SK" sz="1200" dirty="0"/>
              <a:t>zriadeného na prijímanie prostriedkov z NFP,</a:t>
            </a:r>
          </a:p>
          <a:p>
            <a:pPr marL="284400" indent="-284400">
              <a:buNone/>
            </a:pPr>
            <a:r>
              <a:rPr lang="sk-SK" sz="1200" dirty="0"/>
              <a:t>          2) Úhrada výdavkov z </a:t>
            </a:r>
            <a:r>
              <a:rPr lang="sk-SK" sz="1200" b="1" dirty="0"/>
              <a:t>osobitného účtu </a:t>
            </a:r>
            <a:r>
              <a:rPr lang="sk-SK" sz="1200" dirty="0"/>
              <a:t>(časť NFP) </a:t>
            </a:r>
            <a:r>
              <a:rPr lang="sk-SK" sz="1200" b="1" dirty="0"/>
              <a:t>+ </a:t>
            </a:r>
            <a:r>
              <a:rPr lang="sk-SK" sz="1200" dirty="0"/>
              <a:t>úhrada </a:t>
            </a:r>
            <a:r>
              <a:rPr lang="sk-SK" sz="1200" b="1" dirty="0"/>
              <a:t>z</a:t>
            </a:r>
            <a:r>
              <a:rPr lang="sk-SK" sz="1200" dirty="0"/>
              <a:t> </a:t>
            </a:r>
            <a:r>
              <a:rPr lang="sk-SK" sz="1200" b="1" dirty="0"/>
              <a:t>iného účtu </a:t>
            </a:r>
            <a:r>
              <a:rPr lang="sk-SK" sz="1200" dirty="0"/>
              <a:t>(časť spolufinancovania).</a:t>
            </a:r>
            <a:endParaRPr lang="sk-SK" sz="1200" b="1" dirty="0"/>
          </a:p>
          <a:p>
            <a:pPr marL="284400" indent="-284400">
              <a:buNone/>
            </a:pPr>
            <a:endParaRPr lang="sk-SK" sz="12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3348400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77686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Oprávnenosť výdavkov</a:t>
            </a:r>
          </a:p>
          <a:p>
            <a:pPr algn="just"/>
            <a:endParaRPr lang="pl-PL" sz="12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200" dirty="0">
                <a:latin typeface="+mn-lt"/>
              </a:rPr>
              <a:t>Podrobnejšie informácie: výzva, zmluva o NFP a Všeobecné pravidlá oprávnenosti výdavkov pre OP ĽZ v PO 2014-2020.</a:t>
            </a:r>
            <a:endParaRPr lang="sk-SK" sz="1200" dirty="0">
              <a:highlight>
                <a:srgbClr val="FF0000"/>
              </a:highlight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200" dirty="0">
                <a:latin typeface="+mn-lt"/>
              </a:rPr>
              <a:t>Prijímateľ postupuje v súlade s </a:t>
            </a:r>
            <a:r>
              <a:rPr lang="pl-PL" sz="1200" b="1" dirty="0">
                <a:latin typeface="+mn-lt"/>
              </a:rPr>
              <a:t>MP CKO č. 6 </a:t>
            </a:r>
            <a:r>
              <a:rPr lang="pl-PL" sz="1200" dirty="0">
                <a:latin typeface="+mn-lt"/>
              </a:rPr>
              <a:t>, dostupný na</a:t>
            </a:r>
            <a:r>
              <a:rPr lang="pl-PL" sz="1200" dirty="0">
                <a:solidFill>
                  <a:srgbClr val="0070C0"/>
                </a:solidFill>
                <a:latin typeface="+mn-lt"/>
              </a:rPr>
              <a:t>: </a:t>
            </a:r>
            <a:r>
              <a:rPr lang="pl-PL" sz="1200" u="sng" dirty="0">
                <a:solidFill>
                  <a:srgbClr val="0070C0"/>
                </a:solidFill>
                <a:latin typeface="+mn-lt"/>
                <a:cs typeface="+mn-cs"/>
              </a:rPr>
              <a:t>https://www.partnerskadohoda.gov.sk/metodicke-pokyny-cko-a-uv-sr /.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kumimoji="0" lang="pl-PL" altLang="sk-SK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kumimoji="0" lang="sk-SK" altLang="sk-SK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Prijímateľ zodpovedá za presnosť, </a:t>
            </a:r>
            <a:r>
              <a:rPr kumimoji="0" lang="sk-SK" altLang="sk-SK" sz="12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správnosť, pravdivosť, úplnosť a reálnosť údajov uvedených v predložených dokumentoch.  </a:t>
            </a:r>
            <a:endParaRPr kumimoji="0" lang="sk-SK" altLang="sk-SK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algn="just"/>
            <a:endParaRPr lang="sk-SK" sz="12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Pravidlá vecnej oprávnenosti výdavkov:</a:t>
            </a:r>
            <a:r>
              <a:rPr lang="sk-SK" sz="1200" dirty="0">
                <a:latin typeface="+mn-lt"/>
              </a:rPr>
              <a:t> </a:t>
            </a:r>
          </a:p>
          <a:p>
            <a:pPr algn="just"/>
            <a:r>
              <a:rPr lang="sk-SK" sz="1200" dirty="0">
                <a:latin typeface="+mn-lt"/>
              </a:rPr>
              <a:t>         - v súlade s platnými všeobecne záväznými právnymi predpismi, </a:t>
            </a:r>
          </a:p>
          <a:p>
            <a:pPr algn="just"/>
            <a:r>
              <a:rPr lang="sk-SK" sz="1200" dirty="0">
                <a:latin typeface="+mn-lt"/>
              </a:rPr>
              <a:t>         -</a:t>
            </a:r>
            <a:r>
              <a:rPr lang="sk-SK" sz="1200" b="1" dirty="0">
                <a:latin typeface="+mn-lt"/>
              </a:rPr>
              <a:t> </a:t>
            </a:r>
            <a:r>
              <a:rPr lang="sk-SK" sz="1200" dirty="0">
                <a:latin typeface="+mn-lt"/>
              </a:rPr>
              <a:t>vynaložené na projekt, v zmysle podmienok výzvy,</a:t>
            </a:r>
          </a:p>
          <a:p>
            <a:pPr algn="just"/>
            <a:r>
              <a:rPr lang="sk-SK" sz="1200" dirty="0">
                <a:latin typeface="+mn-lt"/>
              </a:rPr>
              <a:t>         - vynaložené v súlade so schémou štátnej pomoci, </a:t>
            </a:r>
            <a:r>
              <a:rPr lang="sk-SK" sz="1200" dirty="0" err="1">
                <a:latin typeface="+mn-lt"/>
              </a:rPr>
              <a:t>resp</a:t>
            </a:r>
            <a:r>
              <a:rPr lang="sk-SK" sz="1200" dirty="0">
                <a:latin typeface="+mn-lt"/>
              </a:rPr>
              <a:t> schémou pomoci de </a:t>
            </a:r>
            <a:r>
              <a:rPr lang="sk-SK" sz="1200" dirty="0" err="1">
                <a:latin typeface="+mn-lt"/>
              </a:rPr>
              <a:t>minimis</a:t>
            </a:r>
            <a:r>
              <a:rPr lang="sk-SK" sz="1200" dirty="0">
                <a:latin typeface="+mn-lt"/>
              </a:rPr>
              <a:t>, </a:t>
            </a:r>
            <a:endParaRPr lang="sk-SK" sz="1200" dirty="0">
              <a:highlight>
                <a:srgbClr val="FF0000"/>
              </a:highlight>
              <a:latin typeface="+mn-lt"/>
            </a:endParaRPr>
          </a:p>
          <a:p>
            <a:pPr algn="just"/>
            <a:r>
              <a:rPr lang="sk-SK" sz="1200" dirty="0">
                <a:latin typeface="+mn-lt"/>
              </a:rPr>
              <a:t>         - primerané, identifikovateľné a  preukázateľné,</a:t>
            </a:r>
          </a:p>
          <a:p>
            <a:pPr algn="just"/>
            <a:r>
              <a:rPr lang="sk-SK" sz="1200" dirty="0">
                <a:latin typeface="+mn-lt"/>
              </a:rPr>
              <a:t>         - hospodárnosť, efektívnosť, účelnosť, účinnosť, zásady správneho finančného riadenia podľa čl. 33 nariadenia č. </a:t>
            </a:r>
          </a:p>
          <a:p>
            <a:pPr algn="just"/>
            <a:r>
              <a:rPr lang="sk-SK" sz="1200" dirty="0">
                <a:latin typeface="+mn-lt"/>
              </a:rPr>
              <a:t>         2018/1046</a:t>
            </a:r>
            <a:endParaRPr lang="pl-PL" sz="1200" dirty="0">
              <a:latin typeface="+mn-lt"/>
            </a:endParaRPr>
          </a:p>
          <a:p>
            <a:pPr algn="just"/>
            <a:r>
              <a:rPr lang="sk-SK" sz="1200" dirty="0">
                <a:latin typeface="+mn-lt"/>
              </a:rPr>
              <a:t>         - časovo a vecne sa neprekrývajú, </a:t>
            </a:r>
          </a:p>
          <a:p>
            <a:pPr algn="just"/>
            <a:r>
              <a:rPr lang="sk-SK" sz="1200" dirty="0">
                <a:latin typeface="+mn-lt"/>
              </a:rPr>
              <a:t>         - sú uhradené prijímateľom.</a:t>
            </a:r>
          </a:p>
          <a:p>
            <a:pPr algn="just"/>
            <a:endParaRPr lang="sk-SK" sz="1200" dirty="0">
              <a:highlight>
                <a:srgbClr val="FF0000"/>
              </a:highlight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Pravidlá časovej a územnej oprávnenosti výdavkov: </a:t>
            </a:r>
          </a:p>
          <a:p>
            <a:pPr algn="just"/>
            <a:r>
              <a:rPr lang="sk-SK" sz="1200" b="1" dirty="0">
                <a:latin typeface="+mn-lt"/>
              </a:rPr>
              <a:t>      </a:t>
            </a:r>
            <a:r>
              <a:rPr lang="sk-SK" sz="1200" dirty="0">
                <a:latin typeface="+mn-lt"/>
              </a:rPr>
              <a:t>-</a:t>
            </a:r>
            <a:r>
              <a:rPr lang="sk-SK" sz="1200" b="1" dirty="0">
                <a:latin typeface="+mn-lt"/>
              </a:rPr>
              <a:t> </a:t>
            </a:r>
            <a:r>
              <a:rPr lang="sk-SK" sz="1200" dirty="0">
                <a:latin typeface="+mn-lt"/>
              </a:rPr>
              <a:t>vznikol v rámci oprávneného obdobia</a:t>
            </a:r>
          </a:p>
          <a:p>
            <a:pPr algn="just"/>
            <a:r>
              <a:rPr lang="sk-SK" sz="1200" dirty="0">
                <a:latin typeface="+mn-lt"/>
              </a:rPr>
              <a:t>      - je realizovaný na oprávnenom území</a:t>
            </a:r>
          </a:p>
        </p:txBody>
      </p:sp>
    </p:spTree>
    <p:extLst>
      <p:ext uri="{BB962C8B-B14F-4D97-AF65-F5344CB8AC3E}">
        <p14:creationId xmlns:p14="http://schemas.microsoft.com/office/powerpoint/2010/main" val="1155310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sk-SK" sz="1200" dirty="0"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Pravidlá oprávnenosti personálnych výdavky</a:t>
            </a:r>
            <a:endParaRPr lang="sk-SK" sz="1200" dirty="0">
              <a:latin typeface="+mn-lt"/>
            </a:endParaRPr>
          </a:p>
          <a:p>
            <a:pPr algn="just"/>
            <a:r>
              <a:rPr lang="sk-SK" sz="1200" dirty="0">
                <a:latin typeface="+mn-lt"/>
              </a:rPr>
              <a:t>      - odmeňovanie jednotlivých pracovných pozícií s ohľadom na predchádzajúcu mzdovú politiku,</a:t>
            </a:r>
          </a:p>
          <a:p>
            <a:pPr algn="just"/>
            <a:r>
              <a:rPr lang="sk-SK" sz="1200" dirty="0">
                <a:effectLst/>
                <a:latin typeface="+mj-lt"/>
                <a:ea typeface="DengXian" panose="02010600030101010101" pitchFamily="2" charset="-122"/>
              </a:rPr>
              <a:t>      -  rozsah práce maximálne 12 hod./deň (výnimkou je nerovnomerné</a:t>
            </a:r>
            <a:r>
              <a:rPr lang="sk-SK" sz="1200" dirty="0">
                <a:latin typeface="+mj-lt"/>
                <a:ea typeface="DengXian" panose="02010600030101010101" pitchFamily="2" charset="-122"/>
              </a:rPr>
              <a:t> </a:t>
            </a:r>
            <a:r>
              <a:rPr lang="sk-SK" sz="1200" dirty="0">
                <a:effectLst/>
                <a:latin typeface="+mj-lt"/>
                <a:ea typeface="DengXian" panose="02010600030101010101" pitchFamily="2" charset="-122"/>
              </a:rPr>
              <a:t>rozvrhnutie týždenného pracovného času),</a:t>
            </a:r>
          </a:p>
          <a:p>
            <a:pPr algn="just"/>
            <a:r>
              <a:rPr lang="sk-SK" sz="1200" dirty="0">
                <a:latin typeface="+mj-lt"/>
                <a:ea typeface="DengXian" panose="02010600030101010101" pitchFamily="2" charset="-122"/>
              </a:rPr>
              <a:t>      - p</a:t>
            </a:r>
            <a:r>
              <a:rPr lang="sk-SK" sz="1200" dirty="0">
                <a:effectLst/>
                <a:latin typeface="+mj-lt"/>
                <a:ea typeface="DengXian" panose="02010600030101010101" pitchFamily="2" charset="-122"/>
              </a:rPr>
              <a:t>racovné úväzky osôb pracujúcich na projekte sa nesmú prekrývať,</a:t>
            </a:r>
          </a:p>
          <a:p>
            <a:pPr algn="just"/>
            <a:r>
              <a:rPr lang="sk-SK" sz="1200" dirty="0">
                <a:latin typeface="+mj-lt"/>
                <a:ea typeface="DengXian" panose="02010600030101010101" pitchFamily="2" charset="-122"/>
              </a:rPr>
              <a:t>      - pracovnoprávny vzťah zamestnanca, ktorý je  štatutárnym orgánom - dokladovanie,</a:t>
            </a:r>
            <a:endParaRPr lang="sk-SK" sz="1200" dirty="0">
              <a:latin typeface="+mj-lt"/>
            </a:endParaRPr>
          </a:p>
          <a:p>
            <a:pPr algn="just"/>
            <a:r>
              <a:rPr lang="sk-SK" sz="1200" dirty="0">
                <a:latin typeface="+mn-lt"/>
              </a:rPr>
              <a:t>      - jednotkové ceny uvádzané v rozpočte sú maximálnymi cenami, to neznamená, že je ich možné pokladať </a:t>
            </a:r>
          </a:p>
          <a:p>
            <a:pPr algn="just"/>
            <a:r>
              <a:rPr lang="sk-SK" sz="1200" dirty="0">
                <a:latin typeface="+mn-lt"/>
              </a:rPr>
              <a:t>        automaticky za oprávnené v maximálnej výške,</a:t>
            </a:r>
          </a:p>
          <a:p>
            <a:pPr algn="just"/>
            <a:r>
              <a:rPr lang="sk-SK" sz="1200" dirty="0">
                <a:latin typeface="+mn-lt"/>
              </a:rPr>
              <a:t>      - výdavky na dovolenku zamestnancov  v trvaní menej ako pol dňa</a:t>
            </a:r>
          </a:p>
          <a:p>
            <a:endParaRPr lang="sk-SK" sz="16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sk-SK" sz="16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Neoprávnené výdavky</a:t>
            </a:r>
            <a:endParaRPr lang="sk-SK" sz="1600" dirty="0">
              <a:latin typeface="+mn-lt"/>
            </a:endParaRP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Porušenie všeobecne záväzných právnych predpisov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Nedodržanie podmienok poskytnutia NFP 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Úmysel podvodu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Iné dôvody (napr. nepredloženie úplnej podpornej dokumentácie, nezachovanie odbornej garancie osôb)</a:t>
            </a:r>
            <a:endParaRPr lang="pl-PL" sz="1200" dirty="0">
              <a:latin typeface="+mn-lt"/>
            </a:endParaRPr>
          </a:p>
          <a:p>
            <a:pPr marL="0" indent="0" algn="just">
              <a:buNone/>
            </a:pPr>
            <a:endParaRPr lang="sk-SK" sz="1200" dirty="0">
              <a:latin typeface="+mn-lt"/>
            </a:endParaRPr>
          </a:p>
          <a:p>
            <a:pPr marL="0" indent="0" algn="just">
              <a:buNone/>
            </a:pPr>
            <a:r>
              <a:rPr lang="sk-SK" sz="1200" dirty="0">
                <a:latin typeface="+mn-lt"/>
              </a:rPr>
              <a:t>V prípade, ak počas realizácie projektu poskytovateľ identifikuje porušenie zmluvných podmienok zo strany prijímateľa, môže pozastaviť poskytovanie NFP prijímateľovi až do odstránenia tohto porušenia. </a:t>
            </a:r>
            <a:endParaRPr lang="pl-PL" sz="12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7340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Preukazovanie oprávnenosti výdavkov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15616" y="915566"/>
            <a:ext cx="7632848" cy="3531419"/>
          </a:xfrm>
        </p:spPr>
        <p:txBody>
          <a:bodyPr/>
          <a:lstStyle/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účtovníctvo prijímateľa </a:t>
            </a:r>
            <a:r>
              <a:rPr lang="sk-SK" sz="1200" dirty="0"/>
              <a:t>a všetky účtovné prípady musia byť doložené </a:t>
            </a:r>
            <a:r>
              <a:rPr lang="sk-SK" sz="1200" b="1" dirty="0"/>
              <a:t>účtovnými dokladmi,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Prijímateľ </a:t>
            </a:r>
            <a:r>
              <a:rPr lang="sk-SK" sz="1200" b="1" dirty="0"/>
              <a:t>dokladuje poskytovateľovi všetky oprávnené výdavky s výnimkou výdavkov vykazovaných zjednodušeným spôsobom</a:t>
            </a:r>
            <a:r>
              <a:rPr lang="sk-SK" sz="1200" dirty="0"/>
              <a:t> v súlade s príslušnou výzvou na predkladanie </a:t>
            </a:r>
            <a:r>
              <a:rPr lang="sk-SK" sz="1200" dirty="0" err="1"/>
              <a:t>ŽoNFP</a:t>
            </a:r>
            <a:r>
              <a:rPr lang="sk-SK" sz="1200" dirty="0" smtClean="0"/>
              <a:t>.</a:t>
            </a:r>
            <a:endParaRPr lang="sk-SK" sz="1200" dirty="0"/>
          </a:p>
          <a:p>
            <a:pPr marL="284400" indent="-284400" algn="just">
              <a:buNone/>
            </a:pPr>
            <a:r>
              <a:rPr lang="sk-SK" sz="1200" u="sng" dirty="0"/>
              <a:t>Oprávnenosť výdavkov sa preukazuje: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sumarizačnými hárkami </a:t>
            </a:r>
            <a:r>
              <a:rPr lang="sk-SK" sz="1200" dirty="0"/>
              <a:t>(</a:t>
            </a:r>
            <a:r>
              <a:rPr lang="sk-SK" sz="1200" u="sng" dirty="0"/>
              <a:t>príloha č. 6</a:t>
            </a:r>
            <a:r>
              <a:rPr lang="sk-SK" sz="1200" dirty="0"/>
              <a:t>) - prepis informácií z účtovných dokladov, ktoré prijímateľ uchováva u seba, </a:t>
            </a:r>
            <a:endParaRPr lang="sk-SK" sz="1400" dirty="0">
              <a:solidFill>
                <a:srgbClr val="FF0000"/>
              </a:solidFill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účtovnými dokladmi </a:t>
            </a:r>
            <a:r>
              <a:rPr lang="sk-SK" sz="1200" dirty="0"/>
              <a:t>- pokladničné doklady, výpisy z bankového účtu, dodávateľské faktúry, interné doklady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Prezenčnými listinami </a:t>
            </a:r>
            <a:r>
              <a:rPr lang="sk-SK" sz="1200" dirty="0"/>
              <a:t>(príloha č. 12),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Pracovnou zmluvou/služobnou zmluvou/ dohodou o prácach vykonávaných mimo pracovného pomeru</a:t>
            </a:r>
            <a:r>
              <a:rPr lang="sk-SK" sz="1200" dirty="0"/>
              <a:t>,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Pracovným výkazom </a:t>
            </a:r>
            <a:r>
              <a:rPr lang="sk-SK" sz="1200" dirty="0"/>
              <a:t>(príloha č. 11</a:t>
            </a:r>
            <a:r>
              <a:rPr lang="sk-SK" sz="1200" dirty="0" smtClean="0"/>
              <a:t>).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 smtClean="0"/>
              <a:t>Výplatnou </a:t>
            </a:r>
            <a:r>
              <a:rPr lang="sk-SK" sz="1200" b="1" dirty="0"/>
              <a:t>páskou - prijímateľ predkladá k </a:t>
            </a:r>
            <a:r>
              <a:rPr lang="sk-SK" sz="1200" b="1" dirty="0" err="1"/>
              <a:t>ŽoP</a:t>
            </a:r>
            <a:r>
              <a:rPr lang="sk-SK" sz="1200" b="1" dirty="0"/>
              <a:t> výplatné pásky zamestnancov prostredníctvom ITMS2014+ ako účtovný doklad</a:t>
            </a:r>
            <a:r>
              <a:rPr lang="sk-SK" sz="1200" b="1" dirty="0" smtClean="0"/>
              <a:t>. </a:t>
            </a:r>
            <a:r>
              <a:rPr lang="sk-SK" sz="1200" dirty="0" smtClean="0"/>
              <a:t>(Povinnosť </a:t>
            </a:r>
            <a:r>
              <a:rPr lang="sk-SK" sz="1200" dirty="0"/>
              <a:t>predkladania výplatnej pásky je možné stanoviť odlišne v usmernení poskytovateľa ku konkrétnej </a:t>
            </a:r>
            <a:r>
              <a:rPr lang="sk-SK" sz="1200" dirty="0" smtClean="0"/>
              <a:t>výzve.)</a:t>
            </a:r>
            <a:endParaRPr lang="sk-SK" sz="1200" u="sng" dirty="0"/>
          </a:p>
          <a:p>
            <a:pPr marL="284400" indent="-284400">
              <a:buNone/>
            </a:pPr>
            <a:r>
              <a:rPr lang="sk-SK" sz="1200" u="sng" dirty="0">
                <a:latin typeface="+mn-lt"/>
              </a:rPr>
              <a:t>Uhradenie výdavku sa dokladá: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výpisom z bankového účtu,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výdavkovým pokladničným dokladom, výpisom z účtovných kníh (podvojné účtovníctvo - výpis z denníka / príslušných strán hlavnej knihy; jednoduché účtovníctvo - výpis z peňažného denníka).</a:t>
            </a:r>
            <a:endParaRPr lang="sk-SK" sz="1200" dirty="0"/>
          </a:p>
          <a:p>
            <a:pPr marL="0" indent="0">
              <a:buNone/>
            </a:pPr>
            <a:r>
              <a:rPr lang="sk-SK" sz="1200" dirty="0">
                <a:latin typeface="+mn-lt"/>
              </a:rPr>
              <a:t>Úhrada spotrebného materiálu - hotovostné platby jednotlivo neprekročia sumu 500,- EUR (vrátane DPH), pričom maximálna hodnota realizovaných úhrad v hotovosti v 1 mesiaci nepresiahne 1 500 EUR.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0" indent="0">
              <a:buNone/>
            </a:pPr>
            <a:endParaRPr lang="sk-SK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3708461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Nezrovnalosti a vysporiadanie finančných vzťahov</a:t>
            </a:r>
          </a:p>
          <a:p>
            <a:pPr algn="just"/>
            <a:endParaRPr lang="pl-PL" sz="1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nezrovnalosť </a:t>
            </a:r>
            <a:r>
              <a:rPr lang="sk-SK" sz="1200" dirty="0">
                <a:latin typeface="+mn-lt"/>
              </a:rPr>
              <a:t>=</a:t>
            </a:r>
            <a:r>
              <a:rPr lang="sk-SK" sz="1200" b="1" dirty="0">
                <a:latin typeface="+mn-lt"/>
              </a:rPr>
              <a:t> </a:t>
            </a:r>
            <a:r>
              <a:rPr lang="sk-SK" sz="1200" dirty="0">
                <a:latin typeface="+mn-lt"/>
              </a:rPr>
              <a:t>akékoľvek porušenie práva EÚ alebo vnútroštátneho práva týkajúceho sa jeho uplatňovania, vyplývajúce z konania alebo opomenutia hospodárskeho subjektu, ktorý sa zúčastňuje na vykonávaní európskych štrukturálnych a investičných fondov, dôsledkom čoho je alebo by bolo poškodenie rozpočtu Únie, zaťažením všeobecného rozpočtu Únie neoprávnenou výdavkovou položkou.</a:t>
            </a:r>
          </a:p>
          <a:p>
            <a:pPr marL="284400" indent="-284400" algn="just"/>
            <a:endParaRPr lang="sk-SK" sz="1200" dirty="0"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Usmernenie č. 2/2015 - U k nezrovnalostiam a finančným opravám v rámci finančného riadenia štrukturálnych fondov, Kohézneho fondu a Európskeho námorného a rybárskeho fondu na programové obdobie 2014 – 2020, </a:t>
            </a:r>
            <a:r>
              <a:rPr lang="sk-SK" sz="1200" dirty="0">
                <a:latin typeface="+mn-lt"/>
              </a:rPr>
              <a:t>dostupné na: </a:t>
            </a:r>
            <a:r>
              <a:rPr lang="sk-SK" sz="1200" dirty="0">
                <a:solidFill>
                  <a:srgbClr val="0070C0"/>
                </a:solidFill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www.mfsr.sk</a:t>
            </a:r>
            <a:r>
              <a:rPr lang="sk-SK" sz="1200" dirty="0">
                <a:latin typeface="+mn-lt"/>
              </a:rPr>
              <a:t>.</a:t>
            </a:r>
          </a:p>
          <a:p>
            <a:pPr marL="284400" indent="-284400" algn="just"/>
            <a:endParaRPr lang="sk-SK" sz="1200" dirty="0">
              <a:solidFill>
                <a:srgbClr val="0070C0"/>
              </a:solidFill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u="sng" dirty="0">
                <a:latin typeface="+mn-lt"/>
              </a:rPr>
              <a:t>Typy nezrovnalostí: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nezrovnalosť </a:t>
            </a:r>
            <a:r>
              <a:rPr lang="sk-SK" sz="1200" b="1" dirty="0">
                <a:latin typeface="+mn-lt"/>
              </a:rPr>
              <a:t>bez finančného dopadu</a:t>
            </a:r>
            <a:r>
              <a:rPr lang="sk-SK" sz="1200" dirty="0">
                <a:latin typeface="+mn-lt"/>
              </a:rPr>
              <a:t>,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nezrovnalosť </a:t>
            </a:r>
            <a:r>
              <a:rPr lang="sk-SK" sz="1200" b="1" dirty="0">
                <a:latin typeface="+mn-lt"/>
              </a:rPr>
              <a:t>s finančným dopadom</a:t>
            </a:r>
            <a:r>
              <a:rPr lang="sk-SK" sz="1200" dirty="0">
                <a:latin typeface="+mn-lt"/>
              </a:rPr>
              <a:t>,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kombinovaná</a:t>
            </a:r>
            <a:r>
              <a:rPr lang="sk-SK" sz="1200" dirty="0">
                <a:latin typeface="+mn-lt"/>
              </a:rPr>
              <a:t> nezrovnalosť.</a:t>
            </a:r>
          </a:p>
          <a:p>
            <a:pPr marL="284400" indent="-284400" algn="just"/>
            <a:endParaRPr lang="sk-SK" sz="1200" dirty="0">
              <a:latin typeface="+mn-lt"/>
            </a:endParaRPr>
          </a:p>
          <a:p>
            <a:pPr marL="284400" indent="-284400" algn="just"/>
            <a:r>
              <a:rPr lang="sk-SK" sz="1200" u="sng" dirty="0">
                <a:latin typeface="+mn-lt"/>
              </a:rPr>
              <a:t>Vysporiadanie finančných vzťahov sa vykonáva podľa § 42 zákona o príspevku z EŠIF: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vrátením príspevku alebo jeho časti,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vzájomným započítaním pohľadávok z príspevku alebo jeho časti.</a:t>
            </a:r>
          </a:p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3268517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Postup a povinnosti prijímateľa v súvislosti s ukončením realizácie projektu</a:t>
            </a:r>
          </a:p>
          <a:p>
            <a:endParaRPr lang="pl-PL" sz="12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endParaRPr lang="pl-PL" sz="12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Prijímateľ je povinný ukončiť realizáciu projektu riadne a včas v súlade so zmluvou o NFP. </a:t>
            </a:r>
          </a:p>
          <a:p>
            <a:pPr algn="just"/>
            <a:endParaRPr lang="sk-SK" sz="1200" dirty="0">
              <a:latin typeface="+mn-lt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Na preukázanie splnenia zrealizovania schváleného projektu je povinný predložiť:</a:t>
            </a:r>
          </a:p>
          <a:p>
            <a:pPr marL="228600" indent="-228600" algn="just">
              <a:buAutoNum type="arabicPeriod"/>
            </a:pPr>
            <a:r>
              <a:rPr lang="sk-SK" sz="1200" b="1" dirty="0">
                <a:latin typeface="+mn-lt"/>
              </a:rPr>
              <a:t>Formulár príkladov dobrej praxe ESF a EFRR</a:t>
            </a:r>
            <a:r>
              <a:rPr lang="sk-SK" sz="1200" dirty="0">
                <a:latin typeface="+mn-lt"/>
              </a:rPr>
              <a:t> - do 1 mesiaca pred ukončením realizácie projektu (Príloha č. 14) cez ITMS2014+ a na</a:t>
            </a:r>
            <a:r>
              <a:rPr lang="sk-SK" sz="1200" b="1" dirty="0">
                <a:latin typeface="+mn-lt"/>
              </a:rPr>
              <a:t> </a:t>
            </a:r>
            <a:r>
              <a:rPr lang="sk-SK" sz="1200" u="sng" dirty="0">
                <a:solidFill>
                  <a:srgbClr val="0070C0"/>
                </a:solidFill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publicita@employment.gov.sk</a:t>
            </a:r>
            <a:r>
              <a:rPr lang="sk-SK" sz="1200" u="sng" dirty="0">
                <a:solidFill>
                  <a:srgbClr val="0070C0"/>
                </a:solidFill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sk-SK" sz="1200" dirty="0">
                <a:latin typeface="+mn-lt"/>
              </a:rPr>
              <a:t>,</a:t>
            </a:r>
          </a:p>
          <a:p>
            <a:pPr marL="228600" indent="-228600" algn="just">
              <a:buAutoNum type="arabicPeriod"/>
            </a:pPr>
            <a:endParaRPr lang="sk-SK" sz="1200" dirty="0">
              <a:latin typeface="+mn-lt"/>
            </a:endParaRPr>
          </a:p>
          <a:p>
            <a:pPr algn="just"/>
            <a:r>
              <a:rPr lang="sk-SK" sz="1200" b="1" dirty="0">
                <a:latin typeface="+mn-lt"/>
              </a:rPr>
              <a:t>2. Hlásenie o ukončení realizácie aktivít projektu</a:t>
            </a:r>
            <a:r>
              <a:rPr lang="sk-SK" sz="1200" dirty="0">
                <a:latin typeface="+mn-lt"/>
              </a:rPr>
              <a:t>,</a:t>
            </a:r>
          </a:p>
          <a:p>
            <a:pPr algn="just"/>
            <a:endParaRPr lang="sk-SK" sz="1200" dirty="0">
              <a:latin typeface="+mn-lt"/>
            </a:endParaRPr>
          </a:p>
          <a:p>
            <a:pPr algn="just"/>
            <a:r>
              <a:rPr lang="sk-SK" sz="1200" b="1" dirty="0">
                <a:latin typeface="+mn-lt"/>
              </a:rPr>
              <a:t>3. Žiadosť o platbu typu záverečná </a:t>
            </a:r>
            <a:r>
              <a:rPr lang="sk-SK" sz="1200" dirty="0">
                <a:latin typeface="+mn-lt"/>
              </a:rPr>
              <a:t>- do 3 mesiacov po ukončení realizácie </a:t>
            </a:r>
            <a:r>
              <a:rPr lang="sk-SK" sz="1200" dirty="0" err="1">
                <a:latin typeface="+mn-lt"/>
              </a:rPr>
              <a:t>hl.aktivít</a:t>
            </a:r>
            <a:r>
              <a:rPr lang="sk-SK" sz="1200" dirty="0">
                <a:latin typeface="+mn-lt"/>
              </a:rPr>
              <a:t>,  </a:t>
            </a:r>
          </a:p>
          <a:p>
            <a:pPr algn="just"/>
            <a:endParaRPr lang="sk-SK" sz="1200" b="1" dirty="0">
              <a:latin typeface="+mn-lt"/>
            </a:endParaRPr>
          </a:p>
          <a:p>
            <a:pPr algn="just"/>
            <a:r>
              <a:rPr lang="sk-SK" sz="1200" b="1" dirty="0">
                <a:latin typeface="+mn-lt"/>
              </a:rPr>
              <a:t>4. Monitorovaciu správu typu záverečná </a:t>
            </a:r>
            <a:r>
              <a:rPr lang="sk-SK" sz="1200" dirty="0">
                <a:latin typeface="+mn-lt"/>
              </a:rPr>
              <a:t>- do 30 pracovných dní od ukončenia realizácie aktivít.</a:t>
            </a:r>
          </a:p>
          <a:p>
            <a:pPr algn="just"/>
            <a:endParaRPr lang="sk-SK" sz="1200" b="1" dirty="0">
              <a:latin typeface="+mn-lt"/>
            </a:endParaRPr>
          </a:p>
          <a:p>
            <a:pPr algn="just"/>
            <a:endParaRPr lang="sk-SK" sz="1200" b="1" dirty="0">
              <a:latin typeface="+mn-lt"/>
            </a:endParaRPr>
          </a:p>
          <a:p>
            <a:pPr marL="288000" lvl="0" indent="-288000" algn="just">
              <a:spcAft>
                <a:spcPts val="600"/>
              </a:spcAft>
              <a:buFont typeface="Wingdings" panose="05000000000000000000" pitchFamily="2" charset="2"/>
              <a:buChar char="v"/>
              <a:tabLst>
                <a:tab pos="571500" algn="l"/>
              </a:tabLst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 účely splnenia termínu na predloženie poslednej súhrnnej </a:t>
            </a:r>
            <a:r>
              <a:rPr lang="sk-SK" sz="1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ŽoP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je prijímateľ povinný:</a:t>
            </a:r>
          </a:p>
          <a:p>
            <a:pPr lvl="0" algn="just">
              <a:spcAft>
                <a:spcPts val="600"/>
              </a:spcAft>
              <a:tabLst>
                <a:tab pos="571500" algn="l"/>
              </a:tabLst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- predložiť žiadosť o zálohovú  platbu poskytovateľovi do 30. 09. 2023,</a:t>
            </a:r>
          </a:p>
          <a:p>
            <a:pPr lvl="0" algn="just">
              <a:spcAft>
                <a:spcPts val="600"/>
              </a:spcAft>
              <a:tabLst>
                <a:tab pos="571500" algn="l"/>
              </a:tabLst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- previesť finančné prostriedky, uhradiť nezaplatené účtovné doklady dodávateľovi/zhotoviteľovi do 31.12.2023,</a:t>
            </a:r>
          </a:p>
          <a:p>
            <a:pPr lvl="0" algn="just">
              <a:spcAft>
                <a:spcPts val="600"/>
              </a:spcAft>
              <a:tabLst>
                <a:tab pos="571500" algn="l"/>
              </a:tabLst>
            </a:pPr>
            <a:r>
              <a:rPr lang="sk-SK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predložiť </a:t>
            </a:r>
            <a:r>
              <a:rPr lang="sk-SK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ŽoP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zúčtovanie zálohovej platby, </a:t>
            </a:r>
            <a:r>
              <a:rPr lang="sk-SK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ŽoP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priebežná platba, žiadosti o záverečnú platbu do 31.01.2024.</a:t>
            </a:r>
          </a:p>
        </p:txBody>
      </p:sp>
    </p:spTree>
    <p:extLst>
      <p:ext uri="{BB962C8B-B14F-4D97-AF65-F5344CB8AC3E}">
        <p14:creationId xmlns:p14="http://schemas.microsoft.com/office/powerpoint/2010/main" val="3747850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MONITOROVANIE PROJEKTU</a:t>
            </a:r>
            <a:endParaRPr lang="sk-SK" sz="2000" b="1" dirty="0">
              <a:latin typeface="+mn-lt"/>
            </a:endParaRPr>
          </a:p>
          <a:p>
            <a:endParaRPr lang="sk-SK" sz="1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b="1" dirty="0">
              <a:latin typeface="+mn-lt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pravidelná činnosť zameraná na sledovanie plnenia stanovených cieľov a pokroku prostredníctvom systematického zberu a vyhodnocovania údajov a informácii. </a:t>
            </a:r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sk-SK" sz="1200" u="sng" dirty="0">
              <a:latin typeface="+mn-lt"/>
            </a:endParaRPr>
          </a:p>
          <a:p>
            <a:pPr marL="131400" algn="just"/>
            <a:r>
              <a:rPr lang="sk-SK" sz="1200" b="1" dirty="0">
                <a:latin typeface="+mn-lt"/>
              </a:rPr>
              <a:t> 1. monitorovanie počas realizácie projektu </a:t>
            </a:r>
            <a:r>
              <a:rPr lang="sk-SK" sz="1200" dirty="0">
                <a:latin typeface="+mn-lt"/>
              </a:rPr>
              <a:t> - Výročná MS,</a:t>
            </a:r>
            <a:endParaRPr lang="sk-SK" sz="1200" b="1" dirty="0">
              <a:latin typeface="+mn-lt"/>
            </a:endParaRPr>
          </a:p>
          <a:p>
            <a:pPr algn="just"/>
            <a:r>
              <a:rPr lang="sk-SK" sz="1200" dirty="0">
                <a:solidFill>
                  <a:srgbClr val="FF0000"/>
                </a:solidFill>
                <a:latin typeface="+mn-lt"/>
              </a:rPr>
              <a:t>    	</a:t>
            </a:r>
            <a:r>
              <a:rPr lang="sk-SK" sz="1200" dirty="0">
                <a:latin typeface="+mn-lt"/>
              </a:rPr>
              <a:t> 		   - Doplňujúce monitorovacie údaje k ŽoP,</a:t>
            </a:r>
          </a:p>
          <a:p>
            <a:pPr algn="just"/>
            <a:r>
              <a:rPr lang="sk-SK" sz="1200" dirty="0">
                <a:latin typeface="+mn-lt"/>
              </a:rPr>
              <a:t>    	    		   - Karta účastníka (informácia o účastníkoch projektu),</a:t>
            </a:r>
            <a:endParaRPr lang="sk-SK" sz="1200" b="1" dirty="0">
              <a:latin typeface="+mn-lt"/>
            </a:endParaRPr>
          </a:p>
          <a:p>
            <a:pPr algn="just"/>
            <a:r>
              <a:rPr lang="sk-SK" sz="1200" b="1" dirty="0">
                <a:latin typeface="+mn-lt"/>
              </a:rPr>
              <a:t>     2. monitorovanie pri ukončení realizácie projektu </a:t>
            </a:r>
            <a:r>
              <a:rPr lang="sk-SK" sz="1200" dirty="0">
                <a:latin typeface="+mn-lt"/>
              </a:rPr>
              <a:t> - Záverečná MS</a:t>
            </a:r>
          </a:p>
          <a:p>
            <a:pPr algn="just"/>
            <a:endParaRPr lang="sk-SK" sz="1200" dirty="0">
              <a:latin typeface="+mn-lt"/>
            </a:endParaRPr>
          </a:p>
          <a:p>
            <a:pPr algn="just"/>
            <a:r>
              <a:rPr lang="sk-SK" sz="1200" b="1" dirty="0">
                <a:latin typeface="+mn-lt"/>
              </a:rPr>
              <a:t>     3. monitorovanie počas obdobia udržateľnosti projektu</a:t>
            </a:r>
            <a:r>
              <a:rPr lang="sk-SK" sz="1200" dirty="0">
                <a:latin typeface="+mn-lt"/>
              </a:rPr>
              <a:t> - Následná MS</a:t>
            </a:r>
          </a:p>
          <a:p>
            <a:pPr algn="just"/>
            <a:r>
              <a:rPr lang="sk-SK" sz="1200" dirty="0">
                <a:latin typeface="+mn-lt"/>
              </a:rPr>
              <a:t>     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Povinnosti predkladania MS prijímateľom </a:t>
            </a:r>
            <a:r>
              <a:rPr lang="sk-SK" sz="1200" dirty="0">
                <a:latin typeface="+mn-lt"/>
              </a:rPr>
              <a:t>(Príloha č. 7)</a:t>
            </a:r>
            <a:r>
              <a:rPr lang="sk-SK" sz="1200" b="1" dirty="0">
                <a:latin typeface="+mn-lt"/>
              </a:rPr>
              <a:t>. </a:t>
            </a:r>
            <a:r>
              <a:rPr lang="sk-SK" sz="1200" u="sng" dirty="0">
                <a:latin typeface="+mn-lt"/>
              </a:rPr>
              <a:t>Nesplnenie povinností </a:t>
            </a:r>
            <a:r>
              <a:rPr lang="sk-SK" sz="1200" dirty="0">
                <a:latin typeface="+mn-lt"/>
              </a:rPr>
              <a:t>pri predkladaní MS = povinnosť </a:t>
            </a:r>
            <a:r>
              <a:rPr lang="sk-SK" sz="1200" u="sng" dirty="0">
                <a:latin typeface="+mn-lt"/>
              </a:rPr>
              <a:t>vrátiť NFP </a:t>
            </a:r>
            <a:r>
              <a:rPr lang="sk-SK" sz="1200" dirty="0">
                <a:latin typeface="+mn-lt"/>
              </a:rPr>
              <a:t>(alebo jeho časť).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b="1" dirty="0">
              <a:latin typeface="+mn-lt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Predloženie prostredníctvom  </a:t>
            </a:r>
            <a:r>
              <a:rPr lang="sk-SK" sz="1200" u="sng" dirty="0">
                <a:latin typeface="+mn-lt"/>
              </a:rPr>
              <a:t>ITMS 2014+</a:t>
            </a:r>
            <a:r>
              <a:rPr lang="sk-SK" sz="1200" dirty="0">
                <a:latin typeface="+mn-lt"/>
              </a:rPr>
              <a:t>: </a:t>
            </a:r>
            <a:r>
              <a:rPr lang="sk-SK" sz="1200" b="1" dirty="0">
                <a:latin typeface="+mn-lt"/>
              </a:rPr>
              <a:t>údaje vkladané </a:t>
            </a:r>
            <a:r>
              <a:rPr lang="sk-SK" sz="1200" dirty="0">
                <a:latin typeface="+mn-lt"/>
              </a:rPr>
              <a:t>prijímateľom, </a:t>
            </a:r>
            <a:r>
              <a:rPr lang="sk-SK" sz="1200" b="1" dirty="0">
                <a:latin typeface="+mn-lt"/>
              </a:rPr>
              <a:t>údaje načítané </a:t>
            </a:r>
            <a:r>
              <a:rPr lang="sk-SK" sz="1200" dirty="0">
                <a:latin typeface="+mn-lt"/>
              </a:rPr>
              <a:t>z ITMS2014+ a </a:t>
            </a:r>
            <a:r>
              <a:rPr lang="sk-SK" sz="1200" b="1" dirty="0">
                <a:latin typeface="+mn-lt"/>
              </a:rPr>
              <a:t>údaje priložené </a:t>
            </a:r>
            <a:r>
              <a:rPr lang="sk-SK" sz="1200" dirty="0">
                <a:latin typeface="+mn-lt"/>
              </a:rPr>
              <a:t>prijímateľom k MS v tlačenej forme (podkladová dokumentácia).</a:t>
            </a:r>
            <a:endParaRPr lang="sk-SK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5514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sk-SK" sz="1200" b="1" dirty="0">
              <a:latin typeface="+mn-lt"/>
            </a:endParaRP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Merateľné ukazovatele (MU)  - </a:t>
            </a:r>
            <a:r>
              <a:rPr lang="sk-SK" sz="1200" dirty="0">
                <a:latin typeface="+mn-lt"/>
              </a:rPr>
              <a:t>za plnenie a ich vyhodnocovanie zodpovedá prijímateľ. </a:t>
            </a: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V prípade </a:t>
            </a:r>
            <a:r>
              <a:rPr lang="sk-SK" sz="1200" b="1" dirty="0">
                <a:latin typeface="+mn-lt"/>
              </a:rPr>
              <a:t>vzniku odchýlky </a:t>
            </a:r>
            <a:r>
              <a:rPr lang="sk-SK" sz="1200" dirty="0">
                <a:latin typeface="+mn-lt"/>
              </a:rPr>
              <a:t> v MU </a:t>
            </a:r>
            <a:r>
              <a:rPr lang="sk-SK" sz="1200" b="1" dirty="0">
                <a:latin typeface="+mn-lt"/>
              </a:rPr>
              <a:t>(nenaplnenie / prekročenie) </a:t>
            </a:r>
            <a:r>
              <a:rPr lang="sk-SK" sz="1200" dirty="0">
                <a:latin typeface="+mn-lt"/>
              </a:rPr>
              <a:t>→</a:t>
            </a:r>
            <a:r>
              <a:rPr lang="sk-SK" sz="1200" b="1" dirty="0">
                <a:latin typeface="+mn-lt"/>
              </a:rPr>
              <a:t> </a:t>
            </a:r>
            <a:r>
              <a:rPr lang="sk-SK" sz="1200" dirty="0">
                <a:latin typeface="+mn-lt"/>
              </a:rPr>
              <a:t>povinnosť uviesť príčinu vzniku tohto stavu v MS v poznámke k MU  (aj v </a:t>
            </a:r>
            <a:r>
              <a:rPr lang="sk-SK" sz="1200" u="sng" dirty="0">
                <a:latin typeface="+mn-lt"/>
              </a:rPr>
              <a:t>DMÚ k </a:t>
            </a:r>
            <a:r>
              <a:rPr lang="sk-SK" sz="1200" u="sng" dirty="0" err="1">
                <a:latin typeface="+mn-lt"/>
              </a:rPr>
              <a:t>ŽoP</a:t>
            </a:r>
            <a:r>
              <a:rPr lang="sk-SK" sz="1200" dirty="0">
                <a:latin typeface="+mn-lt"/>
              </a:rPr>
              <a:t>). </a:t>
            </a: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Prijímateľ v ITMS2014+ vypĺňa stĺpec Skutočný stav ročný a </a:t>
            </a:r>
            <a:r>
              <a:rPr lang="sk-SK" sz="1200" dirty="0" err="1">
                <a:latin typeface="+mn-lt"/>
              </a:rPr>
              <a:t>kumulatív</a:t>
            </a:r>
            <a:endParaRPr lang="sk-SK" sz="1200" dirty="0">
              <a:latin typeface="+mn-lt"/>
            </a:endParaRP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Dokladá zoznam započítaných osôb</a:t>
            </a: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200" b="1" dirty="0">
              <a:latin typeface="+mn-lt"/>
            </a:endParaRPr>
          </a:p>
          <a:p>
            <a:pPr marL="288000" indent="-288000" algn="just">
              <a:spcAft>
                <a:spcPts val="600"/>
              </a:spcAft>
            </a:pPr>
            <a:r>
              <a:rPr lang="sk-SK" sz="1200" b="1" u="sng" dirty="0">
                <a:latin typeface="+mn-lt"/>
              </a:rPr>
              <a:t>Výzva OP ĽZ DOP 2021/4.1.1/01 </a:t>
            </a:r>
          </a:p>
          <a:p>
            <a:pPr marL="288000" indent="-2880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P0509  Počet vypracovaných nových, inovatívnych opatrení, systémových opatrení </a:t>
            </a:r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 indent="-2880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P0504 Počet vykonávateľov služieb a opatrení na účely sociálneho začleňovania </a:t>
            </a:r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 indent="-2880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P0274 Počet osôb, ktoré využili nové, inovatívne služby alebo opatrenia na vykonávanie služieb sociálneho začlenenia </a:t>
            </a:r>
            <a:r>
              <a:rPr lang="sk-SK" sz="1200" b="1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 indent="-288000">
              <a:spcAft>
                <a:spcPts val="600"/>
              </a:spcAft>
            </a:pPr>
            <a:r>
              <a:rPr lang="sk-SK" sz="1200" i="1" dirty="0">
                <a:effectLst/>
                <a:latin typeface="+mn-lt"/>
                <a:ea typeface="Times New Roman" panose="02020603050405020304" pitchFamily="18" charset="0"/>
              </a:rPr>
              <a:t>Pozn. Do tohto ukazovateľa sa započítajú účastníci projektu, pre ktorých bude vyplnená karta účastníka projektu a zároveň, ktorí si udržia bývanie min. 1 kalendárny mesiac a dostanú príspevok na nájomné z projektu.</a:t>
            </a:r>
          </a:p>
          <a:p>
            <a:pPr marL="288000" indent="-288000">
              <a:spcAft>
                <a:spcPts val="600"/>
              </a:spcAft>
            </a:pPr>
            <a:endParaRPr lang="sk-SK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362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709587"/>
          </a:xfrm>
        </p:spPr>
        <p:txBody>
          <a:bodyPr rtlCol="0">
            <a:normAutofit/>
          </a:bodyPr>
          <a:lstStyle/>
          <a:p>
            <a:pPr algn="l"/>
            <a:r>
              <a:rPr lang="sk-SK" sz="2000" b="1" dirty="0">
                <a:solidFill>
                  <a:srgbClr val="E46C0A"/>
                </a:solidFill>
                <a:latin typeface="+mn-lt"/>
              </a:rPr>
              <a:t>Doplňujúce monitorovacie údaje k </a:t>
            </a:r>
            <a:r>
              <a:rPr lang="sk-SK" sz="2000" b="1" dirty="0" err="1">
                <a:solidFill>
                  <a:srgbClr val="E46C0A"/>
                </a:solidFill>
                <a:latin typeface="+mn-lt"/>
              </a:rPr>
              <a:t>ŽoP</a:t>
            </a:r>
            <a:endParaRPr lang="sk-SK" sz="2000" dirty="0">
              <a:solidFill>
                <a:srgbClr val="E46C0A"/>
              </a:solidFill>
              <a:latin typeface="+mn-lt"/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043608" y="915566"/>
            <a:ext cx="7643192" cy="3531419"/>
          </a:xfrm>
        </p:spPr>
        <p:txBody>
          <a:bodyPr/>
          <a:lstStyle/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DMÚ k </a:t>
            </a:r>
            <a:r>
              <a:rPr lang="sk-SK" sz="1200" dirty="0" err="1"/>
              <a:t>ŽoP</a:t>
            </a:r>
            <a:r>
              <a:rPr lang="sk-SK" sz="1200" dirty="0"/>
              <a:t>  = Príloha č. 5 k </a:t>
            </a:r>
            <a:r>
              <a:rPr lang="sk-SK" sz="1200" dirty="0" err="1"/>
              <a:t>ŽoP</a:t>
            </a:r>
            <a:r>
              <a:rPr lang="sk-SK" sz="1200" dirty="0"/>
              <a:t>  (typ: priebežná a zúčtovanie zálohovej platby), </a:t>
            </a:r>
          </a:p>
          <a:p>
            <a:pPr marL="0" indent="0">
              <a:buNone/>
            </a:pPr>
            <a:endParaRPr lang="sk-SK" sz="1200" dirty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sk-SK" sz="1200" b="1" u="sng" dirty="0"/>
              <a:t>DMÚ pozostávajú  z informácií: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cap="al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1.HODNOTY MERATEĽNÝCH UKAZOVATEĽOV ZA AKTIVITY - </a:t>
            </a:r>
            <a:r>
              <a:rPr lang="sk-SK" sz="1200" dirty="0"/>
              <a:t>stav naplnenia MU,</a:t>
            </a:r>
            <a:endParaRPr lang="sk-SK" sz="1200" cap="all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cap="al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2.HODNOTY MERATEĽNÝCH UKAZOVATEĽOV ZA PROJEKT - </a:t>
            </a:r>
            <a:r>
              <a:rPr lang="sk-SK" sz="1200" dirty="0"/>
              <a:t>stav naplnenia MU,</a:t>
            </a:r>
            <a:endParaRPr lang="sk-SK" sz="1200" cap="all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cap="all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3.POZNÁMKY HLAVNÝCH AKTIVÍT PROJEKTU - </a:t>
            </a:r>
            <a:r>
              <a:rPr lang="sk-SK" sz="1200" dirty="0"/>
              <a:t>vzťah aktivít a merateľných ukazovateľov </a:t>
            </a:r>
            <a:r>
              <a:rPr lang="sk-SK" sz="1200" dirty="0" smtClean="0"/>
              <a:t>projektu,</a:t>
            </a:r>
            <a:endParaRPr lang="sk-SK" sz="1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cap="all" dirty="0" smtClean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4.IDENTIFIKOVANÉ PROBLÉMY </a:t>
            </a:r>
            <a:r>
              <a:rPr lang="sk-SK" sz="1200" cap="all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A RIZIKÁ V REALIZÁCII PROJEKTU</a:t>
            </a:r>
            <a:r>
              <a:rPr lang="sk-SK" sz="1200" cap="all" dirty="0" smtClean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.</a:t>
            </a:r>
          </a:p>
          <a:p>
            <a:pPr marL="0" indent="0" algn="just">
              <a:buNone/>
            </a:pPr>
            <a:endParaRPr lang="sk-SK" sz="1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xmlns="" id="{EB8DE6FB-9090-4C7F-B38A-22F5CB4ACB0B}"/>
              </a:ext>
            </a:extLst>
          </p:cNvPr>
          <p:cNvPicPr/>
          <p:nvPr/>
        </p:nvPicPr>
        <p:blipFill rotWithShape="1">
          <a:blip r:embed="rId3"/>
          <a:srcRect r="2390"/>
          <a:stretch/>
        </p:blipFill>
        <p:spPr>
          <a:xfrm>
            <a:off x="1475656" y="3049350"/>
            <a:ext cx="4968552" cy="139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80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627534"/>
            <a:ext cx="75608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Prijímateľ je povinný sa riadiť príručkou pre </a:t>
            </a:r>
            <a:r>
              <a:rPr lang="sk-SK" sz="1400" dirty="0" smtClean="0">
                <a:latin typeface="+mn-lt"/>
              </a:rPr>
              <a:t>prijímateľa.</a:t>
            </a:r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Prijímateľ postupuje podľa účinnosti zmien v príručke, jej prílohách a usmerneniach k príručke zverejňovaných na webovom sídle poskytovateľa </a:t>
            </a:r>
            <a:r>
              <a:rPr lang="sk-SK" sz="1400" dirty="0">
                <a:solidFill>
                  <a:srgbClr val="0070C0"/>
                </a:solidFill>
                <a:latin typeface="+mn-lt"/>
              </a:rPr>
              <a:t>www.employment.gov.sk</a:t>
            </a:r>
            <a:r>
              <a:rPr lang="sk-SK" sz="1400" dirty="0">
                <a:latin typeface="+mn-lt"/>
              </a:rPr>
              <a:t> 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400" dirty="0">
              <a:latin typeface="+mn-lt"/>
            </a:endParaRPr>
          </a:p>
          <a:p>
            <a:r>
              <a:rPr lang="sk-SK" sz="1400" b="1" dirty="0">
                <a:latin typeface="+mn-lt"/>
              </a:rPr>
              <a:t>Pre prijímateľa sú záväzné aj: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Pravidlá a podmienky, ktoré sú zadefinované v rámci výzvy na predloženie žiadosti o NFP,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Pravidlá oprávnenosti výdavkov pre OP ĽZ v PO 2014 – 2020 (príloha </a:t>
            </a:r>
            <a:r>
              <a:rPr lang="sk-SK" sz="1400" dirty="0" err="1">
                <a:latin typeface="+mn-lt"/>
              </a:rPr>
              <a:t>PpŽ</a:t>
            </a:r>
            <a:r>
              <a:rPr lang="sk-SK" sz="1400" dirty="0">
                <a:latin typeface="+mn-lt"/>
              </a:rPr>
              <a:t>),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Usmernenia Riadiaceho orgánu,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Jednotná príručka pre žiadateľov/prijímateľov k procesu verejného obstarávania/obstarávania (účinná pre zákazky, vyhlásené od 15.06.2021 vrátane),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Manuál pre informovanie a komunikáciu pre prijímateľov v rámci EŠIF,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Usmernenie RO k používaniu vecných príspevkov pre dopytovo-orientované projekty,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OP ĽZ v účinnom </a:t>
            </a:r>
            <a:r>
              <a:rPr lang="sk-SK" sz="1400" dirty="0" smtClean="0">
                <a:latin typeface="+mn-lt"/>
              </a:rPr>
              <a:t>znení,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 smtClean="0">
                <a:latin typeface="+mn-lt"/>
              </a:rPr>
              <a:t>Pokynmi zamestnancov riadiaceho orgánu.</a:t>
            </a:r>
            <a:endParaRPr lang="sk-SK" sz="1400" dirty="0"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algn="l"/>
            <a:r>
              <a:rPr lang="sk-SK" sz="2000" b="1" dirty="0">
                <a:solidFill>
                  <a:srgbClr val="E46C0A"/>
                </a:solidFill>
              </a:rPr>
              <a:t>Výročná monitorovacia správa (ďalej aj „VMS“)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915566"/>
            <a:ext cx="7543800" cy="3531419"/>
          </a:xfrm>
        </p:spPr>
        <p:txBody>
          <a:bodyPr/>
          <a:lstStyle/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vypracováva sa </a:t>
            </a:r>
            <a:r>
              <a:rPr lang="sk-SK" sz="1200" b="1" dirty="0"/>
              <a:t>v ročnej periodicite</a:t>
            </a:r>
            <a:r>
              <a:rPr lang="sk-SK" sz="1200" dirty="0"/>
              <a:t>, 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obdobie </a:t>
            </a:r>
            <a:r>
              <a:rPr lang="sk-SK" sz="1200" b="1" dirty="0"/>
              <a:t>prvej VMS </a:t>
            </a:r>
            <a:r>
              <a:rPr lang="sk-SK" sz="1200" dirty="0"/>
              <a:t>je od dátumu účinnosti   Zmluvy  poskytnutí o NFP (resp. začiatku hl. aktivít projektu)  do 31.12. roku „n“,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obdobie </a:t>
            </a:r>
            <a:r>
              <a:rPr lang="sk-SK" sz="1200" b="1" dirty="0"/>
              <a:t>ďalšej  VMS </a:t>
            </a:r>
            <a:r>
              <a:rPr lang="sk-SK" sz="1200" dirty="0"/>
              <a:t>je od 1.1. roku „n+1“ do 31.12. roku „n+1“,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b="1" dirty="0"/>
              <a:t>predloženie</a:t>
            </a:r>
            <a:r>
              <a:rPr lang="sk-SK" sz="1200" dirty="0"/>
              <a:t> do 31.01.  nasledujúceho roku po monitorovanom období.</a:t>
            </a:r>
          </a:p>
          <a:p>
            <a:pPr marL="284400" indent="-284400">
              <a:buNone/>
            </a:pPr>
            <a:endParaRPr lang="sk-SK" sz="1200" dirty="0"/>
          </a:p>
          <a:p>
            <a:pPr marL="284400" indent="-284400">
              <a:buNone/>
            </a:pPr>
            <a:r>
              <a:rPr lang="sk-SK" sz="1200" u="sng" dirty="0"/>
              <a:t>Prijímateľ je povinný :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zaevidovať aktuálne údaje v ITMS 2014+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skontrolovať správnosť a úplnosť databázy o účastníkoch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doložiť prílohy požadované poskytovateľom (Prílohy k MS)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u="sng" dirty="0">
                <a:latin typeface="+mj-lt"/>
              </a:rPr>
              <a:t>Prijímateľ vypĺňa:</a:t>
            </a:r>
            <a:r>
              <a:rPr lang="sk-SK" sz="1200" dirty="0">
                <a:latin typeface="+mj-lt"/>
              </a:rPr>
              <a:t> </a:t>
            </a:r>
            <a:r>
              <a:rPr lang="sk-SK" sz="1200" dirty="0">
                <a:effectLst/>
                <a:latin typeface="+mj-lt"/>
                <a:ea typeface="DengXian" panose="02010600030101010101" pitchFamily="2" charset="-122"/>
                <a:cs typeface="Calibri" panose="020F0502020204030204" pitchFamily="34" charset="0"/>
              </a:rPr>
              <a:t>Informácie o príspevku projektu k horizontálnym princípom, Hodnoty merateľných ukazovateľov za aktivity, Poznámky k hlavným aktivitám projektu, Hodnoty merateľných ukazovateľov za projekt, Vzťah aktivít a finančnej realizácie projektu, Iné peňažné príjmy projektu (záverečná MS),  Iné údaje na úrovni projektu, Identifikované problémy, riziká a ďalšie informácie, Publicita projektu, Kontaktné údaje, Poznámky, Prílohy, Čestné vyhlásenie, údaje o  účastníkoch na projekte.</a:t>
            </a:r>
            <a:endParaRPr lang="sk-SK" sz="1200" u="sng" dirty="0"/>
          </a:p>
          <a:p>
            <a:pPr>
              <a:buFont typeface="Wingdings" panose="05000000000000000000" pitchFamily="2" charset="2"/>
              <a:buChar char="v"/>
            </a:pPr>
            <a:endParaRPr lang="sk-SK" sz="1400" dirty="0"/>
          </a:p>
          <a:p>
            <a:pPr marL="0" indent="0">
              <a:buNone/>
            </a:pPr>
            <a:endParaRPr lang="sk-SK" sz="1200" dirty="0">
              <a:effectLst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sz="14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3935110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555526"/>
            <a:ext cx="7543800" cy="3891459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Iné údaje na úrovni projektu  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1200" spc="-2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D0128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Počet nástrojov zabezpečujúcich prístupnosť pre osoby so zdravotným postihnutím - počet</a:t>
            </a:r>
            <a:endParaRPr lang="sk-SK" sz="1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D0250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Počet pracovníkov, pracovníčok so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zdravotným postihnutím 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refundovaných z projektu mimo technickej pomoci OP/OP TP 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FTE</a:t>
            </a:r>
            <a:endParaRPr lang="sk-SK" sz="1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D0251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Počet pracovníkov, pracovníčok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mladších ako 25 rokov 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veku refundovaných z projektu mimo technickej pomoci OP/OP TP 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FTE</a:t>
            </a:r>
            <a:endParaRPr lang="sk-SK" sz="1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D0256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Počet pracovníkov, pracovníčok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starších ako 54 rokov 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veku refundovaných z projektu mimo technickej pomoci OP/OP TP 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FTE</a:t>
            </a:r>
            <a:endParaRPr lang="sk-SK" sz="1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D0257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Počet pracovníkov, pracovníčok patriacich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k etnickej, národnostnej, rasovej menšine 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refundovaných z projektu mimo technickej pomoci OP/OP TP 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FTE</a:t>
            </a:r>
            <a:endParaRPr lang="sk-SK" sz="1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D0258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Počet pracovníkov, pracovníčok, ktorí boli pred zapojením osobami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dlhodobo nezamestnanými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refundovaných z projektu mimo technickej pomoci OP/OP TP 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FTE</a:t>
            </a:r>
            <a:endParaRPr lang="sk-SK" sz="1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D0259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Počet pracovníkov, pracovníčok –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príslušníkov, príslušníčok tretích krajín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refundovaných z projektu mimo technickej pomoci OP/OP TP 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FTE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D0261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Mzda mužov 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refundovaná z projektu (priemer) 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(prepočet FTE)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D0263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Mzda žien 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refundovaná z projektu (priemer)  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(prepočet FTE)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D0266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Podiel žien na riadiacich 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pozíciách projektu  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(prepočet FTE)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D0267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Podiel žien na iných ako riadiacich 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pozíciách projektu  - </a:t>
            </a:r>
            <a:r>
              <a:rPr lang="sk-SK" sz="12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r>
              <a:rPr lang="sk-SK" sz="1200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(prepočet FTE</a:t>
            </a:r>
            <a:r>
              <a:rPr lang="sk-SK" sz="1200" spc="-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k-SK" sz="1200" b="1" spc="-20" dirty="0">
                <a:ea typeface="Times New Roman" panose="02020603050405020304" pitchFamily="18" charset="0"/>
                <a:cs typeface="Times New Roman" panose="02020603050405020304" pitchFamily="18" charset="0"/>
              </a:rPr>
              <a:t>D0311 </a:t>
            </a:r>
            <a:r>
              <a:rPr lang="sk-SK" sz="1200" b="1" spc="-2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Počet </a:t>
            </a:r>
            <a:r>
              <a:rPr lang="sk-SK" sz="1200" b="1" spc="-20" dirty="0">
                <a:ea typeface="Times New Roman" panose="02020603050405020304" pitchFamily="18" charset="0"/>
                <a:cs typeface="Times New Roman" panose="02020603050405020304" pitchFamily="18" charset="0"/>
              </a:rPr>
              <a:t>účastníkov, ktorí nie sú sledovaní prostredníctvom karty </a:t>
            </a:r>
            <a:r>
              <a:rPr lang="sk-SK" sz="1200" b="1" spc="-2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účastníka</a:t>
            </a:r>
            <a:endParaRPr lang="sk-SK" sz="1200" b="1" spc="-2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sz="1200" dirty="0">
              <a:effectLst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sz="14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24362142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205979"/>
            <a:ext cx="7427168" cy="637579"/>
          </a:xfrm>
        </p:spPr>
        <p:txBody>
          <a:bodyPr rtlCol="0">
            <a:normAutofit/>
          </a:bodyPr>
          <a:lstStyle/>
          <a:p>
            <a:pPr algn="l"/>
            <a:r>
              <a:rPr lang="sk-SK" sz="2000" b="1" dirty="0">
                <a:solidFill>
                  <a:srgbClr val="E46C0A"/>
                </a:solidFill>
                <a:latin typeface="+mn-lt"/>
              </a:rPr>
              <a:t>Karta účastníka</a:t>
            </a:r>
            <a:endParaRPr lang="sk-SK" sz="2000" i="1" dirty="0">
              <a:solidFill>
                <a:srgbClr val="E46C0A"/>
              </a:solidFill>
              <a:latin typeface="+mn-lt"/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915566"/>
            <a:ext cx="7543800" cy="3531419"/>
          </a:xfrm>
        </p:spPr>
        <p:txBody>
          <a:bodyPr/>
          <a:lstStyle/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osobitná evidencia informácií o účastníkoch projektu v ITMS2014+ (viď prílohy č. 9 a 10 príručky).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Ide o tzv. </a:t>
            </a:r>
            <a:r>
              <a:rPr lang="sk-SK" sz="1200" b="1" u="sng" dirty="0" err="1"/>
              <a:t>mikroúdaje</a:t>
            </a:r>
            <a:r>
              <a:rPr lang="sk-SK" sz="1200" dirty="0"/>
              <a:t> t.j. </a:t>
            </a:r>
            <a:r>
              <a:rPr lang="sk-SK" sz="1200" u="sng" dirty="0"/>
              <a:t>pohlavie, vek, vzdelanie, zamestnanecké postavenie a údaje o znevýhodnení</a:t>
            </a:r>
            <a:r>
              <a:rPr lang="sk-SK" sz="1200" dirty="0"/>
              <a:t>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Vypĺňa sa aj časť „</a:t>
            </a:r>
            <a:r>
              <a:rPr lang="sk-SK" sz="1200" u="sng" dirty="0"/>
              <a:t>ďalšie údaje</a:t>
            </a:r>
            <a:r>
              <a:rPr lang="sk-SK" sz="1200" dirty="0"/>
              <a:t>“ - je povinná.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Účastník projektu </a:t>
            </a:r>
            <a:r>
              <a:rPr lang="sk-SK" sz="1200" dirty="0"/>
              <a:t>= osoba priamo zúčastňujúca sa aktivít projektu (napr. účastníci soc. programov), viažu sa k nej výdavky projektu. Osoba môže byť ako účastník vykázaná v rámci jedného projektu len </a:t>
            </a:r>
            <a:r>
              <a:rPr lang="sk-SK" sz="1200" b="1" dirty="0"/>
              <a:t>raz</a:t>
            </a:r>
            <a:r>
              <a:rPr lang="sk-SK" sz="1200" dirty="0"/>
              <a:t>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u="sng" dirty="0"/>
              <a:t>Vyplnenie KÚ v 3 časových bodoch: </a:t>
            </a:r>
          </a:p>
          <a:p>
            <a:pPr marL="284400" indent="-284400" algn="just">
              <a:buNone/>
            </a:pPr>
            <a:r>
              <a:rPr lang="sk-SK" sz="1200" dirty="0"/>
              <a:t>        1</a:t>
            </a:r>
            <a:r>
              <a:rPr lang="sk-SK" sz="1200" b="1" dirty="0"/>
              <a:t>. </a:t>
            </a:r>
            <a:r>
              <a:rPr lang="sk-SK" sz="1200" b="1" i="1" dirty="0"/>
              <a:t>začiatok </a:t>
            </a:r>
            <a:r>
              <a:rPr lang="sk-SK" sz="1200" i="1" dirty="0"/>
              <a:t>účasti na aktivite    </a:t>
            </a:r>
            <a:r>
              <a:rPr lang="sk-SK" sz="1200" dirty="0"/>
              <a:t>2. </a:t>
            </a:r>
            <a:r>
              <a:rPr lang="sk-SK" sz="1200" b="1" i="1" dirty="0"/>
              <a:t>koniec</a:t>
            </a:r>
            <a:r>
              <a:rPr lang="sk-SK" sz="1200" i="1" dirty="0"/>
              <a:t> účasti na aktivite     </a:t>
            </a:r>
            <a:r>
              <a:rPr lang="sk-SK" sz="1200" dirty="0"/>
              <a:t>3. </a:t>
            </a:r>
            <a:r>
              <a:rPr lang="sk-SK" sz="1200" b="1" i="1" dirty="0"/>
              <a:t>6 mesiacov po ukončení </a:t>
            </a:r>
            <a:r>
              <a:rPr lang="sk-SK" sz="1200" i="1" dirty="0"/>
              <a:t>účasti na aktivite</a:t>
            </a:r>
            <a:endParaRPr lang="sk-SK" sz="1200" dirty="0"/>
          </a:p>
          <a:p>
            <a:pPr marL="284400" indent="-284400" algn="just"/>
            <a:endParaRPr lang="sk-SK" sz="1200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Aktivácia KÚ v ITMS2014</a:t>
            </a:r>
            <a:r>
              <a:rPr lang="sk-SK" sz="1200" dirty="0"/>
              <a:t>+:</a:t>
            </a:r>
          </a:p>
          <a:p>
            <a:pPr marL="228600" indent="-228600" algn="just">
              <a:buFont typeface="+mj-lt"/>
              <a:buAutoNum type="arabicParenR"/>
            </a:pPr>
            <a:r>
              <a:rPr lang="sk-SK" sz="1200" dirty="0"/>
              <a:t>zadá údaje v systéme ITMS2014+: meno, priezvisko a rodné číslo účastníka,</a:t>
            </a:r>
          </a:p>
          <a:p>
            <a:pPr marL="228600" indent="-228600" algn="just">
              <a:buFont typeface="+mj-lt"/>
              <a:buAutoNum type="arabicParenR"/>
            </a:pPr>
            <a:r>
              <a:rPr lang="sk-SK" sz="1200" dirty="0"/>
              <a:t>automatické vygenerovanie ostatných základných údajov v ITMS2014+ ,</a:t>
            </a:r>
          </a:p>
          <a:p>
            <a:pPr marL="228600" indent="-228600" algn="just">
              <a:buFont typeface="+mj-lt"/>
              <a:buAutoNum type="arabicParenR"/>
            </a:pPr>
            <a:r>
              <a:rPr lang="sk-SK" sz="1200" dirty="0"/>
              <a:t>ITMS2014+ takéhoto účastníka eviduje ako „</a:t>
            </a:r>
            <a:r>
              <a:rPr lang="sk-SK" sz="1200" i="1" dirty="0"/>
              <a:t>Účastník má SK rodné číslo“ </a:t>
            </a:r>
            <a:r>
              <a:rPr lang="sk-SK" sz="1200" dirty="0"/>
              <a:t>a </a:t>
            </a:r>
            <a:r>
              <a:rPr lang="sk-SK" sz="1200" u="sng" dirty="0"/>
              <a:t>zvyšné dáta zbiera prijímateľ priebežne </a:t>
            </a:r>
            <a:r>
              <a:rPr lang="sk-SK" sz="1200" dirty="0"/>
              <a:t>v rozsahu KÚ pre ESF a v súlade s požiadavkami poskytovateľa.</a:t>
            </a:r>
          </a:p>
          <a:p>
            <a:pPr marL="0" indent="0">
              <a:buNone/>
            </a:pPr>
            <a:endParaRPr lang="sk-SK" sz="1200" dirty="0"/>
          </a:p>
          <a:p>
            <a:pPr marL="0" indent="0">
              <a:buNone/>
            </a:pPr>
            <a:endParaRPr lang="sk-SK" sz="12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122816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555526"/>
            <a:ext cx="7543800" cy="3891459"/>
          </a:xfrm>
        </p:spPr>
        <p:txBody>
          <a:bodyPr/>
          <a:lstStyle/>
          <a:p>
            <a:pPr marL="284400" indent="-28440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sk-SK" sz="1200" dirty="0"/>
              <a:t>„</a:t>
            </a:r>
            <a:r>
              <a:rPr lang="sk-SK" sz="1200" b="1" u="sng" dirty="0"/>
              <a:t>Vyhlásenie účastníka o odmietnutí poskytnutia osobných údajov“ </a:t>
            </a:r>
            <a:r>
              <a:rPr lang="sk-SK" sz="1200" dirty="0"/>
              <a:t>(príloha č. 9a)</a:t>
            </a:r>
            <a:endParaRPr lang="sk-SK" sz="1200" b="1" u="sng" dirty="0"/>
          </a:p>
          <a:p>
            <a:pPr marL="284400" indent="-284400" algn="just">
              <a:buNone/>
            </a:pPr>
            <a:r>
              <a:rPr lang="sk-SK" sz="1200" dirty="0"/>
              <a:t>          - ak účastník </a:t>
            </a:r>
            <a:r>
              <a:rPr lang="sk-SK" sz="1200" u="sng" dirty="0"/>
              <a:t>odmietne poskytnúť „</a:t>
            </a:r>
            <a:r>
              <a:rPr lang="sk-SK" sz="1200" i="1" u="sng" dirty="0"/>
              <a:t>citlivé údaje“,</a:t>
            </a:r>
          </a:p>
          <a:p>
            <a:pPr marL="284400" indent="-284400" algn="just">
              <a:buNone/>
            </a:pPr>
            <a:r>
              <a:rPr lang="sk-SK" sz="1200" dirty="0"/>
              <a:t>          - prijímateľ tieto vyhlásenia </a:t>
            </a:r>
            <a:r>
              <a:rPr lang="sk-SK" sz="1200" u="sng" dirty="0"/>
              <a:t>zbiera a uchováva,</a:t>
            </a:r>
          </a:p>
          <a:p>
            <a:pPr marL="284400" indent="-284400" algn="just">
              <a:buNone/>
            </a:pPr>
            <a:r>
              <a:rPr lang="sk-SK" sz="1200" dirty="0"/>
              <a:t>          - ak účastník </a:t>
            </a:r>
            <a:r>
              <a:rPr lang="sk-SK" sz="1200" u="sng" dirty="0"/>
              <a:t>nepodpíše vyhlásenie</a:t>
            </a:r>
            <a:r>
              <a:rPr lang="sk-SK" sz="1200" dirty="0"/>
              <a:t> – vyznačiť vo vyhlásení + písomný záznam o tejto skutočnosti.</a:t>
            </a:r>
          </a:p>
          <a:p>
            <a:pPr marL="284400" indent="-284400" algn="just">
              <a:buFont typeface="Arial" panose="020B0604020202020204" pitchFamily="34" charset="0"/>
              <a:buChar char="•"/>
            </a:pPr>
            <a:endParaRPr lang="sk-SK" sz="1050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Karta účastníka - započítanie účastníkov: </a:t>
            </a:r>
            <a:r>
              <a:rPr lang="sk-SK" sz="1200" dirty="0"/>
              <a:t>účastníci, ktorí poskytli osobné údaje vrátane údajov týkajúce sa </a:t>
            </a:r>
            <a:r>
              <a:rPr lang="sk-SK" sz="1200" dirty="0">
                <a:highlight>
                  <a:srgbClr val="FFFFFF"/>
                </a:highlight>
              </a:rPr>
              <a:t>zaradenia muž /žena, vek, zamestnania, vzdelania, znevýhodnenia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highlight>
                  <a:srgbClr val="FFFFFF"/>
                </a:highlight>
              </a:rPr>
              <a:t>Nezapočítanie do karty účastníkov, ale do ukazovateľa D0311 (MS časť </a:t>
            </a:r>
            <a:r>
              <a:rPr lang="sk-SK" sz="1200" b="1" i="1" dirty="0">
                <a:highlight>
                  <a:srgbClr val="FFFFFF"/>
                </a:highlight>
              </a:rPr>
              <a:t>„Iné údaje na úrovni projektu</a:t>
            </a:r>
            <a:r>
              <a:rPr lang="sk-SK" sz="1200" b="1" dirty="0">
                <a:highlight>
                  <a:srgbClr val="FFFFFF"/>
                </a:highlight>
              </a:rPr>
              <a:t>“):</a:t>
            </a:r>
          </a:p>
          <a:p>
            <a:pPr marL="284400" indent="-284400" algn="just">
              <a:buNone/>
            </a:pPr>
            <a:r>
              <a:rPr lang="sk-SK" sz="1200" dirty="0">
                <a:highlight>
                  <a:srgbClr val="FFFFFF"/>
                </a:highlight>
              </a:rPr>
              <a:t>         - ak nebudú zaznamenané údaje o účastníkovi v plnom rozsahu alebo vôbec, + Vyhlásenie o odmietnutí </a:t>
            </a:r>
          </a:p>
          <a:p>
            <a:pPr marL="284400" indent="-284400" algn="just">
              <a:buNone/>
            </a:pPr>
            <a:r>
              <a:rPr lang="sk-SK" sz="1200" dirty="0">
                <a:highlight>
                  <a:srgbClr val="FFFFFF"/>
                </a:highlight>
              </a:rPr>
              <a:t>          poskytnutia údajov,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highlight>
                  <a:srgbClr val="FFFFFF"/>
                </a:highlight>
              </a:rPr>
              <a:t>účastníci, ktorí </a:t>
            </a:r>
            <a:r>
              <a:rPr lang="sk-SK" sz="1200" u="sng" dirty="0">
                <a:highlight>
                  <a:srgbClr val="FFFFFF"/>
                </a:highlight>
              </a:rPr>
              <a:t>neposkytli „citlivé údaje“ v plnom rozsahu</a:t>
            </a:r>
            <a:r>
              <a:rPr lang="sk-SK" sz="1200" dirty="0">
                <a:highlight>
                  <a:srgbClr val="FFFFFF"/>
                </a:highlight>
              </a:rPr>
              <a:t>, a podpísali Vyhlásenie o odmietnutí poskytnutia týchto údajov.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b="1" u="sng" dirty="0">
              <a:solidFill>
                <a:srgbClr val="CC0000"/>
              </a:solidFill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u="sng" dirty="0"/>
              <a:t>Príliš vysoká hodnota rozdielu</a:t>
            </a:r>
            <a:r>
              <a:rPr lang="sk-SK" sz="1200" dirty="0"/>
              <a:t> celkového počtu oprávnených osôb zúčastnených na projekte a počtu kompletne a správne vyplnených kariet účastníkov </a:t>
            </a:r>
            <a:r>
              <a:rPr lang="sk-SK" sz="1200" b="1" u="sng" dirty="0"/>
              <a:t>svedčí o rizikovosti </a:t>
            </a:r>
            <a:r>
              <a:rPr lang="sk-SK" sz="1200" dirty="0"/>
              <a:t>zhromažďovania dát a monitorovania projektu. </a:t>
            </a:r>
            <a:r>
              <a:rPr lang="sk-SK" sz="1200" u="sng" dirty="0"/>
              <a:t>Ak je hodnota vyššia ako 10 % </a:t>
            </a:r>
            <a:r>
              <a:rPr lang="sk-SK" sz="1200" dirty="0"/>
              <a:t>z celkového počtu účastníkov, </a:t>
            </a:r>
            <a:r>
              <a:rPr lang="sk-SK" sz="1200" u="sng" dirty="0"/>
              <a:t>je potrebná hĺbková analýza príčin zo strany prijímateľa. </a:t>
            </a:r>
            <a:endParaRPr lang="sk-SK" sz="1200" dirty="0"/>
          </a:p>
          <a:p>
            <a:pPr marL="0" indent="0">
              <a:buNone/>
            </a:pPr>
            <a:endParaRPr lang="sk-SK" sz="1200" b="1" u="sng" dirty="0"/>
          </a:p>
          <a:p>
            <a:pPr marL="0" indent="0">
              <a:buNone/>
            </a:pPr>
            <a:endParaRPr lang="sk-SK" sz="1200" dirty="0"/>
          </a:p>
          <a:p>
            <a:pPr marL="0" indent="0">
              <a:buNone/>
            </a:pPr>
            <a:endParaRPr lang="sk-SK" sz="12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1248942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indent="44958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sk-SK" sz="2000" b="1" dirty="0">
                <a:solidFill>
                  <a:srgbClr val="E36C0A"/>
                </a:solidFill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Monitorovacia správa projektu s príznakom záverečná</a:t>
            </a:r>
            <a:endParaRPr lang="sk-SK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915566"/>
            <a:ext cx="7543800" cy="3531419"/>
          </a:xfrm>
        </p:spPr>
        <p:txBody>
          <a:bodyPr/>
          <a:lstStyle/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/>
              <a:t>Predložiť do 30 pracovných dní od ukončenia realizácie aktivít</a:t>
            </a:r>
            <a:r>
              <a:rPr lang="sk-SK" sz="1200" dirty="0"/>
              <a:t>, </a:t>
            </a:r>
            <a:r>
              <a:rPr lang="sk-SK" sz="1200" b="1" dirty="0"/>
              <a:t>najneskôr však spolu s podaním záverečnej </a:t>
            </a:r>
            <a:r>
              <a:rPr lang="sk-SK" sz="1200" b="1" dirty="0" err="1"/>
              <a:t>ŽoP</a:t>
            </a:r>
            <a:r>
              <a:rPr lang="sk-SK" sz="1200" dirty="0"/>
              <a:t>  (podľa toho, ktorá skutočnosť nastane skôr).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Obdobie </a:t>
            </a:r>
            <a:r>
              <a:rPr lang="sk-SK" sz="1200" u="sng" dirty="0"/>
              <a:t>od účinnosti Zmluvy </a:t>
            </a:r>
            <a:r>
              <a:rPr lang="sk-SK" sz="1200" dirty="0"/>
              <a:t>o NFP (začiatok realizácie hl. aktivít) do momentu </a:t>
            </a:r>
            <a:r>
              <a:rPr lang="sk-SK" sz="1200" u="sng" dirty="0"/>
              <a:t>ukončenia realizácie aktivít</a:t>
            </a:r>
            <a:r>
              <a:rPr lang="sk-SK" sz="1200" dirty="0"/>
              <a:t> projektu.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Obsahuje aj:</a:t>
            </a:r>
          </a:p>
          <a:p>
            <a:pPr marL="284400" indent="-284400" algn="just">
              <a:buNone/>
            </a:pPr>
            <a:r>
              <a:rPr lang="sk-SK" sz="1200" dirty="0"/>
              <a:t>		-  reálne dosiahnuté hodnoty merateľných ukazovateľov projektu,</a:t>
            </a:r>
          </a:p>
          <a:p>
            <a:pPr marL="0" indent="0" algn="just">
              <a:buNone/>
            </a:pPr>
            <a:r>
              <a:rPr lang="sk-SK" sz="1200" dirty="0"/>
              <a:t>	- udržateľnosť projektu,</a:t>
            </a:r>
          </a:p>
          <a:p>
            <a:pPr marL="0" indent="0" algn="just">
              <a:buNone/>
            </a:pPr>
            <a:r>
              <a:rPr lang="sk-SK" sz="1200" dirty="0"/>
              <a:t>	- predbežný konečný rozpočet projektu zostavený na základe analytického účtovníctva prijímateľa,</a:t>
            </a:r>
          </a:p>
          <a:p>
            <a:pPr marL="0" indent="0" algn="just">
              <a:buNone/>
            </a:pPr>
            <a:r>
              <a:rPr lang="sk-SK" sz="1200" dirty="0"/>
              <a:t>	- skutočný časový harmonogram realizácie, 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  <a:tab pos="571500" algn="l"/>
              </a:tabLst>
            </a:pPr>
            <a:r>
              <a:rPr lang="sk-SK" sz="1200" dirty="0"/>
              <a:t>			- zdôvodnenie v </a:t>
            </a:r>
            <a:r>
              <a:rPr lang="sk-SK" sz="1200" u="sng" dirty="0"/>
              <a:t>prípade nedosiahnutia stanovených hodnôt merateľných ukazovateľov</a:t>
            </a:r>
            <a:r>
              <a:rPr lang="sk-SK" sz="1200" dirty="0"/>
              <a:t>,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  <a:tab pos="571500" algn="l"/>
              </a:tabLst>
            </a:pPr>
            <a:r>
              <a:rPr lang="sk-SK" sz="1200" dirty="0"/>
              <a:t>			- ďalšiu dokumentáciu požadovanú zo strany poskytovateľa.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  <a:tab pos="571500" algn="l"/>
              </a:tabLst>
            </a:pPr>
            <a:endParaRPr lang="sk-SK" sz="1200" dirty="0"/>
          </a:p>
          <a:p>
            <a:pPr marL="0" indent="0">
              <a:buNone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</a:rPr>
              <a:t>Následná monitorovacia správa projektu </a:t>
            </a:r>
            <a:r>
              <a:rPr lang="sk-SK" sz="1200" dirty="0">
                <a:effectLst/>
                <a:latin typeface="+mn-lt"/>
                <a:ea typeface="SimSun" panose="02010600030101010101" pitchFamily="2" charset="-122"/>
              </a:rPr>
              <a:t>– V </a:t>
            </a:r>
            <a:r>
              <a:rPr lang="sk-SK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nadväznosti na vylúčenie vybraných projektov z povinnosti sledovania udržateľnosti projektu sa v prípade projektov ESF/IZM predkladá minimálne prvá následná monitorovacia správa za účelom poskytnutia informácie o plnení merateľných ukazovateľov dlhodobých výsledkov. </a:t>
            </a:r>
            <a:endParaRPr lang="sk-SK" sz="1200" b="1" u="sng" dirty="0"/>
          </a:p>
          <a:p>
            <a:pPr marL="0" indent="0">
              <a:buNone/>
            </a:pPr>
            <a:endParaRPr lang="sk-SK" sz="1200" dirty="0"/>
          </a:p>
          <a:p>
            <a:pPr marL="0" indent="0">
              <a:buNone/>
            </a:pPr>
            <a:endParaRPr lang="sk-SK" sz="12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2663770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KONTROLA PROJEKTU</a:t>
            </a:r>
          </a:p>
          <a:p>
            <a:r>
              <a:rPr lang="sk-SK" sz="1200" dirty="0">
                <a:latin typeface="+mn-lt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súhrn činností poskytovateľa a ním prizvaných osôb, ktorými sa overuje plnenie podmienok poskytnutia príspevku v súlade so zmluvou o NFP. </a:t>
            </a:r>
          </a:p>
          <a:p>
            <a:pPr algn="just"/>
            <a:endParaRPr lang="sk-SK" sz="12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Cieľom kontroly </a:t>
            </a:r>
            <a:r>
              <a:rPr lang="sk-SK" sz="1200" dirty="0">
                <a:latin typeface="+mn-lt"/>
              </a:rPr>
              <a:t>projektu je aj </a:t>
            </a:r>
            <a:r>
              <a:rPr lang="sk-SK" sz="1200" u="sng" dirty="0">
                <a:latin typeface="+mn-lt"/>
              </a:rPr>
              <a:t>predchádzanie podvodom a nezrovnalostiam a korupcii</a:t>
            </a:r>
            <a:r>
              <a:rPr lang="sk-SK" sz="1200" dirty="0">
                <a:latin typeface="+mn-lt"/>
              </a:rPr>
              <a:t>, ich odhaľovanie, náprava a s nimi súvisiace nápravné opatrenia, primerané riadenie rizík súvisiacich so zákonnosťou, oprávnenosťou  a správnosťou finančných operácií, spoľahlivosť výkazníctva, ochrana majetku a informácií.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2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b="1" u="sng" dirty="0">
                <a:latin typeface="+mn-lt"/>
              </a:rPr>
              <a:t>Kontrolovanou osobou </a:t>
            </a:r>
            <a:r>
              <a:rPr lang="sk-SK" sz="1200" dirty="0">
                <a:latin typeface="+mn-lt"/>
              </a:rPr>
              <a:t>je  vo vzťahu k aplikácii zákona o finančnej kontrole </a:t>
            </a:r>
            <a:r>
              <a:rPr lang="sk-SK" sz="1200" b="1" u="sng" dirty="0">
                <a:latin typeface="+mn-lt"/>
              </a:rPr>
              <a:t>vždy prijímateľ.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u="sng" dirty="0">
                <a:latin typeface="+mn-lt"/>
              </a:rPr>
              <a:t>Prijímateľ je povinný zabezpečiť</a:t>
            </a:r>
            <a:r>
              <a:rPr lang="sk-SK" sz="1200" dirty="0">
                <a:latin typeface="+mn-lt"/>
              </a:rPr>
              <a:t>  v rámci záväzkového vzťahu s každým dodávateľom/partnerom projektu </a:t>
            </a:r>
            <a:r>
              <a:rPr lang="sk-SK" sz="1200" b="1" dirty="0">
                <a:latin typeface="+mn-lt"/>
              </a:rPr>
              <a:t>povinnosť dodávateľa projektu strpieť výkon kontroly/auditu </a:t>
            </a:r>
            <a:r>
              <a:rPr lang="sk-SK" sz="1200" dirty="0">
                <a:latin typeface="+mn-lt"/>
              </a:rPr>
              <a:t>súvisiaceho s dodávaným tovarom, službami a stavebnými prácami kedykoľvek počas platnosti a účinnosti Zmluvy o NFP.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200" u="sng" dirty="0">
              <a:latin typeface="+mn-lt"/>
            </a:endParaRPr>
          </a:p>
          <a:p>
            <a:pPr algn="just"/>
            <a:r>
              <a:rPr lang="sk-SK" sz="1200" u="sng" dirty="0">
                <a:latin typeface="+mn-lt"/>
              </a:rPr>
              <a:t>Výstupom z kontroly projektu</a:t>
            </a:r>
            <a:r>
              <a:rPr lang="sk-SK" sz="1200" dirty="0">
                <a:latin typeface="+mn-lt"/>
              </a:rPr>
              <a:t>  je: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návrh  čiastkovej správy z kontroly/ návrh správy  z kontroly </a:t>
            </a:r>
            <a:r>
              <a:rPr lang="sk-SK" sz="1200" dirty="0">
                <a:latin typeface="+mn-lt"/>
              </a:rPr>
              <a:t>-</a:t>
            </a:r>
            <a:r>
              <a:rPr lang="sk-SK" sz="1200" b="1" dirty="0">
                <a:latin typeface="+mn-lt"/>
              </a:rPr>
              <a:t> </a:t>
            </a:r>
            <a:r>
              <a:rPr lang="sk-SK" sz="1200" dirty="0">
                <a:latin typeface="+mn-lt"/>
              </a:rPr>
              <a:t>v prípade zistených nedostatkov,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čiastková správa z kontroly/správa z kontroly</a:t>
            </a:r>
            <a:r>
              <a:rPr lang="sk-SK" sz="1200" dirty="0">
                <a:latin typeface="+mn-lt"/>
              </a:rPr>
              <a:t> - po odstránení nedostatkov/bez námietok/neboli nedostatky.</a:t>
            </a:r>
          </a:p>
          <a:p>
            <a:pPr algn="just"/>
            <a:endParaRPr lang="sk-SK" sz="12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Zaslaním </a:t>
            </a:r>
            <a:r>
              <a:rPr lang="sk-SK" sz="1200" b="1" dirty="0">
                <a:latin typeface="+mn-lt"/>
              </a:rPr>
              <a:t>správy z kontroly </a:t>
            </a:r>
            <a:r>
              <a:rPr lang="sk-SK" sz="1200" dirty="0">
                <a:latin typeface="+mn-lt"/>
              </a:rPr>
              <a:t>prijímateľovi je </a:t>
            </a:r>
            <a:r>
              <a:rPr lang="sk-SK" sz="1200" b="1" dirty="0">
                <a:latin typeface="+mn-lt"/>
              </a:rPr>
              <a:t>kontrola ukončená.</a:t>
            </a:r>
          </a:p>
          <a:p>
            <a:pPr algn="just"/>
            <a:endParaRPr lang="sk-SK" sz="12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Čiastková správa z kontroly </a:t>
            </a:r>
            <a:r>
              <a:rPr lang="sk-SK" sz="1200" dirty="0">
                <a:latin typeface="+mn-lt"/>
              </a:rPr>
              <a:t>=  zaslaním čiastkovej správy z kontroly je </a:t>
            </a:r>
            <a:r>
              <a:rPr lang="sk-SK" sz="1200" u="sng" dirty="0">
                <a:latin typeface="+mn-lt"/>
              </a:rPr>
              <a:t>skončená tá časť kontroly </a:t>
            </a:r>
            <a:r>
              <a:rPr lang="sk-SK" sz="1200" u="sng" dirty="0" err="1">
                <a:latin typeface="+mn-lt"/>
              </a:rPr>
              <a:t>ŽoP</a:t>
            </a:r>
            <a:r>
              <a:rPr lang="sk-SK" sz="1200" u="sng" dirty="0">
                <a:latin typeface="+mn-lt"/>
              </a:rPr>
              <a:t>,  ktorej sa táto čiastková správa týka </a:t>
            </a:r>
            <a:r>
              <a:rPr lang="sk-SK" sz="1200" dirty="0">
                <a:latin typeface="+mn-lt"/>
              </a:rPr>
              <a:t> (deklarovaných výdavkov, ktoré boli vyčlenené do samostatnej kontroly </a:t>
            </a:r>
            <a:r>
              <a:rPr lang="sk-SK" sz="1200" dirty="0" err="1">
                <a:latin typeface="+mn-lt"/>
              </a:rPr>
              <a:t>ŽoP</a:t>
            </a:r>
            <a:r>
              <a:rPr lang="sk-SK" sz="1200" dirty="0">
                <a:latin typeface="+mn-lt"/>
              </a:rPr>
              <a:t>).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200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526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lvl="0" algn="l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Administratívna finančná kontrola a kontrola obstarávania tovarov, služieb, stavebných prác a súvisiacich postupov</a:t>
            </a:r>
            <a:endParaRPr lang="sk-SK" sz="20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1063229"/>
            <a:ext cx="7543800" cy="3383756"/>
          </a:xfrm>
        </p:spPr>
        <p:txBody>
          <a:bodyPr/>
          <a:lstStyle/>
          <a:p>
            <a:pPr marL="288000" indent="-288000">
              <a:buFont typeface="Wingdings" panose="05000000000000000000" pitchFamily="2" charset="2"/>
              <a:buChar char="v"/>
            </a:pPr>
            <a:r>
              <a:rPr lang="sk-SK" sz="1200" b="1" u="sng" dirty="0"/>
              <a:t>Všeobecné pravidlá a povinnosti </a:t>
            </a:r>
            <a:r>
              <a:rPr lang="sk-SK" sz="1200" dirty="0"/>
              <a:t>k výkonu AFK  verejného obstarávania sú upravené v </a:t>
            </a:r>
            <a:r>
              <a:rPr lang="sk-SK" sz="1200" b="1" u="sng" dirty="0"/>
              <a:t>Usmernení RO k VO </a:t>
            </a:r>
            <a:r>
              <a:rPr lang="sk-SK" sz="1200" dirty="0"/>
              <a:t>v platnom znení  </a:t>
            </a:r>
            <a:r>
              <a:rPr lang="sk-SK" sz="1200" i="1" dirty="0"/>
              <a:t>(</a:t>
            </a:r>
            <a:r>
              <a:rPr lang="sk-SK" sz="1200" u="sng" dirty="0">
                <a:solidFill>
                  <a:srgbClr val="0070C0"/>
                </a:solidFill>
                <a:effectLst/>
                <a:ea typeface="DengXian" panose="02010600030101010101" pitchFamily="2" charset="-122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https://www.employment.gov.sk/sk/esf/programove-obdobie-2014-2020/dokumenty/usmernenia/</a:t>
            </a:r>
            <a:r>
              <a:rPr lang="sk-SK" sz="1200" i="1" dirty="0"/>
              <a:t>)</a:t>
            </a:r>
            <a:endParaRPr lang="sk-SK" sz="120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dirty="0"/>
              <a:t>Poskytovateľ kontroluje </a:t>
            </a:r>
            <a:r>
              <a:rPr lang="sk-SK" sz="1200" b="1" u="sng" dirty="0"/>
              <a:t>dodržiavanie pravidiel a princípov VO </a:t>
            </a:r>
            <a:r>
              <a:rPr lang="sk-SK" sz="1200" dirty="0"/>
              <a:t>vyplývajúcich zo zmluvy o fungovaní EÚ definovanej príslušnými právnymi aktmi EÚ a zo </a:t>
            </a:r>
            <a:r>
              <a:rPr lang="sk-SK" sz="1200" dirty="0" err="1"/>
              <a:t>ZoVO</a:t>
            </a:r>
            <a:r>
              <a:rPr lang="sk-SK" sz="1200" dirty="0"/>
              <a:t>. 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dirty="0"/>
              <a:t>Cieľom</a:t>
            </a:r>
            <a:r>
              <a:rPr lang="sk-SK" sz="1200" dirty="0"/>
              <a:t> kontroly je kontrola súladu finančnej operácie s právom SR a EÚ a usmerneniami a metodickými pokynmi CKO a RO.  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u="sng" dirty="0"/>
              <a:t>Lehoty na výkon finančnej kontroly VO </a:t>
            </a:r>
            <a:r>
              <a:rPr lang="sk-SK" sz="1200" dirty="0"/>
              <a:t>alebo kontroly obstarávania začínajú pre poskytovateľa </a:t>
            </a:r>
            <a:r>
              <a:rPr lang="sk-SK" sz="1200" u="sng" dirty="0"/>
              <a:t>plynúť dňom </a:t>
            </a:r>
            <a:r>
              <a:rPr lang="sk-SK" sz="1200" dirty="0"/>
              <a:t>nasledujúcim </a:t>
            </a:r>
            <a:r>
              <a:rPr lang="sk-SK" sz="1200" u="sng" dirty="0"/>
              <a:t>po dni doručenia dokumentácie</a:t>
            </a:r>
            <a:r>
              <a:rPr lang="sk-SK" sz="1200" dirty="0"/>
              <a:t>, resp. odo dňa doplnenia tejto dokumentácie.</a:t>
            </a:r>
          </a:p>
          <a:p>
            <a:pPr marL="0" indent="0" algn="just">
              <a:buNone/>
            </a:pPr>
            <a:endParaRPr lang="sk-SK" sz="120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/>
              <a:t>Činnosťou poskytovateľa nie je dotknutá výlučná a konečná zodpovednosť prijímateľa .</a:t>
            </a:r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2857816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lvl="0" algn="l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Administratívna finančná kontrola ŽoP</a:t>
            </a:r>
            <a:endParaRPr lang="sk-SK" sz="2000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915566"/>
            <a:ext cx="7543800" cy="3531419"/>
          </a:xfrm>
        </p:spPr>
        <p:txBody>
          <a:bodyPr/>
          <a:lstStyle/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/>
              <a:t>kontrola formálnej a vecnej správnosti  výdavkov deklarovaných v ŽoP,  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/>
              <a:t>vykonáva  sa vo vzťahu ku </a:t>
            </a:r>
            <a:r>
              <a:rPr lang="sk-SK" sz="1200" u="sng" dirty="0"/>
              <a:t>každej prijatej ŽoP pred úhradou </a:t>
            </a:r>
            <a:r>
              <a:rPr lang="sk-SK" sz="1200" dirty="0"/>
              <a:t> nárokovaných výdavkov. 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>
                <a:highlight>
                  <a:srgbClr val="FFFFFF"/>
                </a:highlight>
              </a:rPr>
              <a:t>V prípade zákaziek do 5 000 EUR, ktoré spĺňajú podmienky podľa § 1 ods. 14 </a:t>
            </a:r>
            <a:r>
              <a:rPr lang="sk-SK" sz="1200" dirty="0" err="1">
                <a:highlight>
                  <a:srgbClr val="FFFFFF"/>
                </a:highlight>
              </a:rPr>
              <a:t>ZoVO</a:t>
            </a:r>
            <a:r>
              <a:rPr lang="sk-SK" sz="1200" dirty="0">
                <a:highlight>
                  <a:srgbClr val="FFFFFF"/>
                </a:highlight>
              </a:rPr>
              <a:t>, je možné určiť úspešného uchádzača priamym zadaním, pričom hospodárnosť, ktorú preukazuje prijímateľ, bude overená v rámci administratívnej finančnej kontroly ŽoP, ktorá bude obsahovať výdavky z predmetnej zákazky.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dirty="0">
              <a:highlight>
                <a:srgbClr val="FFFFFF"/>
              </a:highlight>
            </a:endParaRPr>
          </a:p>
          <a:p>
            <a:pPr marL="228600" indent="-228600" algn="just">
              <a:buAutoNum type="arabicPeriod"/>
            </a:pPr>
            <a:r>
              <a:rPr lang="sk-SK" sz="1200" dirty="0"/>
              <a:t>zistené nedostatky → výzva na doplnenie - </a:t>
            </a:r>
            <a:r>
              <a:rPr lang="sk-SK" sz="1200" b="1" dirty="0"/>
              <a:t>návrh správy z kontroly </a:t>
            </a:r>
            <a:r>
              <a:rPr lang="sk-SK" sz="1200" dirty="0"/>
              <a:t>s určením lehoty na podanie námietok</a:t>
            </a:r>
          </a:p>
          <a:p>
            <a:pPr marL="0" indent="0" algn="just">
              <a:buNone/>
            </a:pPr>
            <a:r>
              <a:rPr lang="sk-SK" sz="1200" dirty="0"/>
              <a:t>→ </a:t>
            </a:r>
            <a:r>
              <a:rPr lang="sk-SK" sz="1200" u="sng" dirty="0"/>
              <a:t> Doplnenie údajov v termíne, podanie námietok/nemá námietky</a:t>
            </a:r>
            <a:r>
              <a:rPr lang="sk-SK" sz="1200" dirty="0"/>
              <a:t> – pokračuje výkon AFK </a:t>
            </a:r>
            <a:r>
              <a:rPr lang="sk-SK" sz="1200" dirty="0" err="1"/>
              <a:t>ŽoP</a:t>
            </a:r>
            <a:r>
              <a:rPr lang="sk-SK" sz="1200" dirty="0"/>
              <a:t> →  </a:t>
            </a:r>
            <a:r>
              <a:rPr lang="sk-SK" sz="1200" b="1" dirty="0">
                <a:latin typeface="+mn-lt"/>
              </a:rPr>
              <a:t>správa z kontroly </a:t>
            </a:r>
            <a:r>
              <a:rPr lang="sk-SK" sz="1200" dirty="0">
                <a:latin typeface="+mn-lt"/>
              </a:rPr>
              <a:t> </a:t>
            </a:r>
            <a:endParaRPr lang="sk-SK" sz="1200" dirty="0"/>
          </a:p>
          <a:p>
            <a:pPr marL="0" indent="0" algn="just">
              <a:buNone/>
            </a:pPr>
            <a:r>
              <a:rPr lang="sk-SK" sz="1200" dirty="0"/>
              <a:t>→ </a:t>
            </a:r>
            <a:r>
              <a:rPr lang="sk-SK" sz="1200" u="sng" dirty="0"/>
              <a:t>Nedoplnenie údajov /neodstránenie nedostatkov v termíne</a:t>
            </a:r>
            <a:r>
              <a:rPr lang="sk-SK" sz="1200" dirty="0"/>
              <a:t> → </a:t>
            </a:r>
            <a:r>
              <a:rPr lang="sk-SK" sz="1200" b="1" dirty="0">
                <a:latin typeface="+mn-lt"/>
              </a:rPr>
              <a:t>správa z kontroly: </a:t>
            </a:r>
            <a:r>
              <a:rPr lang="sk-SK" sz="1200" u="sng" dirty="0">
                <a:latin typeface="+mn-lt"/>
              </a:rPr>
              <a:t>zamietnutie </a:t>
            </a:r>
            <a:r>
              <a:rPr lang="sk-SK" sz="1200" u="sng" dirty="0" err="1">
                <a:latin typeface="+mn-lt"/>
              </a:rPr>
              <a:t>ŽoP</a:t>
            </a:r>
            <a:r>
              <a:rPr lang="sk-SK" sz="1200" u="sng" dirty="0">
                <a:latin typeface="+mn-lt"/>
              </a:rPr>
              <a:t> / </a:t>
            </a:r>
            <a:r>
              <a:rPr lang="sk-SK" sz="1200" u="sng" dirty="0" err="1">
                <a:latin typeface="+mn-lt"/>
              </a:rPr>
              <a:t>zneoprávnenie</a:t>
            </a:r>
            <a:r>
              <a:rPr lang="sk-SK" sz="1200" u="sng" dirty="0">
                <a:latin typeface="+mn-lt"/>
              </a:rPr>
              <a:t> výdavkov</a:t>
            </a:r>
          </a:p>
          <a:p>
            <a:pPr marL="0" indent="0" algn="just">
              <a:buNone/>
            </a:pPr>
            <a:endParaRPr lang="sk-SK" sz="1200" u="sng" dirty="0">
              <a:highlight>
                <a:srgbClr val="FF0000"/>
              </a:highlight>
              <a:latin typeface="+mn-lt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dirty="0"/>
              <a:t>Zamietnutie </a:t>
            </a:r>
            <a:r>
              <a:rPr lang="sk-SK" sz="1200" b="1" dirty="0" err="1"/>
              <a:t>ŽoP</a:t>
            </a:r>
            <a:r>
              <a:rPr lang="sk-SK" sz="1200" b="1" dirty="0"/>
              <a:t> </a:t>
            </a:r>
            <a:r>
              <a:rPr lang="sk-SK" sz="1200" dirty="0"/>
              <a:t>z dôvodu </a:t>
            </a:r>
            <a:r>
              <a:rPr lang="sk-SK" sz="1200" b="1" dirty="0"/>
              <a:t>formálnych nedostatkov</a:t>
            </a:r>
            <a:r>
              <a:rPr lang="sk-SK" sz="1200" b="1" u="sng" dirty="0"/>
              <a:t> </a:t>
            </a:r>
            <a:r>
              <a:rPr lang="sk-SK" sz="1200" u="sng" dirty="0"/>
              <a:t>(</a:t>
            </a:r>
            <a:r>
              <a:rPr lang="sk-SK" sz="1200" b="1" u="sng" dirty="0"/>
              <a:t>≠ </a:t>
            </a:r>
            <a:r>
              <a:rPr lang="sk-SK" sz="1200" u="sng" dirty="0"/>
              <a:t>neoprávnené výdavky)</a:t>
            </a:r>
            <a:r>
              <a:rPr lang="sk-SK" sz="1200" dirty="0"/>
              <a:t> – prijímateľ má právo si tieto výdavky  zaradiť do nasledujúcich </a:t>
            </a:r>
            <a:r>
              <a:rPr lang="sk-SK" sz="1200" dirty="0" err="1"/>
              <a:t>ŽoP</a:t>
            </a:r>
            <a:r>
              <a:rPr lang="sk-SK" sz="1200" dirty="0"/>
              <a:t>.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sk-SK" sz="1200" u="sng" dirty="0"/>
              <a:t>Po uskutočnení AFK  </a:t>
            </a:r>
            <a:r>
              <a:rPr lang="sk-SK" sz="1200" u="sng" dirty="0" err="1"/>
              <a:t>ŽoP</a:t>
            </a:r>
            <a:r>
              <a:rPr lang="sk-SK" sz="1200" u="sng" dirty="0"/>
              <a:t> </a:t>
            </a:r>
            <a:r>
              <a:rPr lang="sk-SK" sz="1200" dirty="0"/>
              <a:t>poskytovateľ  </a:t>
            </a:r>
            <a:r>
              <a:rPr lang="sk-SK" sz="1200" dirty="0" err="1"/>
              <a:t>ŽoP</a:t>
            </a:r>
            <a:r>
              <a:rPr lang="sk-SK" sz="1200" dirty="0"/>
              <a:t>: </a:t>
            </a:r>
            <a:r>
              <a:rPr lang="sk-SK" sz="1200" b="1" dirty="0"/>
              <a:t>schváli</a:t>
            </a:r>
            <a:r>
              <a:rPr lang="sk-SK" sz="1200" dirty="0"/>
              <a:t>, </a:t>
            </a:r>
            <a:r>
              <a:rPr lang="sk-SK" sz="1200" b="1" dirty="0"/>
              <a:t>neschváli (zamietne), pozastaví </a:t>
            </a:r>
            <a:r>
              <a:rPr lang="sk-SK" sz="1200" dirty="0"/>
              <a:t>(do času odstránenia identifikovaných nedostatkov), alebo </a:t>
            </a:r>
            <a:r>
              <a:rPr lang="sk-SK" sz="1200" b="1" dirty="0"/>
              <a:t>schváli vo výške zníženej o sumu neoprávnených výdavkov</a:t>
            </a:r>
            <a:r>
              <a:rPr lang="sk-SK" sz="12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12248539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lvl="0" algn="l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Finančná  kontrola  na mieste (</a:t>
            </a:r>
            <a:r>
              <a:rPr lang="sk-SK" sz="2000" b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FKnM</a:t>
            </a:r>
            <a:r>
              <a:rPr lang="sk-SK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915566"/>
            <a:ext cx="7543800" cy="3531419"/>
          </a:xfrm>
        </p:spPr>
        <p:txBody>
          <a:bodyPr/>
          <a:lstStyle/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u="sng" dirty="0"/>
              <a:t>Z podnetu poskytovateľa</a:t>
            </a:r>
            <a:r>
              <a:rPr lang="sk-SK" sz="1200" dirty="0"/>
              <a:t> alebo na základe </a:t>
            </a:r>
            <a:r>
              <a:rPr lang="sk-SK" sz="1200" u="sng" dirty="0"/>
              <a:t>podnetu od tretích subjektov</a:t>
            </a:r>
            <a:r>
              <a:rPr lang="sk-SK" sz="1200" dirty="0"/>
              <a:t>  na všetky </a:t>
            </a:r>
            <a:r>
              <a:rPr lang="sk-SK" sz="1200" u="sng" dirty="0"/>
              <a:t>skutočnosti súvisiace s implementáciou projektu </a:t>
            </a:r>
            <a:r>
              <a:rPr lang="sk-SK" sz="1200" dirty="0"/>
              <a:t>a plnením podmienok vyplývajúcich zo zmluvy o NFP.</a:t>
            </a:r>
          </a:p>
          <a:p>
            <a:pPr marL="288000" indent="-288000" algn="just"/>
            <a:endParaRPr lang="sk-SK" sz="120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u="sng" dirty="0"/>
              <a:t>Forma </a:t>
            </a:r>
            <a:r>
              <a:rPr lang="sk-SK" sz="1200" u="sng" dirty="0" err="1"/>
              <a:t>FKnM</a:t>
            </a:r>
            <a:r>
              <a:rPr lang="sk-SK" sz="1200" u="sng" dirty="0"/>
              <a:t>:</a:t>
            </a:r>
          </a:p>
          <a:p>
            <a:pPr marL="288000" indent="-288000" algn="just">
              <a:buNone/>
            </a:pPr>
            <a:r>
              <a:rPr lang="sk-SK" sz="1200" dirty="0"/>
              <a:t>      - </a:t>
            </a:r>
            <a:r>
              <a:rPr lang="sk-SK" sz="1200" b="1" dirty="0"/>
              <a:t>ohlásená  </a:t>
            </a:r>
            <a:r>
              <a:rPr lang="sk-SK" sz="1200" b="1" dirty="0" err="1"/>
              <a:t>FKnM</a:t>
            </a:r>
            <a:r>
              <a:rPr lang="sk-SK" sz="1200" b="1" dirty="0"/>
              <a:t>  </a:t>
            </a:r>
            <a:r>
              <a:rPr lang="sk-SK" sz="1200" dirty="0"/>
              <a:t>(najneskôr pred uhradením záverečnej ŽoP)</a:t>
            </a:r>
            <a:endParaRPr lang="sk-SK" sz="1200" b="1" dirty="0"/>
          </a:p>
          <a:p>
            <a:pPr marL="288000" indent="-288000" algn="just">
              <a:buNone/>
            </a:pPr>
            <a:r>
              <a:rPr lang="sk-SK" sz="1200" dirty="0"/>
              <a:t>      -</a:t>
            </a:r>
            <a:r>
              <a:rPr lang="sk-SK" sz="1200" b="1" dirty="0"/>
              <a:t> neohlásená  </a:t>
            </a:r>
            <a:r>
              <a:rPr lang="sk-SK" sz="1200" b="1" dirty="0" err="1"/>
              <a:t>FKnM</a:t>
            </a:r>
            <a:r>
              <a:rPr lang="sk-SK" sz="1200" dirty="0"/>
              <a:t> (najneskôr do konca realizácie aktivít projektu)</a:t>
            </a:r>
          </a:p>
          <a:p>
            <a:pPr marL="288000" indent="-288000" algn="just">
              <a:buNone/>
            </a:pPr>
            <a:endParaRPr lang="sk-SK" sz="120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u="sng" dirty="0"/>
              <a:t>Základné pravidlá ohlásenej </a:t>
            </a:r>
            <a:r>
              <a:rPr lang="sk-SK" sz="1200" b="1" u="sng" dirty="0" err="1"/>
              <a:t>FKnM</a:t>
            </a:r>
            <a:r>
              <a:rPr lang="sk-SK" sz="1200" b="1" u="sng" dirty="0"/>
              <a:t>:</a:t>
            </a:r>
          </a:p>
          <a:p>
            <a:pPr marL="0" indent="0" algn="just">
              <a:buNone/>
            </a:pPr>
            <a:r>
              <a:rPr lang="sk-SK" sz="1200" dirty="0"/>
              <a:t>        - Poskytovateľ </a:t>
            </a:r>
            <a:r>
              <a:rPr lang="sk-SK" sz="1200" u="sng" dirty="0"/>
              <a:t>vopred oznámi </a:t>
            </a:r>
            <a:r>
              <a:rPr lang="sk-SK" sz="1200" dirty="0"/>
              <a:t>prijímateľovi: </a:t>
            </a:r>
            <a:r>
              <a:rPr lang="sk-SK" sz="1200" i="1" dirty="0"/>
              <a:t>predmet , termín začatia </a:t>
            </a:r>
            <a:r>
              <a:rPr lang="sk-SK" sz="1200" i="1" dirty="0" err="1"/>
              <a:t>FKnM</a:t>
            </a:r>
            <a:r>
              <a:rPr lang="sk-SK" sz="1200" i="1" dirty="0"/>
              <a:t>, predpokladaná dĺžka </a:t>
            </a:r>
          </a:p>
          <a:p>
            <a:pPr marL="0" indent="0" algn="just">
              <a:buNone/>
            </a:pPr>
            <a:r>
              <a:rPr lang="sk-SK" sz="1200" i="1" dirty="0"/>
              <a:t>    trvania </a:t>
            </a:r>
            <a:r>
              <a:rPr lang="sk-SK" sz="1200" i="1" dirty="0" err="1"/>
              <a:t>FKnM</a:t>
            </a:r>
            <a:r>
              <a:rPr lang="sk-SK" sz="1200" i="1" dirty="0"/>
              <a:t>, ako aj povinnosti prijímateľa/partnera zabezpečiť relevantnú dokumentáciu a účasť relevantných osôb.</a:t>
            </a:r>
          </a:p>
          <a:p>
            <a:pPr marL="0" indent="0" algn="just">
              <a:buNone/>
            </a:pPr>
            <a:r>
              <a:rPr lang="sk-SK" sz="1200" dirty="0"/>
              <a:t>       - </a:t>
            </a:r>
            <a:r>
              <a:rPr lang="sk-SK" sz="1200" dirty="0" err="1"/>
              <a:t>FKnM</a:t>
            </a:r>
            <a:r>
              <a:rPr lang="sk-SK" sz="1200" dirty="0"/>
              <a:t> vykonávajú zamestnanci poskytovateľa  (min. 2 osoby) a prizvané osoby </a:t>
            </a:r>
            <a:r>
              <a:rPr lang="sk-SK" sz="1200" u="sng" dirty="0"/>
              <a:t>na základe písomného poverenia</a:t>
            </a:r>
            <a:r>
              <a:rPr lang="sk-SK" sz="12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5596594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000" b="1" dirty="0">
                <a:solidFill>
                  <a:srgbClr val="E46C0A"/>
                </a:solidFill>
                <a:effectLst/>
                <a:latin typeface="+mn-lt"/>
                <a:ea typeface="SimSun" panose="02010600030101010101" pitchFamily="2" charset="-122"/>
              </a:rPr>
              <a:t>ZMENOVÉ KONANIE</a:t>
            </a:r>
          </a:p>
          <a:p>
            <a:pPr algn="just"/>
            <a:endParaRPr lang="sk-SK" sz="2000" b="1" dirty="0">
              <a:solidFill>
                <a:srgbClr val="E46C0A"/>
              </a:solidFill>
              <a:effectLst/>
              <a:latin typeface="+mn-lt"/>
              <a:ea typeface="SimSun" panose="02010600030101010101" pitchFamily="2" charset="-122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</a:rPr>
              <a:t>Zmena projektu </a:t>
            </a:r>
            <a:r>
              <a:rPr lang="sk-SK" sz="1200" dirty="0">
                <a:effectLst/>
                <a:latin typeface="+mn-lt"/>
                <a:ea typeface="SimSun" panose="02010600030101010101" pitchFamily="2" charset="-122"/>
              </a:rPr>
              <a:t>=</a:t>
            </a:r>
            <a:r>
              <a:rPr lang="sk-SK" sz="1200" b="1" dirty="0">
                <a:effectLst/>
                <a:latin typeface="+mn-lt"/>
                <a:ea typeface="SimSun" panose="02010600030101010101" pitchFamily="2" charset="-122"/>
              </a:rPr>
              <a:t> </a:t>
            </a:r>
            <a:r>
              <a:rPr lang="sk-SK" sz="1200" dirty="0">
                <a:effectLst/>
                <a:latin typeface="+mn-lt"/>
                <a:ea typeface="SimSun" panose="02010600030101010101" pitchFamily="2" charset="-122"/>
              </a:rPr>
              <a:t>zmena práv, povinností a iných skutočností, resp. údajov definovaných zmluvou o NFP.</a:t>
            </a:r>
          </a:p>
          <a:p>
            <a:pPr algn="just"/>
            <a:endParaRPr lang="sk-SK" sz="1200" dirty="0">
              <a:effectLst/>
              <a:latin typeface="+mn-lt"/>
              <a:ea typeface="SimSun" panose="02010600030101010101" pitchFamily="2" charset="-122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Zmenu môže iniciovať: </a:t>
            </a:r>
            <a:r>
              <a:rPr lang="sk-SK" sz="1200" u="sng" dirty="0">
                <a:latin typeface="+mn-lt"/>
              </a:rPr>
              <a:t>prijímateľ  aj poskytovateľ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200" u="sng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Prijímateľ je povinný oznámiť poskytovateľovi všetky zmeny a skutočnosti, ktoré majú negatívny vplyv  na plnenie Zmluvy alebo sa Zmluvy týkajú, bezodkladne od ich vzniku.</a:t>
            </a:r>
          </a:p>
          <a:p>
            <a:pPr algn="just"/>
            <a:endParaRPr lang="sk-SK" sz="1200" dirty="0">
              <a:effectLst/>
              <a:latin typeface="+mn-lt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sk-SK" sz="1200" u="sng" dirty="0">
                <a:latin typeface="+mn-lt"/>
              </a:rPr>
              <a:t>Typy zmien:</a:t>
            </a:r>
            <a:endParaRPr lang="sk-SK" sz="1200" dirty="0"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podstatná zmena projektu </a:t>
            </a:r>
            <a:r>
              <a:rPr lang="sk-SK" sz="1200" dirty="0">
                <a:latin typeface="+mn-lt"/>
                <a:cs typeface="Arial" panose="020B0604020202020204" pitchFamily="34" charset="0"/>
              </a:rPr>
              <a:t>- </a:t>
            </a:r>
            <a:r>
              <a:rPr lang="sk-SK" sz="12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podstatné porušenie povinností </a:t>
            </a:r>
            <a:r>
              <a:rPr lang="sk-SK" sz="1200" dirty="0">
                <a:effectLst/>
                <a:latin typeface="+mn-lt"/>
                <a:ea typeface="SimSun" panose="02010600030101010101" pitchFamily="2" charset="-122"/>
              </a:rPr>
              <a:t>zmluvy o NFP</a:t>
            </a:r>
            <a:r>
              <a:rPr lang="sk-SK" sz="1200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, vrátenie NFP,</a:t>
            </a:r>
            <a:endParaRPr lang="sk-SK" sz="1200" dirty="0">
              <a:latin typeface="+mn-lt"/>
              <a:cs typeface="Arial" panose="020B0604020202020204" pitchFamily="34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významnejšia zmena projektu,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menej významná zmena projektu,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formálna zmena projektu,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aktualizácia zmluvy a jej príloh (s výnimkou VZP),    </a:t>
            </a:r>
            <a:endParaRPr lang="sk-SK" sz="1200" b="1" dirty="0">
              <a:latin typeface="+mn-lt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aktualizácia VZP. </a:t>
            </a:r>
            <a:endParaRPr lang="sk-SK" sz="1200" b="1" dirty="0">
              <a:latin typeface="+mn-lt"/>
            </a:endParaRPr>
          </a:p>
          <a:p>
            <a:pPr algn="just"/>
            <a:endParaRPr lang="sk-SK" sz="1200" dirty="0">
              <a:latin typeface="+mn-lt"/>
            </a:endParaRPr>
          </a:p>
          <a:p>
            <a:pPr algn="just">
              <a:spcAft>
                <a:spcPts val="600"/>
              </a:spcAft>
            </a:pPr>
            <a:r>
              <a:rPr lang="sk-SK" sz="1200" u="sng" dirty="0">
                <a:effectLst/>
                <a:latin typeface="+mn-lt"/>
                <a:ea typeface="SimSun" panose="02010600030101010101" pitchFamily="2" charset="-122"/>
              </a:rPr>
              <a:t> </a:t>
            </a:r>
            <a:r>
              <a:rPr lang="sk-SK" sz="1200" u="sng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Z časového aspektu rozlišujeme:</a:t>
            </a:r>
            <a:r>
              <a:rPr lang="sk-SK" sz="1200" dirty="0"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ex </a:t>
            </a:r>
            <a:r>
              <a:rPr lang="sk-SK" sz="1200" b="1" dirty="0" err="1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ante</a:t>
            </a: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 schvaľovanie    -    ex post schvaľovanie</a:t>
            </a:r>
          </a:p>
          <a:p>
            <a:pPr algn="just">
              <a:spcAft>
                <a:spcPts val="600"/>
              </a:spcAft>
            </a:pPr>
            <a:endParaRPr lang="sk-SK" sz="1200" b="1" dirty="0"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Žiadosť o zmenu prijímateľ povinný predložiť prostredníctvom evidencie Komunikácia v ITMS2014+, bez potreby elektronického podpísania.</a:t>
            </a:r>
          </a:p>
        </p:txBody>
      </p:sp>
    </p:spTree>
    <p:extLst>
      <p:ext uri="{BB962C8B-B14F-4D97-AF65-F5344CB8AC3E}">
        <p14:creationId xmlns:p14="http://schemas.microsoft.com/office/powerpoint/2010/main" val="1582647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Na čo nezabudnúť po podpise zmluvy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Hlásenie o realizácii aktivít projektu </a:t>
            </a:r>
            <a:r>
              <a:rPr lang="pl-PL" sz="1400" dirty="0">
                <a:latin typeface="+mn-lt"/>
              </a:rPr>
              <a:t>do 20 dní od začatia prvej hlavnej aktivity resp. do 20 dní od účinnosti zmluvy (zaevidovať v ITMS2014+ a predložiť elektronicky).</a:t>
            </a:r>
          </a:p>
          <a:p>
            <a:pPr algn="just"/>
            <a:endParaRPr lang="pl-PL" sz="1400" strike="sngStrike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Podrobný harmonogram aktivít projektu </a:t>
            </a:r>
            <a:r>
              <a:rPr lang="pl-PL" sz="1400" dirty="0">
                <a:latin typeface="+mn-lt"/>
              </a:rPr>
              <a:t>(príloha č. 1) zasielať elektronicky (prostredníctvom ITMS2014+) a e-mailom PM poskytovateľa + na </a:t>
            </a:r>
            <a:r>
              <a:rPr lang="pl-PL" sz="1400" dirty="0">
                <a:solidFill>
                  <a:srgbClr val="0070C0"/>
                </a:solidFill>
                <a:latin typeface="+mn-lt"/>
              </a:rPr>
              <a:t>harmonogram@employment.gov.sk</a:t>
            </a:r>
            <a:r>
              <a:rPr lang="pl-PL" sz="1400" dirty="0">
                <a:latin typeface="+mn-lt"/>
              </a:rPr>
              <a:t>. Zmeny - </a:t>
            </a:r>
            <a:r>
              <a:rPr lang="sk-SK" sz="1400" b="1" dirty="0">
                <a:latin typeface="+mn-lt"/>
              </a:rPr>
              <a:t>Oznámenie zmeny harmonogramu projektu </a:t>
            </a:r>
            <a:r>
              <a:rPr lang="sk-SK" sz="1400" dirty="0">
                <a:latin typeface="+mn-lt"/>
              </a:rPr>
              <a:t>(príloha č. 2) bezodkladne</a:t>
            </a:r>
            <a:r>
              <a:rPr lang="pl-PL" sz="1400" dirty="0">
                <a:latin typeface="+mn-lt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dirty="0">
                <a:latin typeface="+mn-lt"/>
              </a:rPr>
              <a:t>Zabezpečiť informovanie a komunikáciu v zmysle </a:t>
            </a:r>
            <a:r>
              <a:rPr lang="pl-PL" sz="1400" b="1" dirty="0">
                <a:latin typeface="+mn-lt"/>
              </a:rPr>
              <a:t>Manuálu pre informovanie a komunikáciu</a:t>
            </a:r>
            <a:r>
              <a:rPr lang="pl-PL" sz="1400" dirty="0">
                <a:latin typeface="+mn-lt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Formulár príkladov dobrej praxe </a:t>
            </a:r>
            <a:r>
              <a:rPr lang="pl-PL" sz="1400" dirty="0">
                <a:latin typeface="+mn-lt"/>
              </a:rPr>
              <a:t>(príloha č. 13) – zaslať emailom pridelenému PM poskytovateľa a na </a:t>
            </a:r>
            <a:r>
              <a:rPr lang="sk-SK" sz="1400" u="sng" dirty="0">
                <a:solidFill>
                  <a:srgbClr val="0070C0"/>
                </a:solidFill>
                <a:latin typeface="+mn-lt"/>
              </a:rPr>
              <a:t>publicita@employment.gov.sk</a:t>
            </a:r>
            <a:r>
              <a:rPr lang="pl-PL" sz="1400" dirty="0">
                <a:solidFill>
                  <a:srgbClr val="0070C0"/>
                </a:solidFill>
                <a:latin typeface="+mn-lt"/>
              </a:rPr>
              <a:t> </a:t>
            </a:r>
            <a:r>
              <a:rPr lang="pl-PL" sz="1400" b="1" dirty="0">
                <a:latin typeface="+mn-lt"/>
              </a:rPr>
              <a:t>do 1 mesiaca </a:t>
            </a:r>
            <a:r>
              <a:rPr lang="pl-PL" sz="1400" dirty="0">
                <a:latin typeface="+mn-lt"/>
              </a:rPr>
              <a:t>od začatia realizácie projektu.</a:t>
            </a:r>
          </a:p>
          <a:p>
            <a:pPr algn="just"/>
            <a:endParaRPr lang="pl-PL" sz="1400" dirty="0">
              <a:solidFill>
                <a:srgbClr val="FF0000"/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dirty="0">
                <a:latin typeface="+mn-lt"/>
              </a:rPr>
              <a:t>Podporné dokumenty: Vzor plnej moci, podpisové vzory, nahlásenie účtov.</a:t>
            </a:r>
          </a:p>
        </p:txBody>
      </p:sp>
    </p:spTree>
    <p:extLst>
      <p:ext uri="{BB962C8B-B14F-4D97-AF65-F5344CB8AC3E}">
        <p14:creationId xmlns:p14="http://schemas.microsoft.com/office/powerpoint/2010/main" val="16081515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19672" y="205979"/>
            <a:ext cx="7067128" cy="8572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000" b="1" dirty="0">
                <a:solidFill>
                  <a:srgbClr val="E36C0A"/>
                </a:solidFill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Významnejšia zmena projektu</a:t>
            </a:r>
            <a:endParaRPr lang="sk-SK" sz="2200" b="1" dirty="0">
              <a:solidFill>
                <a:schemeClr val="accent6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15616" y="1063230"/>
            <a:ext cx="7704856" cy="3524744"/>
          </a:xfrm>
        </p:spPr>
        <p:txBody>
          <a:bodyPr/>
          <a:lstStyle/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ea typeface="Times New Roman" panose="02020603050405020304" pitchFamily="18" charset="0"/>
              </a:rPr>
              <a:t>Z</a:t>
            </a:r>
            <a:r>
              <a:rPr lang="sk-SK" sz="1200" dirty="0">
                <a:effectLst/>
                <a:ea typeface="Times New Roman" panose="02020603050405020304" pitchFamily="18" charset="0"/>
              </a:rPr>
              <a:t>ásadným spôsobom ovplyvňuje charakter</a:t>
            </a:r>
            <a:r>
              <a:rPr lang="sk-SK" sz="1200" dirty="0">
                <a:ea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ea typeface="Times New Roman" panose="02020603050405020304" pitchFamily="18" charset="0"/>
              </a:rPr>
              <a:t>a parametre projektu alebo plnenie podmienok stanovených v zmluve o NFP alebo výzve.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Žiadosť o povolenie vykonania zmeny v zmluve NFP - významnejšia zmena projektu </a:t>
            </a:r>
            <a:r>
              <a:rPr lang="sk-SK" sz="1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(príloha č.3).</a:t>
            </a:r>
            <a:r>
              <a:rPr lang="sk-SK" sz="12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dokladá: </a:t>
            </a:r>
            <a:r>
              <a:rPr lang="sk-SK" sz="1200" dirty="0">
                <a:effectLst/>
                <a:ea typeface="Times New Roman" panose="02020603050405020304" pitchFamily="18" charset="0"/>
              </a:rPr>
              <a:t>prílohy zmluvy o NFP s vyznačenými zmenami, dokumenty potvrdzujúce opodstatnenosť žiadosti o zmenu.</a:t>
            </a:r>
          </a:p>
          <a:p>
            <a:pPr marL="284400" indent="-284400" algn="just">
              <a:buNone/>
            </a:pPr>
            <a:r>
              <a:rPr lang="sk-SK" sz="1200" dirty="0">
                <a:effectLst/>
                <a:ea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i="0" u="none" strike="noStrike" baseline="0" dirty="0">
                <a:latin typeface="+mn-lt"/>
              </a:rPr>
              <a:t>Ex-</a:t>
            </a:r>
            <a:r>
              <a:rPr lang="sk-SK" sz="1200" b="1" i="0" u="none" strike="noStrike" baseline="0" dirty="0" err="1">
                <a:latin typeface="+mn-lt"/>
              </a:rPr>
              <a:t>ante</a:t>
            </a:r>
            <a:r>
              <a:rPr lang="sk-SK" sz="1200" b="1" i="0" u="none" strike="noStrike" baseline="0" dirty="0">
                <a:latin typeface="+mn-lt"/>
              </a:rPr>
              <a:t> - </a:t>
            </a:r>
            <a:r>
              <a:rPr lang="sk-SK" sz="1200" b="0" i="0" u="none" strike="noStrike" baseline="0" dirty="0">
                <a:latin typeface="+mn-lt"/>
              </a:rPr>
              <a:t>žiada o zmenu </a:t>
            </a:r>
            <a:r>
              <a:rPr lang="sk-SK" sz="1200" b="1" i="0" u="none" strike="noStrike" baseline="0" dirty="0">
                <a:latin typeface="+mn-lt"/>
              </a:rPr>
              <a:t>pred realizáciou samotného úkonu viažuceho sa na </a:t>
            </a:r>
            <a:r>
              <a:rPr lang="sk-SK" sz="1200" b="1" dirty="0">
                <a:cs typeface="Arial" panose="020B0604020202020204" pitchFamily="34" charset="0"/>
              </a:rPr>
              <a:t>vykonávanú</a:t>
            </a:r>
            <a:r>
              <a:rPr lang="sk-SK" sz="1200" b="1" i="0" u="none" strike="noStrike" baseline="0" dirty="0">
                <a:latin typeface="+mn-lt"/>
              </a:rPr>
              <a:t> zmenu.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i="0" u="none" strike="noStrike" baseline="0" dirty="0">
                <a:latin typeface="+mn-lt"/>
              </a:rPr>
              <a:t>Ex-post - </a:t>
            </a:r>
            <a:r>
              <a:rPr lang="sk-SK" sz="1200" b="0" i="0" u="none" strike="noStrike" baseline="0" dirty="0">
                <a:latin typeface="+mn-lt"/>
              </a:rPr>
              <a:t>žiada o zmenu </a:t>
            </a:r>
            <a:r>
              <a:rPr lang="sk-SK" sz="1200" b="1" i="0" u="none" strike="noStrike" baseline="0" dirty="0">
                <a:latin typeface="+mn-lt"/>
              </a:rPr>
              <a:t>po uskutočnení významnejšej zmeny </a:t>
            </a:r>
            <a:r>
              <a:rPr lang="sk-SK" sz="1200" i="0" u="none" strike="noStrike" baseline="0" dirty="0">
                <a:latin typeface="+mn-lt"/>
              </a:rPr>
              <a:t>(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výnimočné a riadne odôvodnené prípady)</a:t>
            </a:r>
            <a:r>
              <a:rPr lang="sk-SK" sz="1200" b="1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b="0" i="0" u="none" strike="noStrike" baseline="0" dirty="0"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Poskytovateľ </a:t>
            </a:r>
            <a:r>
              <a:rPr lang="sk-SK" sz="1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posúdi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zmenu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k-SK" sz="1200" dirty="0">
              <a:effectLst/>
              <a:latin typeface="+mn-lt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284400" lvl="0" indent="-2844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schválenie- správa o schválení významnejšej zmeny projektu a </a:t>
            </a:r>
            <a:r>
              <a:rPr lang="sk-SK" sz="12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návrh dodatku k zmluve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284400" lvl="0" indent="-2844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neschválenie - správa o neschválení významnejšej zmeny projektu.</a:t>
            </a:r>
          </a:p>
          <a:p>
            <a:pPr marL="284400" lvl="1" indent="-284400" algn="just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endParaRPr lang="sk-SK" sz="900" b="1" dirty="0">
              <a:effectLst/>
              <a:latin typeface="+mn-lt"/>
              <a:ea typeface="Times New Roman" panose="02020603050405020304" pitchFamily="18" charset="0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</a:rPr>
              <a:t>Právne účinky takejto zmeny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nastávajú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dňom uvedeným v správe o schválení žiadosti o zmenu projektu.</a:t>
            </a:r>
            <a:endParaRPr lang="sk-SK" sz="1800" b="0" i="0" u="none" strike="noStrike" baseline="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24602023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indent="44958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sk-SK" sz="2000" b="1" dirty="0">
                <a:solidFill>
                  <a:srgbClr val="E36C0A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Menej významná zmena projektu</a:t>
            </a:r>
            <a:endParaRPr lang="sk-SK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1200150"/>
            <a:ext cx="7543800" cy="3315816"/>
          </a:xfrm>
        </p:spPr>
        <p:txBody>
          <a:bodyPr/>
          <a:lstStyle/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ea typeface="Times New Roman" panose="02020603050405020304" pitchFamily="18" charset="0"/>
              </a:rPr>
              <a:t>Zásadným spôsobom neovplyvňuje charakter a parametre projektu alebo plnenie podmienok stanovených zmluvou o NFP alebo výzvou.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>
              <a:effectLst/>
              <a:ea typeface="Times New Roman" panose="02020603050405020304" pitchFamily="18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písomné oznámenie 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so stručným popisom a zdôvodnením navrhovanej zmeny: </a:t>
            </a:r>
            <a:r>
              <a:rPr lang="sk-SK" sz="12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dopad na dosiahnutie cieľov projektu, merateľné ukazovatele a rozpočet projektu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sk-SK" sz="1200" dirty="0">
                <a:effectLst/>
                <a:ea typeface="Times New Roman" panose="02020603050405020304" pitchFamily="18" charset="0"/>
              </a:rPr>
              <a:t>podporná dokumentácia - ak relevantné.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>
              <a:effectLst/>
              <a:ea typeface="Times New Roman" panose="02020603050405020304" pitchFamily="18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Poskytovateľ posúdi zmenu:</a:t>
            </a:r>
          </a:p>
          <a:p>
            <a:pPr marL="284400" indent="-284400" algn="just">
              <a:buNone/>
            </a:pPr>
            <a:r>
              <a:rPr lang="sk-SK" sz="1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        - </a:t>
            </a:r>
            <a:r>
              <a:rPr lang="sk-SK" sz="12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akceptuje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oznámenie Prijímateľa – oznámenie o akceptácii,</a:t>
            </a:r>
          </a:p>
          <a:p>
            <a:pPr marL="284400" indent="-284400" algn="just">
              <a:buNone/>
            </a:pPr>
            <a:r>
              <a:rPr lang="sk-SK" sz="1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    - </a:t>
            </a:r>
            <a:r>
              <a:rPr lang="sk-SK" sz="12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neakceptuje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oznámenie prijímateľa</a:t>
            </a:r>
            <a:r>
              <a:rPr lang="sk-SK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– písomne odôvodnené stanovisko.</a:t>
            </a:r>
          </a:p>
          <a:p>
            <a:pPr marL="284400" indent="-284400" algn="just">
              <a:buNone/>
            </a:pPr>
            <a:endParaRPr lang="sk-SK" sz="1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0" i="0" u="none" strike="noStrike" baseline="0" dirty="0"/>
              <a:t>Poskytovateľ zapracuje akceptovanú zmenu do zmluvy o NFP pri vyhotovení </a:t>
            </a:r>
            <a:r>
              <a:rPr lang="sk-SK" sz="1200" b="0" i="0" u="sng" strike="noStrike" baseline="0" dirty="0"/>
              <a:t>najbližšieho písomného dodatku</a:t>
            </a:r>
            <a:r>
              <a:rPr lang="sk-SK" sz="1200" b="0" i="0" u="none" strike="noStrike" baseline="0" dirty="0"/>
              <a:t>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ea typeface="Times New Roman" panose="02020603050405020304" pitchFamily="18" charset="0"/>
              </a:rPr>
              <a:t>Právne účinky takejto zmeny 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nastávajú v deň, kedy skutočne zmena nastala.</a:t>
            </a:r>
            <a:endParaRPr lang="sk-SK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33118918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indent="44958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sk-SK" sz="2000" b="1" dirty="0">
                <a:solidFill>
                  <a:srgbClr val="E36C0A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Formálna zmena projektu</a:t>
            </a:r>
            <a:endParaRPr lang="sk-SK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1200150"/>
            <a:ext cx="7543800" cy="3246835"/>
          </a:xfrm>
        </p:spPr>
        <p:txBody>
          <a:bodyPr/>
          <a:lstStyle/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ea typeface="Times New Roman" panose="02020603050405020304" pitchFamily="18" charset="0"/>
              </a:rPr>
              <a:t>Vecne neovplyvní realizáciu projektu, </a:t>
            </a:r>
            <a:r>
              <a:rPr lang="sk-SK" sz="1200" dirty="0"/>
              <a:t>časový harmonogram a teda dosiahnutie, resp. udržanie  dosiahnutých cieľov, výstupov a výsledkov projektu.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i="0" u="none" strike="noStrike" baseline="0" dirty="0"/>
              <a:t>Zmena v údajoch týkajúcich sa zmluvných strán </a:t>
            </a:r>
            <a:r>
              <a:rPr lang="sk-SK" sz="1200" b="0" i="0" u="none" strike="noStrike" baseline="0" dirty="0"/>
              <a:t>(napr. štatutárny orgán prijímateľa, zmena v identifikačných a kontaktných údajoch; zmena čísla účtu projektu; chyby v písaní, počítaní a iné zrejmé nesprávnosti). 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b="1" i="0" u="none" strike="noStrike" baseline="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dirty="0"/>
              <a:t>P</a:t>
            </a:r>
            <a:r>
              <a:rPr lang="sk-SK" sz="1200" b="1" i="0" u="none" strike="noStrike" baseline="0" dirty="0"/>
              <a:t>ísomné oznámenie </a:t>
            </a:r>
            <a:r>
              <a:rPr lang="sk-SK" sz="1200" b="0" i="0" u="none" strike="noStrike" baseline="0" dirty="0"/>
              <a:t>zmeny </a:t>
            </a:r>
            <a:r>
              <a:rPr lang="sk-SK" sz="1200" dirty="0">
                <a:effectLst/>
                <a:ea typeface="Times New Roman" panose="02020603050405020304" pitchFamily="18" charset="0"/>
              </a:rPr>
              <a:t>so stručný</a:t>
            </a:r>
            <a:r>
              <a:rPr lang="sk-SK" sz="1200" u="sng" dirty="0">
                <a:effectLst/>
                <a:ea typeface="Times New Roman" panose="02020603050405020304" pitchFamily="18" charset="0"/>
              </a:rPr>
              <a:t>m popisom a zdôvodnením</a:t>
            </a:r>
            <a:r>
              <a:rPr lang="sk-SK" sz="1200" dirty="0">
                <a:effectLst/>
                <a:ea typeface="Times New Roman" panose="02020603050405020304" pitchFamily="18" charset="0"/>
              </a:rPr>
              <a:t> (+prílohy ak relevantné).</a:t>
            </a: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b="0" i="0" u="none" strike="noStrike" baseline="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oskytovateľ </a:t>
            </a:r>
            <a:r>
              <a:rPr lang="sk-SK" sz="1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berie na vedomie 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– informuje prijímateľa </a:t>
            </a:r>
            <a:r>
              <a:rPr lang="sk-SK" sz="1200" b="0" i="0" u="none" strike="noStrike" baseline="0" dirty="0"/>
              <a:t>e-mailom </a:t>
            </a:r>
            <a:r>
              <a:rPr lang="sk-SK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 vzatí formálnej zmeny na vedomie.</a:t>
            </a:r>
            <a:endParaRPr lang="sk-SK" sz="12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ea typeface="Times New Roman" panose="02020603050405020304" pitchFamily="18" charset="0"/>
              </a:rPr>
              <a:t>Neakceptovanie</a:t>
            </a:r>
            <a:r>
              <a:rPr lang="sk-SK" sz="1200" dirty="0">
                <a:effectLst/>
                <a:ea typeface="Times New Roman" panose="02020603050405020304" pitchFamily="18" charset="0"/>
              </a:rPr>
              <a:t> </a:t>
            </a:r>
            <a:r>
              <a:rPr lang="sk-SK" sz="1200" b="1" dirty="0">
                <a:effectLst/>
                <a:ea typeface="Times New Roman" panose="02020603050405020304" pitchFamily="18" charset="0"/>
              </a:rPr>
              <a:t>oznámenia</a:t>
            </a:r>
            <a:r>
              <a:rPr lang="sk-SK" sz="1200" dirty="0">
                <a:effectLst/>
                <a:ea typeface="Times New Roman" panose="02020603050405020304" pitchFamily="18" charset="0"/>
              </a:rPr>
              <a:t> v prípade nesprávnej identifikácie kategórie zmeny.</a:t>
            </a:r>
            <a:endParaRPr lang="sk-SK" sz="1200" dirty="0"/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0" i="0" u="none" strike="noStrike" baseline="0" dirty="0"/>
              <a:t>Poskytovateľ zapracuje takúto zmenu do zmluvy o NFP </a:t>
            </a:r>
            <a:r>
              <a:rPr lang="sk-SK" sz="1200" b="0" u="sng" strike="noStrike" baseline="0" dirty="0"/>
              <a:t>pri vyhotovení najbližšieho písomného dodatku</a:t>
            </a:r>
            <a:r>
              <a:rPr lang="sk-SK" sz="1200" b="0" i="0" u="none" strike="noStrike" baseline="0" dirty="0"/>
              <a:t>. </a:t>
            </a:r>
            <a:r>
              <a:rPr lang="sk-SK" sz="1200" b="1" dirty="0"/>
              <a:t> </a:t>
            </a:r>
            <a:endParaRPr lang="sk-SK" sz="1200" dirty="0">
              <a:effectLst/>
              <a:ea typeface="Times New Roman" panose="02020603050405020304" pitchFamily="18" charset="0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ea typeface="Times New Roman" panose="02020603050405020304" pitchFamily="18" charset="0"/>
              </a:rPr>
              <a:t>Právne účinky takejto zmeny </a:t>
            </a:r>
            <a:r>
              <a:rPr lang="sk-SK" sz="1200" dirty="0">
                <a:effectLst/>
                <a:ea typeface="Times New Roman" panose="02020603050405020304" pitchFamily="18" charset="0"/>
              </a:rPr>
              <a:t>nastávajú v deň, kedy skutočne k zmena vznikla.</a:t>
            </a:r>
          </a:p>
        </p:txBody>
      </p:sp>
    </p:spTree>
    <p:extLst>
      <p:ext uri="{BB962C8B-B14F-4D97-AF65-F5344CB8AC3E}">
        <p14:creationId xmlns:p14="http://schemas.microsoft.com/office/powerpoint/2010/main" val="16322213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Komunikácia medzi prijímateľom a poskytovateľom</a:t>
            </a:r>
          </a:p>
          <a:p>
            <a:endParaRPr lang="sk-SK" sz="1400" dirty="0">
              <a:solidFill>
                <a:srgbClr val="E36C0A"/>
              </a:solidFill>
              <a:latin typeface="+mn-lt"/>
              <a:ea typeface="SimSun" panose="02010600030101010101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Písomná forma – listinná a elektronická,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Pod elektronickou podobou komunikácie sa rozumie:</a:t>
            </a:r>
          </a:p>
          <a:p>
            <a:r>
              <a:rPr lang="sk-SK" sz="1200" dirty="0">
                <a:latin typeface="+mn-lt"/>
              </a:rPr>
              <a:t>	- komunikácia prostredníctvom ITMS2014+, resp. prostredníctvom evidencie Komunikácia ITMS2014+,</a:t>
            </a:r>
          </a:p>
          <a:p>
            <a:r>
              <a:rPr lang="sk-SK" sz="1200" dirty="0">
                <a:latin typeface="+mn-lt"/>
              </a:rPr>
              <a:t>	- komunikácia prostredníctvom elektronickej správy (e-mailu),</a:t>
            </a:r>
          </a:p>
          <a:p>
            <a:r>
              <a:rPr lang="sk-SK" sz="1200" dirty="0">
                <a:latin typeface="+mn-lt"/>
              </a:rPr>
              <a:t>	- komunikácia prostredníctvom Ústredného portálu verejnej správy.</a:t>
            </a:r>
          </a:p>
          <a:p>
            <a:endParaRPr lang="sk-SK" sz="12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Komunikácia medzi prijímateľom a poskytovateľom týkajúca sa projektu prebieha v súlade so zmluvou o NFP prioritne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</a:rPr>
              <a:t>v elektronickej podobe písomnej formy.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endParaRPr lang="sk-SK" sz="1200" dirty="0">
              <a:latin typeface="+mn-lt"/>
            </a:endParaRPr>
          </a:p>
          <a:p>
            <a:pPr algn="just"/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Vždy je potrebné uvádzať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ITMS2014+ kód projektu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názov projektu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2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Prijímateľ tie dokumenty, ktoré vyhotovuje v listinnej podobe za účelom zachytenia vlastnoručného podpisu osôb (napríklad prezenčné listiny) predkladá prostredníctvom ITMS2014+ v skenovanej podobe.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sk-SK" sz="1200" b="1" dirty="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826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rgbClr val="E36C0A"/>
                </a:solidFill>
                <a:latin typeface="+mn-lt"/>
                <a:ea typeface="SimSun" panose="02010600030101010101" pitchFamily="2" charset="-122"/>
              </a:rPr>
              <a:t>Informovanie, k</a:t>
            </a:r>
            <a:r>
              <a:rPr lang="sk-SK" sz="2000" b="1" dirty="0">
                <a:solidFill>
                  <a:srgbClr val="E36C0A"/>
                </a:solidFill>
                <a:effectLst/>
                <a:latin typeface="+mn-lt"/>
                <a:ea typeface="SimSun" panose="02010600030101010101" pitchFamily="2" charset="-122"/>
              </a:rPr>
              <a:t>omunikácia a viditeľnosť</a:t>
            </a:r>
            <a:endParaRPr lang="sk-SK" sz="2000" b="1" dirty="0">
              <a:effectLst/>
              <a:latin typeface="+mn-lt"/>
              <a:ea typeface="Times New Roman" panose="02020603050405020304" pitchFamily="18" charset="0"/>
            </a:endParaRPr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sk-SK" sz="20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Prijímateľ je povinný informovať účastníkov projektu a verejnosť o tom, že aktivity, ktoré realizuje, sa uskutočňujú vďaka pomoci EÚ, konkrétne vďaka prostriedkom poskytnutým z ESF.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Prijímateľ je povinný </a:t>
            </a:r>
            <a:r>
              <a:rPr lang="sk-SK" sz="1200" dirty="0">
                <a:latin typeface="+mn-lt"/>
              </a:rPr>
              <a:t>umiestniť informačnú tabuľu /plagát vo formáte min. A3 na dobre viditeľnom mieste realizácie aktivít projektu, ktoré je prístupné širokej verejnosti.</a:t>
            </a:r>
          </a:p>
          <a:p>
            <a:pPr marL="284400" indent="-284400" algn="just"/>
            <a:endParaRPr lang="sk-SK" sz="1200" dirty="0">
              <a:highlight>
                <a:srgbClr val="00FF00"/>
              </a:highlight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Finančná spoluúčasť EU, konkrétne ESF, musí byť zdôraznená v priebehu celej doby realizácie projektu, pri jeho začiatku, v priebehu realizácie, ako aj po jeho ukončení.</a:t>
            </a:r>
          </a:p>
          <a:p>
            <a:pPr marL="284400" indent="-284400" algn="just"/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Presné postupy ohľadom informovania a komunikácie o projekte, </a:t>
            </a:r>
            <a:r>
              <a:rPr lang="sk-SK" sz="12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ktorými sa musí prijímateľ riadiť a je povinný ich dodržiavať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sú uvedené v aktuálnej verzii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Manuálu pre informovanie a komunikáciu pre prijímateľov v rámci EŠIF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dostupnom na: </a:t>
            </a:r>
            <a:r>
              <a:rPr lang="sk-SK" sz="1200" dirty="0">
                <a:solidFill>
                  <a:srgbClr val="0070C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www.employment.gov.sk</a:t>
            </a:r>
            <a:r>
              <a:rPr lang="sk-SK" sz="1200" dirty="0">
                <a:solidFill>
                  <a:srgbClr val="0070C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endParaRPr lang="sk-SK" sz="1200" dirty="0">
              <a:latin typeface="+mn-lt"/>
            </a:endParaRPr>
          </a:p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22239548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rgbClr val="E36C0A"/>
                </a:solidFill>
                <a:latin typeface="+mn-lt"/>
                <a:ea typeface="SimSun" panose="02010600030101010101" pitchFamily="2" charset="-122"/>
              </a:rPr>
              <a:t>Uchovávanie dokumentácie</a:t>
            </a:r>
          </a:p>
          <a:p>
            <a:endParaRPr lang="sk-SK" sz="2000" b="1" dirty="0">
              <a:solidFill>
                <a:srgbClr val="E36C0A"/>
              </a:solidFill>
              <a:latin typeface="+mn-lt"/>
              <a:ea typeface="SimSun" panose="02010600030101010101" pitchFamily="2" charset="-122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j-lt"/>
                <a:ea typeface="Times New Roman" panose="02020603050405020304" pitchFamily="18" charset="0"/>
              </a:rPr>
              <a:t>Prijímateľ je povinný uchovávať originál dokumentácie k projektu</a:t>
            </a:r>
            <a:r>
              <a:rPr lang="sk-SK" sz="1200" dirty="0">
                <a:effectLst/>
                <a:latin typeface="+mj-lt"/>
                <a:ea typeface="Times New Roman" panose="02020603050405020304" pitchFamily="18" charset="0"/>
              </a:rPr>
              <a:t> v súlade s právnymi predpismi EÚ a SR v súlade s čl. 19 VZP v spojitosti s čl. 7 ods. 7.2 zmluvy o NFP a do tejto doby strpieť výkon kontroly/auditu zo strany oprávnených osôb.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>
              <a:latin typeface="+mj-lt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uchovávanie kompletnej dokumentácie k projektu do </a:t>
            </a:r>
            <a:r>
              <a:rPr lang="sk-SK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31.12.2028,</a:t>
            </a: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počas</a:t>
            </a: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účinnosti zmluvy o NFP,  </a:t>
            </a: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sk-SK" sz="12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Prijímateľ  je povinný napr.: </a:t>
            </a:r>
            <a:endParaRPr lang="sk-SK" sz="12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600"/>
              </a:spcAft>
            </a:pPr>
            <a:r>
              <a:rPr lang="sk-SK" sz="12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- uchovať dokumenty vo forme originálov, alebo úradne overených kópií originálov,</a:t>
            </a:r>
            <a:endParaRPr lang="sk-SK" sz="12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600"/>
              </a:spcAft>
            </a:pPr>
            <a:r>
              <a:rPr lang="sk-SK" sz="12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- pripojiť k uchovávanej dokumentácii korešpondenciu so všetkými relevantnými subjektmi, </a:t>
            </a:r>
          </a:p>
          <a:p>
            <a:pPr lvl="0" algn="just">
              <a:spcAft>
                <a:spcPts val="600"/>
              </a:spcAft>
            </a:pPr>
            <a:r>
              <a:rPr lang="sk-SK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k-SK" sz="12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ak má prijímateľ zriadené webové sídlo, je </a:t>
            </a:r>
            <a:r>
              <a:rPr lang="sk-SK" sz="12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povinný počas realizácie aktivít projektu uverejniť </a:t>
            </a:r>
            <a:r>
              <a:rPr lang="sk-SK" sz="12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na ňom </a:t>
            </a:r>
          </a:p>
          <a:p>
            <a:pPr lvl="0" algn="just">
              <a:spcAft>
                <a:spcPts val="600"/>
              </a:spcAft>
            </a:pPr>
            <a:r>
              <a:rPr lang="sk-SK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k-SK" sz="1200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krátky opis projektu, vrátane popisu cieľov a výsledkov projektu.</a:t>
            </a:r>
            <a:endParaRPr lang="sk-SK" sz="1400" u="sng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2731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339502"/>
            <a:ext cx="7632848" cy="2953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</a:pPr>
            <a:r>
              <a:rPr lang="sk-SK" sz="2000" b="1" dirty="0">
                <a:solidFill>
                  <a:srgbClr val="E36C0A"/>
                </a:solidFill>
                <a:latin typeface="+mn-lt"/>
                <a:ea typeface="SimSun" panose="02010600030101010101" pitchFamily="2" charset="-122"/>
              </a:rPr>
              <a:t>Osobitné ustanovenia platné v čase krízovej situácie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</a:pPr>
            <a:endParaRPr lang="sk-SK" sz="1000" b="1" dirty="0">
              <a:solidFill>
                <a:srgbClr val="E36C0A"/>
              </a:solidFill>
              <a:latin typeface="+mn-lt"/>
              <a:ea typeface="SimSun" panose="02010600030101010101" pitchFamily="2" charset="-122"/>
            </a:endParaRPr>
          </a:p>
          <a:p>
            <a:pPr marL="284400" indent="-284400" algn="just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Všeobecná časť </a:t>
            </a:r>
            <a:r>
              <a:rPr lang="sk-SK" sz="12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písomne oznámiť dôvody využitia opatrenia,</a:t>
            </a:r>
            <a:endParaRPr lang="sk-SK" sz="1200" b="1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Právne účinky úkonov</a:t>
            </a:r>
            <a:r>
              <a:rPr lang="sk-SK" sz="12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k-SK" sz="12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zachované v celom rozsahu aj po jej skončení,</a:t>
            </a:r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Časový rozsah</a:t>
            </a:r>
            <a:r>
              <a:rPr lang="sk-SK" sz="12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k-SK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latnosť,</a:t>
            </a: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Verejné obstarávanie </a:t>
            </a:r>
            <a:r>
              <a:rPr lang="sk-SK" sz="1200" b="1" dirty="0"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-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úvod Usmernenia RO k VO s odkazom na  Prílohu č. 19 k Usmerneniu RO k</a:t>
            </a:r>
            <a:r>
              <a:rPr lang="sk-SK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VO, Jednotná príručka pre žiadateľov/prijímateľov k procesu a kontrole verejného obstarávania/obstarávania</a:t>
            </a:r>
            <a:r>
              <a:rPr lang="sk-SK" sz="1200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Oprávnenosť výdavkov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Kontrola projektu -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výkon finančnej </a:t>
            </a:r>
            <a:r>
              <a:rPr lang="sk-SK" sz="1200" dirty="0" err="1">
                <a:effectLst/>
                <a:latin typeface="+mn-lt"/>
                <a:ea typeface="Times New Roman" panose="02020603050405020304" pitchFamily="18" charset="0"/>
              </a:rPr>
              <a:t>KnM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 obmedzený na výkon len pre nevyhnutné prípady,</a:t>
            </a: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Dohoda o splátkach a dohoda o doklade plnenia - </a:t>
            </a:r>
            <a:r>
              <a:rPr lang="sk-SK" sz="12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§ 60 zákona o príspevku z EŠIF,</a:t>
            </a:r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Hromadná zmena Zmluvy o NFP </a:t>
            </a:r>
            <a:r>
              <a:rPr lang="sk-SK" sz="1200" b="1" dirty="0"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sk-SK" sz="1200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 poskytovateľ oboznámi prijímateľa v elektronickej podobe v prípade takejto zmeny.</a:t>
            </a:r>
            <a:endParaRPr lang="sk-SK" sz="1200" dirty="0">
              <a:effectLst/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8791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339502"/>
            <a:ext cx="7632848" cy="3194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sk-SK" sz="2000" b="1" dirty="0">
                <a:solidFill>
                  <a:srgbClr val="E36C0A"/>
                </a:solidFill>
                <a:latin typeface="+mn-lt"/>
                <a:ea typeface="SimSun" panose="02010600030101010101" pitchFamily="2" charset="-122"/>
              </a:rPr>
              <a:t>Najčastejšie chyby v priebehu implementácie projektov</a:t>
            </a:r>
          </a:p>
          <a:p>
            <a:pPr algn="just">
              <a:lnSpc>
                <a:spcPct val="115000"/>
              </a:lnSpc>
            </a:pPr>
            <a:endParaRPr lang="sk-SK" sz="1200" dirty="0">
              <a:solidFill>
                <a:srgbClr val="E36C0A"/>
              </a:solidFill>
              <a:latin typeface="+mn-lt"/>
              <a:ea typeface="SimSun" panose="02010600030101010101" pitchFamily="2" charset="-122"/>
            </a:endParaRP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 oblasti projektového riadenia:</a:t>
            </a:r>
            <a:r>
              <a:rPr lang="sk-SK" sz="12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prijímateľ nerešpektuje zmluvné povinnosti vyplývajúce zo zmluvy o NFP,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predkladá nedostatočne vypracovanú projektovú dokumentáciu,</a:t>
            </a: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 oblasti Zmeny projektu:</a:t>
            </a:r>
            <a:r>
              <a:rPr lang="sk-SK" sz="12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nedostatočne zdôvodnil potrebu požadovanej zmeny v rámci zmenového konania a nepredložil relevantnú dokumentáciu,</a:t>
            </a: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 oblasti predkladania monitorovacích správ: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nepredkladá správne vyplnenú monitorovaciu správu, </a:t>
            </a: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 oblasti finančnej kontroly na mieste:</a:t>
            </a:r>
            <a:r>
              <a:rPr lang="sk-SK" sz="12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neoprávnené použitie poskytnutých finančných prostriedkov,</a:t>
            </a: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 oblasti verejného obstarávania: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sk-SK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</a:rPr>
              <a:t>stanovil diskriminačné požiadavky v rámci podmienok účasti uvedených vo výzve na predkladanie ponúk /súťažných podkladoch,</a:t>
            </a: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 oblasti financovania projektu:</a:t>
            </a:r>
            <a:r>
              <a:rPr lang="sk-SK" sz="12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nedodržuje lehoty na výzvu resp. doplnenie dokumentácie; predkladá nekompletnú dokumentáciu k </a:t>
            </a:r>
            <a:r>
              <a:rPr lang="sk-SK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ŽoP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k-SK" sz="12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400" indent="-2844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pri uzatváraní zmlúv s inými subjektmi</a:t>
            </a:r>
            <a:r>
              <a:rPr lang="sk-SK" sz="12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k-SK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ri uzatváraní </a:t>
            </a:r>
            <a:r>
              <a:rPr lang="sk-SK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DoVP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je tieto potrebné uzatvoriť v písomnej forme a to min. 1 deň vopred, pred dňom začatia vykonávania práce</a:t>
            </a:r>
            <a:r>
              <a:rPr lang="sk-SK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k-SK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3114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339502"/>
            <a:ext cx="770485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</a:pPr>
            <a:r>
              <a:rPr lang="sk-SK" sz="2000" b="1" dirty="0">
                <a:solidFill>
                  <a:srgbClr val="E36C0A"/>
                </a:solidFill>
                <a:latin typeface="+mn-lt"/>
                <a:ea typeface="SimSun" panose="02010600030101010101" pitchFamily="2" charset="-122"/>
              </a:rPr>
              <a:t>Korekcia za odchýlky merateľných ukazovateľov</a:t>
            </a:r>
          </a:p>
          <a:p>
            <a:pPr lvl="0" algn="just">
              <a:spcAft>
                <a:spcPts val="600"/>
              </a:spcAft>
            </a:pPr>
            <a:endParaRPr lang="sk-SK" sz="1200" dirty="0">
              <a:solidFill>
                <a:srgbClr val="E36C0A"/>
              </a:solidFill>
              <a:effectLst/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spcAft>
                <a:spcPts val="600"/>
              </a:spcAft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A) V prípade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nedosiahnutia hodnoty merateľného ukazovateľa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projektu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 viac ako 5%,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pričom  uvedená skutočnosť nepredstavuje podstatnú zmenu projektu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 zmysle čl. 6, ods. 6.6 zmluvy o NFP, poskytovateľ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zníži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výšku poskytovaného NFP, týkajúceho sa tých hlavných aktivít, ktorých realizáciou sa žiadateľ zaviazal dosiahnuť plánovanú hodnotu merateľného ukazovateľa, a to priamo úmerne k zníženiu hodnoty merateľného ukazovateľa. </a:t>
            </a: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Výpočet výšky zníženia poskytovaného NFP:</a:t>
            </a:r>
            <a:endParaRPr lang="sk-SK" sz="12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sk-SK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		K (korekcia) = (100-DU MU) x NFP / 100</a:t>
            </a:r>
            <a:endParaRPr lang="sk-SK" sz="12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sk-SK" sz="1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Ak </a:t>
            </a: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prijímateľ zvolil viac ako 1 MU pre dotknutú hlavnú aktivitu, pričom aspoň 1 z nich nedosiahol hodnotu 95%:</a:t>
            </a:r>
          </a:p>
          <a:p>
            <a:pPr algn="just">
              <a:spcAft>
                <a:spcPts val="600"/>
              </a:spcAft>
            </a:pPr>
            <a:r>
              <a:rPr lang="sk-SK" sz="12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k-SK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 (korekcia) = (100-CDU MU) x NFP / 100</a:t>
            </a:r>
            <a:endParaRPr lang="sk-SK" sz="12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Uplatnenie korekcie:</a:t>
            </a:r>
            <a:r>
              <a:rPr lang="sk-SK" sz="12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poskytovateľ zohľadňuje </a:t>
            </a:r>
            <a:r>
              <a:rPr lang="sk-SK" sz="12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nárokovateľnú</a:t>
            </a: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časť NFP, pripadajúcu na dotknutú aktivitu (N NFP) a uhradenú časť NFP, pripadajúcu na dotknutú aktivitu (U NFP):</a:t>
            </a:r>
          </a:p>
          <a:p>
            <a:pPr algn="just">
              <a:spcAft>
                <a:spcPts val="600"/>
              </a:spcAft>
            </a:pPr>
            <a:r>
              <a:rPr lang="sk-SK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 NFP = NFP – K</a:t>
            </a: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 NFP</a:t>
            </a:r>
            <a:r>
              <a:rPr lang="sk-SK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&gt; U NFP → </a:t>
            </a: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poskytovateľ ďalšie prípadné výdavky v rámci hlavnej aktivity uzná iba do výšky N NFP. </a:t>
            </a:r>
            <a:r>
              <a:rPr lang="sk-SK" sz="1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12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 NFP </a:t>
            </a:r>
            <a:r>
              <a:rPr lang="sk-SK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&lt; U NFP →</a:t>
            </a:r>
            <a:r>
              <a:rPr lang="sk-SK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prijímateľ je povinný tento rozdiel vrátiť poskytovateľovi. </a:t>
            </a:r>
            <a:r>
              <a:rPr lang="sk-SK" sz="1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12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214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339502"/>
            <a:ext cx="7848872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2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600"/>
              </a:spcAft>
            </a:pPr>
            <a:r>
              <a:rPr lang="sk-SK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 prípade, ak prijímateľ požiada o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zmenu zmluvy o NFP z dôvodu zníženia hodnoty merateľného ukazovateľa projektu o viac ako 5 % oproti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hodnote v schválenej </a:t>
            </a:r>
            <a:r>
              <a:rPr lang="sk-SK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ŽoNFP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poskytovateľ posúdi žiadosť v nadväznosti na charakter, závažnosť zmeny a jej dopad na plnenie cieľov projektu. V prípade schválenia žiadosti zníži výšku NFP. Na zníženie sa primerane vzťahujú ustanovenia časti A).</a:t>
            </a:r>
          </a:p>
          <a:p>
            <a:pPr lvl="0" algn="just">
              <a:spcAft>
                <a:spcPts val="600"/>
              </a:spcAft>
            </a:pPr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600"/>
              </a:spcAft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C) Pri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Merateľných ukazovateľoch Projektu s príznakom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 posúdenie  z hľadiska zadefinovaných rizík pri </a:t>
            </a:r>
            <a:r>
              <a:rPr lang="sk-SK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ŽoNFP</a:t>
            </a:r>
            <a:r>
              <a:rPr lang="sk-SK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faktory, ktoré Prijímateľ objektívne nemohol ovplyvniť. </a:t>
            </a:r>
          </a:p>
          <a:p>
            <a:pPr lvl="0" algn="just">
              <a:spcAft>
                <a:spcPts val="600"/>
              </a:spcAft>
            </a:pPr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600"/>
              </a:spcAft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Merateľné ukazovatele Projektu bez príznaku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sú záväzné z hľadiska dosiahnutia ich plánovanej hodnoty. Zníženie cieľovej hodnoty jednotlivého Merateľného ukazovateľa Projektu bez príznaku o viac ako 40 % oproti jeho výške, ktorá bola uvedená v Schválenej žiadosti o NFP, predstavuje nedosiahnutie cieľa Projektu a tým Podstatnú zmenu Projektu.</a:t>
            </a:r>
          </a:p>
          <a:p>
            <a:pPr lvl="0" algn="just">
              <a:spcAft>
                <a:spcPts val="600"/>
              </a:spcAft>
            </a:pPr>
            <a:endParaRPr lang="sk-SK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600"/>
              </a:spcAft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E) V prípade,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ak nenaplnenie hodnoty merateľného ukazovateľa 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 zmysle čl. 6, ods. 6.6 zmluvy o NFP má za následok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podstatnú zmenu projektu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je poskytovateľ oprávnený </a:t>
            </a:r>
            <a:r>
              <a:rPr lang="sk-SK" sz="1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odstúpiť od zmluvy o NFP, pričom prijímateľ je povinný vrátiť celý doposiaľ poskytnutý NFP</a:t>
            </a: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Ak poskytovateľ neodstúpi od zmluvy o NFP budú aplikované ustanovenia časti A).</a:t>
            </a:r>
          </a:p>
          <a:p>
            <a:pPr lvl="0" algn="just">
              <a:spcAft>
                <a:spcPts val="600"/>
              </a:spcAft>
            </a:pPr>
            <a:endParaRPr lang="sk-SK" sz="12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600"/>
              </a:spcAft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F) V prípade využitia vlastného spolufinancovania formou vecných príspevkov, sa na aktivite v projekte nevzťahuje finančná korekcia z dôvodu nedosiahnutia cieľovej hodnoty merateľného ukazovateľa v rámci daných aktivít.</a:t>
            </a:r>
          </a:p>
        </p:txBody>
      </p:sp>
    </p:spTree>
    <p:extLst>
      <p:ext uri="{BB962C8B-B14F-4D97-AF65-F5344CB8AC3E}">
        <p14:creationId xmlns:p14="http://schemas.microsoft.com/office/powerpoint/2010/main" val="4168609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l-PL" sz="1600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971600" y="483518"/>
            <a:ext cx="77048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Verejné obstarávanie</a:t>
            </a:r>
          </a:p>
          <a:p>
            <a:pPr algn="just"/>
            <a:endParaRPr lang="sk-SK" sz="16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Prijímateľ má právo zabezpečiť od tretích osôb dodávku tovarov, služieb a prác potrebných pre realizáciu aktivít projektu, čím sa prijímateľ stáva </a:t>
            </a:r>
            <a:r>
              <a:rPr lang="sk-SK" sz="1400" b="1" dirty="0">
                <a:latin typeface="+mn-lt"/>
              </a:rPr>
              <a:t>osobou povinnou postupovať v súlade s ustanoveniami zákona o verejnom obstarávaní</a:t>
            </a:r>
            <a:r>
              <a:rPr lang="sk-SK" sz="1400" dirty="0">
                <a:latin typeface="+mn-lt"/>
              </a:rPr>
              <a:t> a je povinný v zmysle zákona o verejnom obstarávaní používať relevantný postup zadávania zákazky.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Usmernenie Riadiaceho orgánu k verejnému obstarávaniu:</a:t>
            </a:r>
          </a:p>
          <a:p>
            <a:pPr algn="just"/>
            <a:r>
              <a:rPr lang="sk-SK" sz="1400" b="1" dirty="0">
                <a:solidFill>
                  <a:srgbClr val="0070C0"/>
                </a:solidFill>
                <a:latin typeface="+mn-lt"/>
              </a:rPr>
              <a:t>      </a:t>
            </a:r>
            <a:r>
              <a:rPr lang="sk-SK" sz="1400" u="sng" dirty="0">
                <a:solidFill>
                  <a:srgbClr val="0070C0"/>
                </a:solidFill>
                <a:effectLst/>
                <a:latin typeface="+mn-lt"/>
                <a:ea typeface="DengXian" panose="02010600030101010101" pitchFamily="2" charset="-122"/>
                <a:cs typeface="Calibri" panose="020F0502020204030204" pitchFamily="34" charset="0"/>
                <a:hlinkClick r:id="rId3"/>
              </a:rPr>
              <a:t>https://www.employment.gov.sk/sk/esf/programove-obdobie-2014-2020/dokumenty/usmernenia</a:t>
            </a:r>
            <a:r>
              <a:rPr lang="sk-SK" sz="1400" u="sng" dirty="0" smtClean="0">
                <a:solidFill>
                  <a:srgbClr val="0070C0"/>
                </a:solidFill>
                <a:effectLst/>
                <a:latin typeface="+mn-lt"/>
                <a:ea typeface="DengXian" panose="02010600030101010101" pitchFamily="2" charset="-122"/>
                <a:cs typeface="Calibri" panose="020F0502020204030204" pitchFamily="34" charset="0"/>
                <a:hlinkClick r:id="rId3"/>
              </a:rPr>
              <a:t>/</a:t>
            </a:r>
            <a:endParaRPr lang="sk-SK" sz="1400" u="sng" dirty="0" smtClean="0">
              <a:solidFill>
                <a:srgbClr val="0070C0"/>
              </a:solidFill>
              <a:effectLst/>
              <a:latin typeface="+mn-lt"/>
              <a:ea typeface="DengXian" panose="02010600030101010101" pitchFamily="2" charset="-122"/>
              <a:cs typeface="Calibri" panose="020F0502020204030204" pitchFamily="34" charset="0"/>
            </a:endParaRPr>
          </a:p>
          <a:p>
            <a:pPr algn="just"/>
            <a:endParaRPr lang="sk-SK" sz="1400" u="sng" dirty="0">
              <a:solidFill>
                <a:srgbClr val="0070C0"/>
              </a:solidFill>
              <a:latin typeface="+mn-lt"/>
              <a:ea typeface="DengXian" panose="02010600030101010101" pitchFamily="2" charset="-122"/>
              <a:cs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effectLst/>
                <a:latin typeface="+mn-lt"/>
                <a:ea typeface="DengXian" panose="02010600030101010101" pitchFamily="2" charset="-122"/>
                <a:cs typeface="Calibri" panose="020F0502020204030204" pitchFamily="34" charset="0"/>
              </a:rPr>
              <a:t>Jednotná príručka pre žiadateľov/prijímateľov k procesu a kontrole verejného obstarávania/obstarávania </a:t>
            </a:r>
            <a:r>
              <a:rPr lang="sk-SK" sz="14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(účinná pre zákazky, vyhlásené od 15.06.2021 vrátane).</a:t>
            </a:r>
          </a:p>
        </p:txBody>
      </p:sp>
    </p:spTree>
    <p:extLst>
      <p:ext uri="{BB962C8B-B14F-4D97-AF65-F5344CB8AC3E}">
        <p14:creationId xmlns:p14="http://schemas.microsoft.com/office/powerpoint/2010/main" val="3486755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3696905"/>
            <a:ext cx="8286750" cy="242997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1200" dirty="0">
                <a:solidFill>
                  <a:schemeClr val="accent6">
                    <a:lumMod val="75000"/>
                  </a:schemeClr>
                </a:solidFill>
              </a:rPr>
              <a:t>Ministerstvo práce, sociálnych vecí a rodiny SR</a:t>
            </a:r>
            <a:endParaRPr lang="sk-SK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28625" y="3939902"/>
            <a:ext cx="8301038" cy="774989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4000" dirty="0">
                <a:solidFill>
                  <a:schemeClr val="accent6">
                    <a:lumMod val="75000"/>
                  </a:schemeClr>
                </a:solidFill>
              </a:rPr>
              <a:t>Špitálska 4,6,8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4000" dirty="0">
                <a:solidFill>
                  <a:schemeClr val="accent6">
                    <a:lumMod val="75000"/>
                  </a:schemeClr>
                </a:solidFill>
              </a:rPr>
              <a:t>816 43 Bratislava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4000" dirty="0">
                <a:solidFill>
                  <a:schemeClr val="accent6">
                    <a:lumMod val="75000"/>
                  </a:schemeClr>
                </a:solidFill>
              </a:rPr>
              <a:t>Ing. Branislav </a:t>
            </a:r>
            <a:r>
              <a:rPr lang="sk-SK" sz="4000" dirty="0" err="1">
                <a:solidFill>
                  <a:schemeClr val="accent6">
                    <a:lumMod val="75000"/>
                  </a:schemeClr>
                </a:solidFill>
              </a:rPr>
              <a:t>Švač</a:t>
            </a:r>
            <a:r>
              <a:rPr lang="sk-SK" sz="4000" dirty="0">
                <a:solidFill>
                  <a:schemeClr val="accent6">
                    <a:lumMod val="75000"/>
                  </a:schemeClr>
                </a:solidFill>
              </a:rPr>
              <a:t>, Ing. Jana </a:t>
            </a:r>
            <a:r>
              <a:rPr lang="sk-SK" sz="4000" dirty="0" err="1">
                <a:solidFill>
                  <a:schemeClr val="accent6">
                    <a:lumMod val="75000"/>
                  </a:schemeClr>
                </a:solidFill>
              </a:rPr>
              <a:t>Valentíková</a:t>
            </a:r>
            <a:r>
              <a:rPr lang="sk-SK" sz="4000" dirty="0">
                <a:solidFill>
                  <a:schemeClr val="accent6">
                    <a:lumMod val="75000"/>
                  </a:schemeClr>
                </a:solidFill>
              </a:rPr>
              <a:t>, JUDr. Enikő Ivánkovicsová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4000" dirty="0">
                <a:solidFill>
                  <a:srgbClr val="0070C0"/>
                </a:solidFill>
              </a:rPr>
              <a:t>branislav.svac@employment.gov.sk, jana.valentikova@employment.gov.sk, eniko.ivankovicsova@employment.gov.sk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4000">
                <a:solidFill>
                  <a:schemeClr val="accent6">
                    <a:lumMod val="75000"/>
                  </a:schemeClr>
                </a:solidFill>
              </a:rPr>
              <a:t>www.employment.gov.sk</a:t>
            </a:r>
            <a:endParaRPr lang="sk-SK" sz="4000" dirty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17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FINANČNÉ RIADENIE REALIZÁCIE PROJEKTU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l-PL" sz="1600" dirty="0">
              <a:latin typeface="+mn-lt"/>
            </a:endParaRPr>
          </a:p>
          <a:p>
            <a:endParaRPr lang="pl-PL" sz="16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Prijímateľ vedie účtovníctvo správne, úplne, preukázateľne, zrozumiteľne a spôsobom zaručujúcim trvalosť účtovných záznamov, v súlade so zákonom o účtovníctve. 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u="sng" dirty="0">
                <a:latin typeface="+mn-lt"/>
              </a:rPr>
              <a:t>Syntetická ako aj v analytická evidencia</a:t>
            </a:r>
            <a:r>
              <a:rPr lang="pl-PL" sz="1400" dirty="0">
                <a:latin typeface="+mn-lt"/>
              </a:rPr>
              <a:t> účtovníctva (</a:t>
            </a:r>
            <a:r>
              <a:rPr lang="pl-PL" sz="1400" b="1" dirty="0">
                <a:latin typeface="+mn-lt"/>
              </a:rPr>
              <a:t>identifikácia účtovných prípadov projektu)</a:t>
            </a:r>
            <a:r>
              <a:rPr lang="pl-PL" sz="1400" dirty="0">
                <a:latin typeface="+mn-lt"/>
              </a:rPr>
              <a:t>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dirty="0">
                <a:latin typeface="+mn-lt"/>
              </a:rPr>
              <a:t>Ak účtuje v sústave </a:t>
            </a:r>
            <a:r>
              <a:rPr lang="pl-PL" sz="1400" u="sng" dirty="0">
                <a:latin typeface="+mn-lt"/>
              </a:rPr>
              <a:t>jednoduchého účtovníctva</a:t>
            </a:r>
            <a:r>
              <a:rPr lang="pl-PL" sz="1400" dirty="0">
                <a:latin typeface="+mn-lt"/>
              </a:rPr>
              <a:t>, jednotlivé účtovné zápisy </a:t>
            </a:r>
            <a:r>
              <a:rPr lang="pl-PL" sz="1400" b="1" dirty="0">
                <a:latin typeface="+mn-lt"/>
              </a:rPr>
              <a:t>sú slovne a číselne označené príslušným projektom.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dirty="0">
                <a:latin typeface="+mn-lt"/>
              </a:rPr>
              <a:t>Ak </a:t>
            </a:r>
            <a:r>
              <a:rPr lang="pl-PL" sz="1400" u="sng" dirty="0">
                <a:latin typeface="+mn-lt"/>
              </a:rPr>
              <a:t>nie je účtovnou jednotkou,</a:t>
            </a:r>
            <a:r>
              <a:rPr lang="pl-PL" sz="1400" dirty="0">
                <a:latin typeface="+mn-lt"/>
              </a:rPr>
              <a:t> vedie evidenciu majetku, záväzkov, príjmov  a výdavkov  týkajúcich sa projektu </a:t>
            </a:r>
            <a:r>
              <a:rPr lang="pl-PL" sz="1400" u="sng" dirty="0">
                <a:latin typeface="+mn-lt"/>
              </a:rPr>
              <a:t>v účtovných knihách</a:t>
            </a:r>
            <a:r>
              <a:rPr lang="pl-PL" sz="1400" dirty="0">
                <a:latin typeface="+mn-lt"/>
              </a:rPr>
              <a:t>  </a:t>
            </a:r>
            <a:r>
              <a:rPr lang="pl-PL" sz="1400" b="1" dirty="0">
                <a:latin typeface="+mn-lt"/>
              </a:rPr>
              <a:t>so slovným a číselným označením projektu </a:t>
            </a:r>
            <a:r>
              <a:rPr lang="pl-PL" sz="1400" dirty="0">
                <a:latin typeface="+mn-lt"/>
              </a:rPr>
              <a:t>pri zápisoch v nich.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2525540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>
                <a:solidFill>
                  <a:srgbClr val="E46C0A"/>
                </a:solidFill>
                <a:latin typeface="+mn-lt"/>
              </a:rPr>
              <a:t>Účty prijímateľa</a:t>
            </a:r>
          </a:p>
          <a:p>
            <a:endParaRPr lang="pl-PL" sz="16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200" dirty="0">
                <a:latin typeface="+mn-lt"/>
              </a:rPr>
              <a:t>Prijímateľ vedie </a:t>
            </a:r>
            <a:r>
              <a:rPr lang="pl-PL" sz="1200" b="1" dirty="0">
                <a:latin typeface="+mn-lt"/>
              </a:rPr>
              <a:t>účet, ktorý slúži na príjem prostriedkov EÚ a ŠR na spolufinancovanie </a:t>
            </a:r>
            <a:r>
              <a:rPr lang="pl-PL" sz="1200" dirty="0">
                <a:latin typeface="+mn-lt"/>
              </a:rPr>
              <a:t>- otvorený</a:t>
            </a:r>
            <a:r>
              <a:rPr lang="pl-PL" sz="1200" b="1" dirty="0">
                <a:latin typeface="+mn-lt"/>
              </a:rPr>
              <a:t> </a:t>
            </a:r>
            <a:r>
              <a:rPr lang="pl-PL" sz="1200" dirty="0">
                <a:latin typeface="+mn-lt"/>
              </a:rPr>
              <a:t>až do prijatia záverečnej platby NFP. 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2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200" dirty="0">
                <a:latin typeface="+mn-lt"/>
              </a:rPr>
              <a:t>Účet je vedený v mene euro a v súlade s článkom 15. až 18. VZP. </a:t>
            </a:r>
          </a:p>
          <a:p>
            <a:pPr algn="just"/>
            <a:endParaRPr lang="pl-PL" sz="12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200" dirty="0">
                <a:latin typeface="+mn-lt"/>
              </a:rPr>
              <a:t>Ak je NFP poskytnutý systémom zálohovej platby a takto poskytnuté prostriedky sú úročené, prijímateľ je povinný </a:t>
            </a:r>
            <a:r>
              <a:rPr lang="pl-PL" sz="1200" u="sng" dirty="0">
                <a:latin typeface="+mn-lt"/>
              </a:rPr>
              <a:t>výnosy z tohto účtu vysporiadať podľa článku 10 VZP.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200" u="sng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Každú zmenu účtu je potrebné oznámiť poskytovateľovi.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Systém platieb</a:t>
            </a:r>
          </a:p>
          <a:p>
            <a:pPr algn="just"/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200" dirty="0">
                <a:latin typeface="+mn-lt"/>
              </a:rPr>
              <a:t>Prijímateľ môže realizovať len systém platieb, ktorého prípustné varianty sú stanovené vo výzve a ktorý mu umožňuje </a:t>
            </a:r>
            <a:r>
              <a:rPr lang="pl-PL" sz="1200" u="sng" dirty="0">
                <a:latin typeface="+mn-lt"/>
              </a:rPr>
              <a:t>uzatvorená zmluva o NFP </a:t>
            </a:r>
            <a:r>
              <a:rPr lang="pl-PL" sz="1200" dirty="0">
                <a:latin typeface="+mn-lt"/>
              </a:rPr>
              <a:t>a podľa podmienok v nej ustanovených.</a:t>
            </a:r>
            <a:endParaRPr lang="pl-PL" sz="1200" dirty="0">
              <a:solidFill>
                <a:srgbClr val="FF0000"/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585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algn="l"/>
            <a:r>
              <a:rPr lang="pl-PL" sz="2000" b="1" dirty="0">
                <a:solidFill>
                  <a:srgbClr val="E46C0A"/>
                </a:solidFill>
              </a:rPr>
              <a:t>Žiadosť o platbu - postupy pri platbách</a:t>
            </a:r>
            <a:endParaRPr lang="sk-SK" sz="2000" b="1" dirty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1200150"/>
            <a:ext cx="7543800" cy="3246835"/>
          </a:xfrm>
        </p:spPr>
        <p:txBody>
          <a:bodyPr/>
          <a:lstStyle/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Jeden formulár žiadosti o platbu (ŽoP) pre všetky žiadosti. </a:t>
            </a:r>
            <a:r>
              <a:rPr lang="sk-SK" sz="1200" dirty="0"/>
              <a:t>Podrobný postup vypracovania jednotlivých druhov ŽoP je uvedený v prílohách č. 18 a 18a, 18b, 18c Príručky pre prijímateľa.</a:t>
            </a:r>
            <a:endParaRPr lang="pl-PL" sz="1200" dirty="0"/>
          </a:p>
          <a:p>
            <a:pPr marL="284400" indent="-284400">
              <a:buNone/>
            </a:pPr>
            <a:endParaRPr lang="sk-SK" sz="1200" dirty="0"/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pl-PL" sz="1200" dirty="0">
                <a:latin typeface="+mn-lt"/>
              </a:rPr>
              <a:t>Prijímateľ </a:t>
            </a:r>
            <a:r>
              <a:rPr lang="pl-PL" sz="1200" b="1" dirty="0">
                <a:latin typeface="+mn-lt"/>
              </a:rPr>
              <a:t>ŽoP elektronicky</a:t>
            </a:r>
            <a:r>
              <a:rPr lang="pl-PL" sz="1200" dirty="0">
                <a:latin typeface="+mn-lt"/>
              </a:rPr>
              <a:t> vypracuje a odošle prostredníctvom formulára v </a:t>
            </a:r>
            <a:r>
              <a:rPr lang="pl-PL" sz="1200" b="1" dirty="0">
                <a:latin typeface="+mn-lt"/>
              </a:rPr>
              <a:t>ITMS2014+</a:t>
            </a:r>
            <a:r>
              <a:rPr lang="pl-PL" sz="1200" dirty="0">
                <a:latin typeface="+mn-lt"/>
              </a:rPr>
              <a:t>.</a:t>
            </a:r>
            <a:endParaRPr lang="pl-PL" sz="1200" dirty="0"/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Originály dokumentov prijímateľ uchováva a v prípade </a:t>
            </a:r>
            <a:r>
              <a:rPr lang="sk-SK" sz="1200" dirty="0" err="1">
                <a:latin typeface="+mn-lt"/>
              </a:rPr>
              <a:t>FKnM</a:t>
            </a:r>
            <a:r>
              <a:rPr lang="sk-SK" sz="1200" dirty="0">
                <a:latin typeface="+mn-lt"/>
              </a:rPr>
              <a:t> ich predkladá na overenie súladu.</a:t>
            </a:r>
          </a:p>
          <a:p>
            <a:pPr marL="284400" indent="-284400">
              <a:buNone/>
            </a:pPr>
            <a:endParaRPr lang="sk-SK" sz="1200" dirty="0"/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b="1" dirty="0">
                <a:highlight>
                  <a:srgbClr val="FFFFFF"/>
                </a:highlight>
                <a:latin typeface="+mn-lt"/>
              </a:rPr>
              <a:t>Minimálna výška </a:t>
            </a:r>
            <a:r>
              <a:rPr lang="sk-SK" sz="1200" dirty="0">
                <a:highlight>
                  <a:srgbClr val="FFFFFF"/>
                </a:highlight>
                <a:latin typeface="+mn-lt"/>
              </a:rPr>
              <a:t>žiadosti o platbu, ktorú predkladá </a:t>
            </a:r>
            <a:r>
              <a:rPr lang="sk-SK" sz="1200" dirty="0" smtClean="0">
                <a:highlight>
                  <a:srgbClr val="FFFFFF"/>
                </a:highlight>
                <a:latin typeface="+mn-lt"/>
              </a:rPr>
              <a:t>prijímateľ je prijímateľovi oznámená písomne po nadobudnutí účinnosti Zmluvy o poskytnutí NFP.</a:t>
            </a:r>
            <a:endParaRPr lang="sk-SK" sz="1200" dirty="0">
              <a:highlight>
                <a:srgbClr val="FFFFFF"/>
              </a:highlight>
              <a:latin typeface="+mn-lt"/>
            </a:endParaRPr>
          </a:p>
          <a:p>
            <a:pPr marL="284400" indent="-284400">
              <a:buNone/>
            </a:pPr>
            <a:endParaRPr lang="sk-SK" sz="1200" dirty="0"/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>
                <a:latin typeface="+mn-lt"/>
              </a:rPr>
              <a:t>Súčasťou ŽoP sú </a:t>
            </a:r>
            <a:r>
              <a:rPr lang="sk-SK" sz="1200" b="1" dirty="0">
                <a:latin typeface="+mn-lt"/>
              </a:rPr>
              <a:t>Doplňujúce monitorovacie údaje k ŽoP</a:t>
            </a:r>
            <a:r>
              <a:rPr lang="sk-SK" sz="1200" dirty="0"/>
              <a:t>.</a:t>
            </a:r>
          </a:p>
          <a:p>
            <a:pPr marL="0" indent="0">
              <a:buNone/>
            </a:pPr>
            <a:endParaRPr lang="sk-SK" sz="1200" dirty="0"/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b="1" dirty="0">
                <a:latin typeface="+mn-lt"/>
              </a:rPr>
              <a:t>Prehľad čerpania rozpočtu podľa schválených ŽoP </a:t>
            </a:r>
            <a:r>
              <a:rPr lang="sk-SK" sz="1200" dirty="0">
                <a:latin typeface="+mn-lt"/>
              </a:rPr>
              <a:t>(príloha č. 4).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b="1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Čestné vyhlásenie prijímateľa o participácii na iných projektoch z EŠIF a mimo EŠIF</a:t>
            </a:r>
            <a:r>
              <a:rPr lang="sk-SK" sz="12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 (príloha č. 8).</a:t>
            </a: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2607281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05979"/>
            <a:ext cx="7543800" cy="8572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Žiadosť o platbu (zálohová platba) 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1175170"/>
            <a:ext cx="7543800" cy="3271816"/>
          </a:xfrm>
        </p:spPr>
        <p:txBody>
          <a:bodyPr/>
          <a:lstStyle/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prijímateľ žiada o poskytnutie zálohovej platby,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bez podpornej dokumentácie,</a:t>
            </a:r>
          </a:p>
          <a:p>
            <a:pPr marL="0" indent="0">
              <a:buNone/>
            </a:pPr>
            <a:r>
              <a:rPr lang="sk-SK" sz="1200" u="sng" dirty="0"/>
              <a:t>Výpočet maximálnej </a:t>
            </a:r>
            <a:r>
              <a:rPr lang="sk-SK" sz="1200" b="1" u="sng" dirty="0"/>
              <a:t>výšky prvej zálohovej platby</a:t>
            </a:r>
            <a:r>
              <a:rPr lang="sk-SK" sz="1200" u="sng" dirty="0"/>
              <a:t> :</a:t>
            </a:r>
          </a:p>
          <a:p>
            <a:pPr marL="0" indent="0">
              <a:buNone/>
            </a:pPr>
            <a:endParaRPr lang="sk-SK" sz="1200" u="sng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200" dirty="0"/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200" dirty="0"/>
              <a:t>Zálohové platby sa poskytujú až do momentu dosiahnutia maximálne 100% celkových oprávnených výdavkov na projekt. </a:t>
            </a:r>
            <a:endParaRPr lang="sk-SK" sz="1200" dirty="0">
              <a:solidFill>
                <a:srgbClr val="FF0000"/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  <p:graphicFrame>
        <p:nvGraphicFramePr>
          <p:cNvPr id="9" name="Tabuľka 10">
            <a:extLst>
              <a:ext uri="{FF2B5EF4-FFF2-40B4-BE49-F238E27FC236}">
                <a16:creationId xmlns:a16="http://schemas.microsoft.com/office/drawing/2014/main" xmlns="" id="{02E55A9B-6557-4568-B764-AFA6C74EF5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951261"/>
              </p:ext>
            </p:extLst>
          </p:nvPr>
        </p:nvGraphicFramePr>
        <p:xfrm>
          <a:off x="1259632" y="1981417"/>
          <a:ext cx="712879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>
                  <a:extLst>
                    <a:ext uri="{9D8B030D-6E8A-4147-A177-3AD203B41FA5}">
                      <a16:colId xmlns:a16="http://schemas.microsoft.com/office/drawing/2014/main" xmlns="" val="2298148077"/>
                    </a:ext>
                  </a:extLst>
                </a:gridCol>
              </a:tblGrid>
              <a:tr h="292182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maximálna výška                                                                                                    </a:t>
                      </a:r>
                    </a:p>
                    <a:p>
                      <a:pPr marL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prvej poskytnutej     =   0,4        x           (</a:t>
                      </a:r>
                      <a:r>
                        <a:rPr lang="sk-SK" sz="1200" b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suma nenávratného finančného príspevku)</a:t>
                      </a:r>
                      <a:endParaRPr lang="sk-SK" sz="1200" b="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zálohovej platby</a:t>
                      </a:r>
                    </a:p>
                  </a:txBody>
                  <a:tcPr>
                    <a:solidFill>
                      <a:srgbClr val="E46C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3947923"/>
                  </a:ext>
                </a:extLst>
              </a:tr>
            </a:tbl>
          </a:graphicData>
        </a:graphic>
      </p:graphicFrame>
      <p:graphicFrame>
        <p:nvGraphicFramePr>
          <p:cNvPr id="12" name="Tabuľka 10">
            <a:extLst>
              <a:ext uri="{FF2B5EF4-FFF2-40B4-BE49-F238E27FC236}">
                <a16:creationId xmlns:a16="http://schemas.microsoft.com/office/drawing/2014/main" xmlns="" id="{FB054AC7-4AB4-445B-A850-9AC20CFA6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81516"/>
              </p:ext>
            </p:extLst>
          </p:nvPr>
        </p:nvGraphicFramePr>
        <p:xfrm>
          <a:off x="1259632" y="2710857"/>
          <a:ext cx="712879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>
                  <a:extLst>
                    <a:ext uri="{9D8B030D-6E8A-4147-A177-3AD203B41FA5}">
                      <a16:colId xmlns:a16="http://schemas.microsoft.com/office/drawing/2014/main" xmlns="" val="2298148077"/>
                    </a:ext>
                  </a:extLst>
                </a:gridCol>
              </a:tblGrid>
              <a:tr h="292182">
                <a:tc>
                  <a:txBody>
                    <a:bodyPr/>
                    <a:lstStyle/>
                    <a:p>
                      <a:pPr marL="18034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maximálna výška                                     </a:t>
                      </a:r>
                      <a:r>
                        <a:rPr lang="sk-SK" sz="1200" b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celková suma identifikovaných typov výdavkov (rozpočtových položiek </a:t>
                      </a:r>
                    </a:p>
                    <a:p>
                      <a:pPr marL="18034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prvej poskytnutej     =   0,4        x </a:t>
                      </a:r>
                      <a:r>
                        <a:rPr lang="sk-SK" sz="1200" b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         projektu), ktoré sú určené na financovanie systémom zálohovej platby</a:t>
                      </a:r>
                    </a:p>
                    <a:p>
                      <a:pPr marL="18034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zálohovej platby                                      </a:t>
                      </a:r>
                      <a:r>
                        <a:rPr lang="sk-SK" sz="1200" b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>
                    <a:solidFill>
                      <a:srgbClr val="E46C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394792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8100392" cy="8572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1800" b="1" dirty="0">
                <a:solidFill>
                  <a:schemeClr val="accent6">
                    <a:lumMod val="75000"/>
                  </a:schemeClr>
                </a:solidFill>
              </a:rPr>
              <a:t>Žiadosť o platbu (zúčtovanie zálohovej platby, priebežná platba, záverečná platba) 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1200150"/>
            <a:ext cx="7543800" cy="3246835"/>
          </a:xfrm>
        </p:spPr>
        <p:txBody>
          <a:bodyPr/>
          <a:lstStyle/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Prijímateľ preukazuje </a:t>
            </a:r>
            <a:r>
              <a:rPr lang="sk-SK" sz="1200" b="1" dirty="0"/>
              <a:t>skutočné vynaloženie vzniknutých výdavkov</a:t>
            </a:r>
            <a:r>
              <a:rPr lang="sk-SK" sz="1200" dirty="0"/>
              <a:t> počas realizácie projektu, resp. pri type </a:t>
            </a:r>
            <a:r>
              <a:rPr lang="sk-SK" sz="1200" dirty="0" err="1"/>
              <a:t>ŽoP„zúčtovanie</a:t>
            </a:r>
            <a:r>
              <a:rPr lang="sk-SK" sz="1200" dirty="0"/>
              <a:t> zálohovej platby“ aj použitie poskytnutej zálohovej platby.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 err="1"/>
              <a:t>ŽoP</a:t>
            </a:r>
            <a:r>
              <a:rPr lang="sk-SK" sz="1200" dirty="0"/>
              <a:t> obsahuje aj </a:t>
            </a:r>
            <a:r>
              <a:rPr lang="sk-SK" sz="1200" b="1" dirty="0"/>
              <a:t>podpornú dokumentáciu</a:t>
            </a:r>
            <a:r>
              <a:rPr lang="sk-SK" sz="1200" dirty="0"/>
              <a:t>, účtovné doklady, vrátane výpisu z bankového účtu </a:t>
            </a:r>
            <a:r>
              <a:rPr lang="sk-SK" sz="1200" b="1" dirty="0"/>
              <a:t> </a:t>
            </a:r>
            <a:r>
              <a:rPr lang="sk-SK" sz="1200" dirty="0"/>
              <a:t>(</a:t>
            </a:r>
            <a:r>
              <a:rPr lang="sk-SK" sz="1200" dirty="0" err="1"/>
              <a:t>scan</a:t>
            </a:r>
            <a:r>
              <a:rPr lang="sk-SK" sz="1200" dirty="0"/>
              <a:t> originálu, ktorý je označený pečiatkou  a podpisom štatutárneho orgánu prijímateľa)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Prijímateľ predkladá </a:t>
            </a:r>
            <a:r>
              <a:rPr lang="sk-SK" sz="1200" dirty="0" err="1">
                <a:latin typeface="+mn-lt"/>
              </a:rPr>
              <a:t>ŽoP</a:t>
            </a:r>
            <a:r>
              <a:rPr lang="sk-SK" sz="1200" b="1" dirty="0">
                <a:latin typeface="+mn-lt"/>
              </a:rPr>
              <a:t> </a:t>
            </a:r>
            <a:r>
              <a:rPr lang="sk-SK" sz="1200" b="1" dirty="0" smtClean="0"/>
              <a:t>v intervaloch oznámených písomne </a:t>
            </a:r>
            <a:r>
              <a:rPr lang="sk-SK" sz="1200" b="1" dirty="0"/>
              <a:t>po nadobudnutí účinnosti zmluvy o poskytnutí NFP</a:t>
            </a:r>
            <a:r>
              <a:rPr lang="sk-SK" sz="1200" dirty="0" smtClean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sk-SK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Resp. v intervaloch, ktoré má stanovené k rámci Usmernenia RO ku konkrétnej výzve.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200" dirty="0"/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200" dirty="0"/>
              <a:t>Ak prijímateľ </a:t>
            </a:r>
            <a:r>
              <a:rPr lang="sk-SK" sz="1200" u="sng" dirty="0"/>
              <a:t>nie je oprávnený na 100 % financovanie </a:t>
            </a:r>
            <a:r>
              <a:rPr lang="sk-SK" sz="1200" dirty="0"/>
              <a:t>z prostriedkov ESF a štátneho rozpočtu a realizácia projektu </a:t>
            </a:r>
            <a:r>
              <a:rPr lang="sk-SK" sz="1200" u="sng" dirty="0"/>
              <a:t>je podmienená spolufinancovaním z vlastných zdrojov</a:t>
            </a:r>
            <a:r>
              <a:rPr lang="sk-SK" sz="1200" dirty="0"/>
              <a:t>, každá platba prijímateľovi z prostriedkov ESF a štátneho rozpočtu na spolufinancovanie je realizovaná len </a:t>
            </a:r>
            <a:r>
              <a:rPr lang="sk-SK" sz="1200" u="sng" dirty="0"/>
              <a:t>do výšky súčtu pomeru ESF a štátneho rozpočtu</a:t>
            </a:r>
            <a:r>
              <a:rPr lang="sk-SK" sz="1200" dirty="0"/>
              <a:t>.  </a:t>
            </a:r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 marL="0" indent="0">
              <a:buNone/>
            </a:pPr>
            <a:endParaRPr lang="sk-SK" sz="1400" dirty="0"/>
          </a:p>
          <a:p>
            <a:pPr>
              <a:buFont typeface="Arial" panose="020B0604020202020204" pitchFamily="34" charset="0"/>
              <a:buChar char="•"/>
            </a:pPr>
            <a:endParaRPr lang="sk-SK" sz="1400" dirty="0"/>
          </a:p>
        </p:txBody>
      </p:sp>
      <p:sp>
        <p:nvSpPr>
          <p:cNvPr id="5" name="Obdĺžnik 4"/>
          <p:cNvSpPr/>
          <p:nvPr/>
        </p:nvSpPr>
        <p:spPr>
          <a:xfrm>
            <a:off x="1475656" y="197158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4235712049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13866</TotalTime>
  <Words>2424</Words>
  <Application>Microsoft Office PowerPoint</Application>
  <PresentationFormat>Prezentácia na obrazovke (16:9)</PresentationFormat>
  <Paragraphs>545</Paragraphs>
  <Slides>40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40</vt:i4>
      </vt:variant>
    </vt:vector>
  </HeadingPairs>
  <TitlesOfParts>
    <vt:vector size="48" baseType="lpstr">
      <vt:lpstr>SimSun</vt:lpstr>
      <vt:lpstr>Arial</vt:lpstr>
      <vt:lpstr>Calibri</vt:lpstr>
      <vt:lpstr>Century Gothic</vt:lpstr>
      <vt:lpstr>DengXian</vt:lpstr>
      <vt:lpstr>Times New Roman</vt:lpstr>
      <vt:lpstr>Wingdings</vt:lpstr>
      <vt:lpstr>Motív Office</vt:lpstr>
      <vt:lpstr>PRÍRUČKA PRE PRIJÍMATEĽA PRE DOPYTOVO-ORIENTOVÉ PROJEKTY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Žiadosť o platbu - postupy pri platbách</vt:lpstr>
      <vt:lpstr>Žiadosť o platbu (zálohová platba) </vt:lpstr>
      <vt:lpstr>Žiadosť o platbu (zúčtovanie zálohovej platby, priebežná platba, záverečná platba) </vt:lpstr>
      <vt:lpstr>Prezentácia programu PowerPoint</vt:lpstr>
      <vt:lpstr>Žiadosť o platbu - zúčtovanie zálohovej platby</vt:lpstr>
      <vt:lpstr>Prezentácia programu PowerPoint</vt:lpstr>
      <vt:lpstr>Prezentácia programu PowerPoint</vt:lpstr>
      <vt:lpstr>Preukazovanie oprávnenosti výdavkov</vt:lpstr>
      <vt:lpstr>Prezentácia programu PowerPoint</vt:lpstr>
      <vt:lpstr>Prezentácia programu PowerPoint</vt:lpstr>
      <vt:lpstr>Prezentácia programu PowerPoint</vt:lpstr>
      <vt:lpstr>Prezentácia programu PowerPoint</vt:lpstr>
      <vt:lpstr>Doplňujúce monitorovacie údaje k ŽoP</vt:lpstr>
      <vt:lpstr>Výročná monitorovacia správa (ďalej aj „VMS“)</vt:lpstr>
      <vt:lpstr>Prezentácia programu PowerPoint</vt:lpstr>
      <vt:lpstr>Karta účastníka</vt:lpstr>
      <vt:lpstr>Prezentácia programu PowerPoint</vt:lpstr>
      <vt:lpstr>Monitorovacia správa projektu s príznakom záverečná</vt:lpstr>
      <vt:lpstr>Prezentácia programu PowerPoint</vt:lpstr>
      <vt:lpstr>Administratívna finančná kontrola a kontrola obstarávania tovarov, služieb, stavebných prác a súvisiacich postupov</vt:lpstr>
      <vt:lpstr>Administratívna finančná kontrola ŽoP</vt:lpstr>
      <vt:lpstr>Finančná  kontrola  na mieste (FKnM)</vt:lpstr>
      <vt:lpstr>Prezentácia programu PowerPoint</vt:lpstr>
      <vt:lpstr>Významnejšia zmena projektu</vt:lpstr>
      <vt:lpstr>Menej významná zmena projektu</vt:lpstr>
      <vt:lpstr>Formálna zmena projektu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Ministerstvo práce, sociálnych vecí a rodiny SR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Valentikova Jana</cp:lastModifiedBy>
  <cp:revision>359</cp:revision>
  <dcterms:created xsi:type="dcterms:W3CDTF">2015-06-03T20:40:01Z</dcterms:created>
  <dcterms:modified xsi:type="dcterms:W3CDTF">2021-06-22T10:17:10Z</dcterms:modified>
</cp:coreProperties>
</file>