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58" r:id="rId3"/>
    <p:sldId id="298" r:id="rId4"/>
    <p:sldId id="360" r:id="rId5"/>
    <p:sldId id="266" r:id="rId6"/>
    <p:sldId id="361" r:id="rId7"/>
    <p:sldId id="271" r:id="rId8"/>
    <p:sldId id="329" r:id="rId9"/>
    <p:sldId id="330" r:id="rId10"/>
    <p:sldId id="362" r:id="rId11"/>
    <p:sldId id="295" r:id="rId12"/>
    <p:sldId id="285" r:id="rId13"/>
  </p:sldIdLst>
  <p:sldSz cx="9144000" cy="5143500" type="screen16x9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B9B9B9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96" autoAdjust="0"/>
    <p:restoredTop sz="94660"/>
  </p:normalViewPr>
  <p:slideViewPr>
    <p:cSldViewPr>
      <p:cViewPr varScale="1">
        <p:scale>
          <a:sx n="145" d="100"/>
          <a:sy n="145" d="100"/>
        </p:scale>
        <p:origin x="258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xmlns="" id="{C498FECA-BC9A-4D29-B027-669AE812F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xmlns="" id="{8C3EAE3D-F0D4-4836-8D30-5504DFEBF3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4F7EE-255E-4BFF-A50A-79A28BCB07F3}" type="datetimeFigureOut">
              <a:rPr lang="sk-SK" smtClean="0"/>
              <a:t>17. 8. 2022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xmlns="" id="{20275BAD-0FFA-4D41-B638-C3EF349CA5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xmlns="" id="{0641E5A9-B095-4E8F-8347-9333FF04EE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0B70-0A36-4AF9-90CE-B12F88D230F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4554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7395B-76AF-4A56-81F6-1867BD0013E4}" type="datetimeFigureOut">
              <a:rPr lang="sk-SK" smtClean="0"/>
              <a:t>17. 8. 2022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C172A-9803-4CF5-A07B-B9822E737F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1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17. 8. 2022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dop@employment.gov.s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armonogram@employment.gov.s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9126" y="3291830"/>
            <a:ext cx="4271963" cy="61937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Výzva </a:t>
            </a:r>
            <a:r>
              <a:rPr lang="pl-PL" sz="2000" b="1" dirty="0">
                <a:solidFill>
                  <a:schemeClr val="accent6">
                    <a:lumMod val="75000"/>
                  </a:schemeClr>
                </a:solidFill>
              </a:rPr>
              <a:t>OP ĽZ DOP 2021/8.1.1/RO-03 – Krok za krokom:</a:t>
            </a: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 IMPLEMENTÁCIA</a:t>
            </a:r>
            <a:endParaRPr lang="sk-SK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827584" y="4083919"/>
            <a:ext cx="2643188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Odbor </a:t>
            </a:r>
            <a:r>
              <a:rPr lang="sk-SK" sz="14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projektov </a:t>
            </a:r>
            <a:r>
              <a:rPr lang="sk-SK" sz="14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zamestnanosti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Práca s osobou cieľovej skupiny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Overenie osoby cieľovej skupiny </a:t>
            </a:r>
            <a:r>
              <a:rPr lang="pl-PL" sz="1400" dirty="0">
                <a:latin typeface="+mn-lt"/>
              </a:rPr>
              <a:t>– splnenie podmienok,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Začiatok účasti v aktivite </a:t>
            </a:r>
            <a:r>
              <a:rPr lang="pl-PL" sz="1400" dirty="0">
                <a:latin typeface="+mn-lt"/>
              </a:rPr>
              <a:t>– VSTUP: zazmluvnenie klienta, vyplnenie Karty účastníka pri vstupe, MU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PCV31, zaradenie do Iných údajov (vstupné), 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Práca s klientom </a:t>
            </a:r>
            <a:r>
              <a:rPr lang="pl-PL" sz="1400" dirty="0">
                <a:latin typeface="+mn-lt"/>
              </a:rPr>
              <a:t>– odborné aktivity- poskytnutie služby, vypĺňanie projektovej dokumentácie (spis klienta, zoznam osôb, záznam o pracovnej činnosti, plán/harmonogram práce, konzultačné listy, prezenčné listiny, evidencia osôb,...),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Zmena statusu </a:t>
            </a:r>
            <a:r>
              <a:rPr lang="pl-PL" sz="1400" dirty="0">
                <a:latin typeface="+mn-lt"/>
              </a:rPr>
              <a:t>– zaevidovanie statusu (zaradí sa medzi uchádzačov o zamestnanie, zamestná sa, začne vykonávať alebo prevádzkovať samostatnú zárobkovú činnosť, začne sa sústavne pripravovať na povolanie),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Ukončenie  účasti v aktivite </a:t>
            </a:r>
            <a:r>
              <a:rPr lang="pl-PL" sz="1400" dirty="0">
                <a:latin typeface="+mn-lt"/>
              </a:rPr>
              <a:t>– VÝSTUP: ukončenie zmluvy, vyplnenie Karty účastníka, zaevidovanie v MU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P0967/P0968 </a:t>
            </a:r>
            <a:r>
              <a:rPr lang="pl-PL" sz="1400" dirty="0">
                <a:latin typeface="+mn-lt"/>
              </a:rPr>
              <a:t>ak spĺňa definíciu,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zaradenie do Iných údajov (výstupné).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8977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E46C0A"/>
                </a:solidFill>
                <a:effectLst/>
                <a:latin typeface="+mn-lt"/>
                <a:ea typeface="SimSun" panose="02010600030101010101" pitchFamily="2" charset="-122"/>
              </a:rPr>
              <a:t>Zmenové konanie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  <a:p>
            <a:pPr algn="just"/>
            <a:endParaRPr lang="sk-SK" sz="1400" dirty="0">
              <a:effectLst/>
              <a:latin typeface="+mn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sk-SK" sz="1400" u="sng" dirty="0">
                <a:latin typeface="+mn-lt"/>
              </a:rPr>
              <a:t>Typy zmien:</a:t>
            </a:r>
            <a:endParaRPr lang="sk-SK" sz="14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podstatná zmena projektu </a:t>
            </a:r>
            <a:r>
              <a:rPr lang="sk-SK" sz="1400" dirty="0">
                <a:latin typeface="+mn-lt"/>
                <a:cs typeface="Arial" panose="020B0604020202020204" pitchFamily="34" charset="0"/>
              </a:rPr>
              <a:t>- </a:t>
            </a:r>
            <a:r>
              <a:rPr lang="sk-SK" sz="14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podstatné porušenie povinností </a:t>
            </a:r>
            <a:r>
              <a:rPr lang="sk-SK" sz="1400" dirty="0">
                <a:effectLst/>
                <a:latin typeface="+mn-lt"/>
                <a:ea typeface="SimSun" panose="02010600030101010101" pitchFamily="2" charset="-122"/>
              </a:rPr>
              <a:t>zmluvy o NFP</a:t>
            </a:r>
            <a:r>
              <a:rPr lang="sk-SK" sz="1400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, vrátenie NFP,</a:t>
            </a:r>
            <a:endParaRPr lang="sk-SK" sz="1400" dirty="0">
              <a:latin typeface="+mn-lt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významnejšia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menej významná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formálna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zmluvy a jej príloh (s výnimkou VZP),    </a:t>
            </a:r>
            <a:endParaRPr lang="sk-SK" sz="1400" b="1" dirty="0"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VZP.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sk-SK" sz="1400" b="1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Prijímateľ je povinný oznámiť poskytovateľovi všetky zmeny a skutočnosti, ktoré majú </a:t>
            </a:r>
            <a:r>
              <a:rPr lang="sk-SK" sz="1400" b="1" dirty="0" smtClean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vplyv na </a:t>
            </a: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plnenie </a:t>
            </a:r>
            <a:r>
              <a:rPr lang="sk-SK" sz="1400" b="1" dirty="0" smtClean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Zmluvy, </a:t>
            </a: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bezodkladne od ich vzniku.</a:t>
            </a:r>
          </a:p>
          <a:p>
            <a:pPr algn="just">
              <a:spcAft>
                <a:spcPts val="600"/>
              </a:spcAft>
            </a:pPr>
            <a:endParaRPr lang="sk-SK" sz="1400" b="1" dirty="0"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Žiadosť o zmenu prijímateľ povinný predložiť prostredníctvom evidencie Komunikácia v ITMS2014+, bez potreby elektronického podpísania.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effectLst/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4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3696905"/>
            <a:ext cx="8286750" cy="24299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1200" dirty="0">
                <a:solidFill>
                  <a:schemeClr val="accent6">
                    <a:lumMod val="75000"/>
                  </a:schemeClr>
                </a:solidFill>
              </a:rPr>
              <a:t>Ministerstvo práce, sociálnych vecí a rodiny SR</a:t>
            </a:r>
            <a:endParaRPr lang="sk-SK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8625" y="3939902"/>
            <a:ext cx="8301038" cy="774989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Špitálska 4,6,8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816 43 Bratislava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www.employment.gov.sk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</a:rPr>
              <a:t>Prípadné otázky k implementácii projektov môžu prijímatelia zasielať na </a:t>
            </a:r>
            <a:r>
              <a:rPr lang="sk-SK" sz="3700" b="1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dop@employment.gov.sk</a:t>
            </a:r>
            <a:endParaRPr lang="sk-SK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Riadiaca dokumentácia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Príručka pre prijímateľa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(dopytovo-orientované projekty) výzvy vyhlásené od roku 2021 </a:t>
            </a: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(vrátane príloh)</a:t>
            </a:r>
            <a:r>
              <a:rPr lang="sk-SK" sz="1400" dirty="0">
                <a:latin typeface="+mn-lt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Usmernenie Riadiaceho orgánu č. 1/2022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k implementácii výzvy Krok za krokom č. OP ĽZ DOP 2021/8.1.1/RO-03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Výzva na predkladanie </a:t>
            </a:r>
            <a:r>
              <a:rPr lang="sk-SK" sz="1400" dirty="0" err="1">
                <a:latin typeface="+mn-lt"/>
              </a:rPr>
              <a:t>ŽoNFP</a:t>
            </a:r>
            <a:r>
              <a:rPr lang="sk-SK" sz="1400" dirty="0">
                <a:latin typeface="+mn-lt"/>
              </a:rPr>
              <a:t> OP ĽZ DOP 2021/8.1.1/RO-03,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Schéma pomoci de </a:t>
            </a:r>
            <a:r>
              <a:rPr lang="sk-SK" sz="1400" dirty="0" err="1">
                <a:latin typeface="+mn-lt"/>
              </a:rPr>
              <a:t>minimis</a:t>
            </a:r>
            <a:r>
              <a:rPr lang="sk-SK" sz="1400" dirty="0">
                <a:latin typeface="+mn-lt"/>
              </a:rPr>
              <a:t> na podporu reintegrácie na trh práce ohrozených skupín č. DM 27/2021,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Zmluva o poskytnutí NFP,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Pravidlá oprávnenosti výdavkov pre OP ĽZ v PO 2014 – 2020 (príloha </a:t>
            </a:r>
            <a:r>
              <a:rPr lang="sk-SK" sz="1400" dirty="0" err="1">
                <a:latin typeface="+mn-lt"/>
              </a:rPr>
              <a:t>PpŽ</a:t>
            </a:r>
            <a:r>
              <a:rPr lang="sk-SK" sz="1400" dirty="0">
                <a:latin typeface="+mn-lt"/>
              </a:rPr>
              <a:t>),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Usmernenia Riadiaceho orgánu,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Manuál pre informovanie a komunikáciu pre prijímateľov v rámci EŠIF,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OP ĽZ v účinnom znení.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sz="1400" dirty="0">
              <a:latin typeface="+mn-lt"/>
            </a:endParaRPr>
          </a:p>
          <a:p>
            <a:r>
              <a:rPr lang="sk-SK" sz="1400" dirty="0">
                <a:latin typeface="+mn-lt"/>
              </a:rPr>
              <a:t>  Dokumenty sú zverejnené na webovom sídle poskytovateľa </a:t>
            </a:r>
            <a:r>
              <a:rPr lang="sk-SK" sz="1400" dirty="0">
                <a:solidFill>
                  <a:srgbClr val="0070C0"/>
                </a:solidFill>
                <a:latin typeface="+mn-lt"/>
              </a:rPr>
              <a:t>www.employment.gov.sk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9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Komunikácia medzi prijímateľom a poskytovateľom</a:t>
            </a:r>
          </a:p>
          <a:p>
            <a:endParaRPr lang="sk-SK" sz="1400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endParaRPr lang="sk-SK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/>
            <a:r>
              <a:rPr lang="sk-SK" sz="1400" dirty="0">
                <a:effectLst/>
                <a:latin typeface="+mn-lt"/>
                <a:ea typeface="Times New Roman" panose="02020603050405020304" pitchFamily="18" charset="0"/>
              </a:rPr>
              <a:t>Komunikácia medzi prijímateľom a poskytovateľom týkajúca sa projektu prebieha prioritne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</a:rPr>
              <a:t>v elektronickej podobe písomnej formy:</a:t>
            </a:r>
            <a:endParaRPr lang="sk-SK" sz="1400" b="1" dirty="0">
              <a:latin typeface="+mn-lt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ITMS2014+, resp. prostredníctvom evidencie </a:t>
            </a:r>
            <a:r>
              <a:rPr lang="sk-SK" sz="1400" b="1" dirty="0">
                <a:latin typeface="+mn-lt"/>
              </a:rPr>
              <a:t>Komunikácia ITMS2014+,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elektronickej správy (e-mailu) s prideleným projektovým manažérom (PM) poskytovateľa,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Ústredného portálu verejnej správy.</a:t>
            </a:r>
          </a:p>
          <a:p>
            <a:pPr algn="just"/>
            <a:endParaRPr lang="sk-SK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V rámci komunikácie je potrebné vždy uvádzať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ITMS2014+ kód projektu</a:t>
            </a:r>
            <a:r>
              <a:rPr lang="sk-SK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názov projektu</a:t>
            </a:r>
            <a:r>
              <a:rPr lang="sk-SK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 prijímateľa komunikuje s poskytovateľom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kontaktná osoba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(štatutár alebo splnomocnená osoba) uvedená pri </a:t>
            </a:r>
            <a:r>
              <a:rPr lang="sk-SK" sz="14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zazmluvnení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projektu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resp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následne pri zmene osoby po </a:t>
            </a:r>
            <a:r>
              <a:rPr lang="sk-SK" sz="14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zazmluvnení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na základe predloženej plnej moci štatutárnym orgánom prijímateľa.</a:t>
            </a:r>
          </a:p>
          <a:p>
            <a:pPr algn="just"/>
            <a:endParaRPr lang="sk-SK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Oprávnenosť implementácie aktivít projektu </a:t>
            </a:r>
            <a:r>
              <a:rPr lang="sk-SK" sz="2000" dirty="0"/>
              <a:t> </a:t>
            </a:r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Oprávnené obdobie realizácie aktivít projektu </a:t>
            </a:r>
            <a:r>
              <a:rPr lang="pl-PL" sz="1400" dirty="0" smtClean="0">
                <a:latin typeface="+mn-lt"/>
              </a:rPr>
              <a:t>- najskôr odo dňa nástupu do pracovného pomeru odborného garanta najneskôr do konca trvania projektu,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Oprávnené miesto realizácie </a:t>
            </a:r>
            <a:r>
              <a:rPr lang="pl-PL" sz="1400" dirty="0">
                <a:latin typeface="+mn-lt"/>
              </a:rPr>
              <a:t>- </a:t>
            </a:r>
            <a:r>
              <a:rPr lang="sk-SK" sz="1400" dirty="0">
                <a:latin typeface="+mn-lt"/>
              </a:rPr>
              <a:t>celé územie SR,</a:t>
            </a:r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Oprávnená cieľová skupina </a:t>
            </a:r>
            <a:r>
              <a:rPr lang="pl-PL" sz="1400" dirty="0">
                <a:latin typeface="+mn-lt"/>
              </a:rPr>
              <a:t>-</a:t>
            </a:r>
            <a:r>
              <a:rPr lang="sk-SK" sz="1400" b="1" dirty="0">
                <a:latin typeface="+mn-lt"/>
              </a:rPr>
              <a:t> </a:t>
            </a:r>
            <a:r>
              <a:rPr lang="sk-SK" sz="1400" dirty="0">
                <a:latin typeface="+mn-lt"/>
              </a:rPr>
              <a:t>neaktívne osoby v čase vstupu do projektu „fyzická osoba, ktorá nie je uchádzačom o zamestnanie, nie je zamestnancom, nevykonáva alebo neprevádzkuje  samostatnú zárobkovú činnosť a sústavne sa nepripravuje na povolanie.“, a ktoré nedosiahli vyššie vzdelanie ako stredné odborné vzdelanie,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Oprávnené aktivity </a:t>
            </a:r>
            <a:r>
              <a:rPr lang="pl-PL" sz="1400" dirty="0">
                <a:latin typeface="+mn-lt"/>
              </a:rPr>
              <a:t>-</a:t>
            </a:r>
            <a:r>
              <a:rPr lang="sk-SK" sz="1400" dirty="0">
                <a:latin typeface="+mn-lt"/>
              </a:rPr>
              <a:t> aktivity v zmysle Výzvy OPĽZ-DOP-2021/8.1.1/RO-03 v súlade so schváleným opisom projektu v rámci Schválenej </a:t>
            </a:r>
            <a:r>
              <a:rPr lang="sk-SK" sz="1400" dirty="0" err="1">
                <a:latin typeface="+mn-lt"/>
              </a:rPr>
              <a:t>ŽoNFP</a:t>
            </a:r>
            <a:r>
              <a:rPr lang="sk-SK" sz="1400" dirty="0">
                <a:latin typeface="+mn-lt"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Oprávnené výdavky </a:t>
            </a:r>
            <a:r>
              <a:rPr lang="pl-PL" sz="1400" dirty="0">
                <a:latin typeface="+mn-lt"/>
              </a:rPr>
              <a:t>-</a:t>
            </a:r>
            <a:r>
              <a:rPr lang="pl-PL" sz="1400" b="1" dirty="0">
                <a:latin typeface="+mn-lt"/>
              </a:rPr>
              <a:t> </a:t>
            </a:r>
            <a:r>
              <a:rPr lang="pl-PL" sz="1400" dirty="0">
                <a:latin typeface="+mn-lt"/>
              </a:rPr>
              <a:t>výdavky v zmysle schváleného rozpočtu projektu v Zmluve o poskytnutí NFP:  	</a:t>
            </a:r>
            <a:r>
              <a:rPr lang="sk-SK" sz="1400" dirty="0">
                <a:latin typeface="+mn-lt"/>
              </a:rPr>
              <a:t>521 </a:t>
            </a:r>
            <a:r>
              <a:rPr lang="pl-PL" sz="1400" dirty="0">
                <a:latin typeface="+mn-lt"/>
              </a:rPr>
              <a:t>-</a:t>
            </a:r>
            <a:r>
              <a:rPr lang="sk-SK" sz="1400" dirty="0">
                <a:latin typeface="+mn-lt"/>
              </a:rPr>
              <a:t> mzdové výdavky,</a:t>
            </a:r>
          </a:p>
          <a:p>
            <a:pPr algn="just"/>
            <a:r>
              <a:rPr lang="sk-SK" sz="1400" dirty="0">
                <a:latin typeface="+mn-lt"/>
              </a:rPr>
              <a:t>	903 </a:t>
            </a:r>
            <a:r>
              <a:rPr lang="pl-PL" sz="1400" dirty="0">
                <a:latin typeface="+mn-lt"/>
              </a:rPr>
              <a:t>-</a:t>
            </a:r>
            <a:r>
              <a:rPr lang="sk-SK" sz="1400" dirty="0">
                <a:latin typeface="+mn-lt"/>
              </a:rPr>
              <a:t> Paušálna sadzba na ostatné výdavky projektu.</a:t>
            </a:r>
          </a:p>
          <a:p>
            <a:pPr algn="just"/>
            <a:r>
              <a:rPr lang="sk-SK" sz="1400" dirty="0">
                <a:latin typeface="+mn-lt"/>
              </a:rPr>
              <a:t>        Rozpočet tvorí prílohu š. 3 Zmluvy o poskytnutí NFP. </a:t>
            </a:r>
            <a:r>
              <a:rPr lang="sk-SK" sz="1400" dirty="0"/>
              <a:t> </a:t>
            </a:r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891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Začiatok implementácie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Hlásenie o  začatí realizácie hlavných aktivít projektu </a:t>
            </a:r>
            <a:r>
              <a:rPr lang="pl-PL" sz="1400" dirty="0">
                <a:latin typeface="+mn-lt"/>
              </a:rPr>
              <a:t>do 20 dní od začatia prvej hlavnej aktivity resp. do 20 dní od účinnosti zmluvy (zaevidovať v ITMS2014+ a predložiť cez </a:t>
            </a:r>
            <a:r>
              <a:rPr lang="sk-SK" sz="1400" dirty="0">
                <a:latin typeface="+mn-lt"/>
              </a:rPr>
              <a:t>Komunikáciu ITMS2014+ </a:t>
            </a:r>
            <a:r>
              <a:rPr lang="pl-PL" sz="1400" dirty="0">
                <a:latin typeface="+mn-lt"/>
              </a:rPr>
              <a:t>a emailom PM poskytovateľa).</a:t>
            </a:r>
          </a:p>
          <a:p>
            <a:pPr algn="just"/>
            <a:endParaRPr lang="pl-PL" sz="1400" strike="sngStrike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Podrobný harmonogram aktivít projektu - </a:t>
            </a:r>
            <a:r>
              <a:rPr lang="sk-SK" sz="1400" dirty="0">
                <a:latin typeface="+mn-lt"/>
              </a:rPr>
              <a:t>p</a:t>
            </a:r>
            <a:r>
              <a:rPr lang="sk-SK" sz="1400" dirty="0" smtClean="0">
                <a:latin typeface="+mn-lt"/>
              </a:rPr>
              <a:t>rijímateľ </a:t>
            </a:r>
            <a:r>
              <a:rPr lang="sk-SK" sz="1400" dirty="0">
                <a:latin typeface="+mn-lt"/>
              </a:rPr>
              <a:t>predkladá Hlásenie o  realizácii aktivít spolu s Podrobným harmonogramom aktivít </a:t>
            </a:r>
            <a:r>
              <a:rPr lang="sk-SK" sz="1400" dirty="0" smtClean="0">
                <a:latin typeface="+mn-lt"/>
              </a:rPr>
              <a:t>projektu, </a:t>
            </a:r>
            <a:r>
              <a:rPr lang="sk-SK" sz="1400" dirty="0">
                <a:latin typeface="+mn-lt"/>
              </a:rPr>
              <a:t>pričom prijímateľ Podrobný harmonogramom aktivít projektu zasiela aj </a:t>
            </a:r>
            <a:r>
              <a:rPr lang="sk-SK" sz="1400" dirty="0" smtClean="0">
                <a:latin typeface="+mn-lt"/>
              </a:rPr>
              <a:t>elektronicky </a:t>
            </a:r>
            <a:r>
              <a:rPr lang="sk-SK" sz="1400" dirty="0">
                <a:latin typeface="+mn-lt"/>
              </a:rPr>
              <a:t>na e-mail svojmu projektovému manažérovi poskytovateľa a na adresu </a:t>
            </a:r>
            <a:r>
              <a:rPr lang="sk-SK" sz="1400" dirty="0">
                <a:latin typeface="+mn-lt"/>
                <a:hlinkClick r:id="rId3"/>
              </a:rPr>
              <a:t>harmonogram@employment.gov.sk</a:t>
            </a:r>
            <a:r>
              <a:rPr lang="sk-SK" sz="1400" dirty="0">
                <a:latin typeface="+mn-lt"/>
              </a:rPr>
              <a:t>. </a:t>
            </a:r>
            <a:r>
              <a:rPr lang="pl-PL" sz="1400" dirty="0" smtClean="0">
                <a:latin typeface="+mn-lt"/>
              </a:rPr>
              <a:t>Všetky </a:t>
            </a:r>
            <a:r>
              <a:rPr lang="pl-PL" sz="1400" dirty="0">
                <a:latin typeface="+mn-lt"/>
              </a:rPr>
              <a:t>zmeny - </a:t>
            </a:r>
            <a:r>
              <a:rPr lang="sk-SK" sz="1400" b="1" dirty="0">
                <a:latin typeface="+mn-lt"/>
              </a:rPr>
              <a:t>Oznámenie zmeny harmonogramu projektu </a:t>
            </a:r>
            <a:r>
              <a:rPr lang="sk-SK" sz="1400" dirty="0">
                <a:latin typeface="+mn-lt"/>
              </a:rPr>
              <a:t>bezodkladne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Formulár príkladov dobrej praxe </a:t>
            </a:r>
            <a:r>
              <a:rPr lang="pl-PL" sz="1400" dirty="0">
                <a:latin typeface="+mn-lt"/>
              </a:rPr>
              <a:t>– predložiť emailom PM poskytovateľa a na </a:t>
            </a:r>
            <a:r>
              <a:rPr lang="sk-SK" sz="1400" u="sng" dirty="0">
                <a:solidFill>
                  <a:srgbClr val="0070C0"/>
                </a:solidFill>
                <a:latin typeface="+mn-lt"/>
              </a:rPr>
              <a:t>publicita@employment.gov.sk</a:t>
            </a:r>
            <a:r>
              <a:rPr lang="pl-PL" sz="1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1400" dirty="0">
                <a:latin typeface="+mn-lt"/>
              </a:rPr>
              <a:t>do 1 mesiaca od začatia realizácie projektu.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Informovanie a komunikácia</a:t>
            </a:r>
            <a:r>
              <a:rPr lang="pl-PL" sz="1400" dirty="0">
                <a:latin typeface="+mn-lt"/>
              </a:rPr>
              <a:t>:</a:t>
            </a:r>
            <a:r>
              <a:rPr lang="sk-SK" sz="1400" dirty="0">
                <a:latin typeface="+mn-lt"/>
              </a:rPr>
              <a:t> povinnosť umiestniť informačnú tabuľu/plagát vo formáte min. A3 na dobre viditeľnom mieste realizácie aktivít projektu, ktoré je prístupné širokej verejnosti, webová stránka.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Presné postupy ohľadom informovania a komunikácie o projekte, ktorými sa musí prijímateľ riadiť a je povinný ich dodržiavať, uvádza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Manuál pre informovanie a komunikáciu pre prijímateľov v rámci EŠIF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8151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Priebeh implementácie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Realizácia oprávnených aktivít, projektové riadenie,</a:t>
            </a:r>
          </a:p>
          <a:p>
            <a:pPr algn="just"/>
            <a:r>
              <a:rPr lang="pl-PL" sz="1400" dirty="0">
                <a:latin typeface="+mn-lt"/>
              </a:rPr>
              <a:t>Fázy práce s klientom:</a:t>
            </a:r>
          </a:p>
          <a:p>
            <a:pPr algn="just"/>
            <a:r>
              <a:rPr lang="pl-PL" sz="1400" dirty="0">
                <a:latin typeface="+mn-lt"/>
              </a:rPr>
              <a:t>1. identifikácia osoby z CS, profilácia: zisťovanie prekážok pre vstup na trh práce a bilancia kompetencií, nastavenie osobného plánu pre riešenie situácie, testovanie cez itfitness.sk a pod. </a:t>
            </a:r>
          </a:p>
          <a:p>
            <a:pPr algn="just"/>
            <a:r>
              <a:rPr lang="pl-PL" sz="1400" dirty="0">
                <a:latin typeface="+mn-lt"/>
              </a:rPr>
              <a:t>2. realizácia plánu, riešenie osobnej situácie krok za krokom a pod.</a:t>
            </a:r>
          </a:p>
          <a:p>
            <a:pPr algn="just"/>
            <a:r>
              <a:rPr lang="pl-PL" sz="1400" dirty="0">
                <a:latin typeface="+mn-lt"/>
              </a:rPr>
              <a:t>3. vyriešenie osobnej situácie, hľadanie vhodného zamestnávateľa pre zamestnanie osoby z CS, sprevádzanie počas zamestnania a pod.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Vedenie kariet účastníkov, vedenie spisu klienta,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Finančné riadenie, podávanie žiadostí o platbu,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Podávanie zmien harmonogramu projektu,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Monitorovanie projektu,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Podávanie zmien</a:t>
            </a:r>
            <a:r>
              <a:rPr lang="pl-PL" sz="1400" b="1" dirty="0">
                <a:latin typeface="+mn-lt"/>
              </a:rPr>
              <a:t> projektu </a:t>
            </a:r>
            <a:r>
              <a:rPr lang="pl-PL" sz="1400" dirty="0">
                <a:latin typeface="+mn-lt"/>
              </a:rPr>
              <a:t>(ak relevantné)</a:t>
            </a:r>
            <a:r>
              <a:rPr lang="pl-PL" sz="1400" b="1" dirty="0">
                <a:latin typeface="+mn-lt"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Evidencia a archivácia projektovej dokumentácie,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Informovanie a komunikácia</a:t>
            </a:r>
            <a:r>
              <a:rPr lang="pl-PL" sz="14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878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solidFill>
                  <a:srgbClr val="E46C0A"/>
                </a:solidFill>
                <a:latin typeface="+mn-lt"/>
              </a:rPr>
              <a:t>Žiadosť o platbu (</a:t>
            </a:r>
            <a:r>
              <a:rPr lang="sk-SK" b="1" dirty="0" err="1">
                <a:solidFill>
                  <a:srgbClr val="E46C0A"/>
                </a:solidFill>
                <a:latin typeface="+mn-lt"/>
              </a:rPr>
              <a:t>ŽoP</a:t>
            </a:r>
            <a:r>
              <a:rPr lang="sk-SK" b="1" dirty="0">
                <a:solidFill>
                  <a:srgbClr val="E46C0A"/>
                </a:solidFill>
                <a:latin typeface="+mn-lt"/>
              </a:rPr>
              <a:t>) – systém platieb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Refundácia</a:t>
            </a:r>
            <a:r>
              <a:rPr lang="pl-PL" sz="1400" dirty="0">
                <a:latin typeface="+mn-lt"/>
              </a:rPr>
              <a:t> (Priebežné platby),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Zálohové platby </a:t>
            </a:r>
            <a:r>
              <a:rPr lang="pl-PL" sz="1400" dirty="0" smtClean="0">
                <a:latin typeface="+mn-lt"/>
              </a:rPr>
              <a:t>– jednorázovo </a:t>
            </a:r>
            <a:r>
              <a:rPr lang="sk-SK" sz="1400" dirty="0" smtClean="0">
                <a:latin typeface="+mn-lt"/>
              </a:rPr>
              <a:t>max</a:t>
            </a:r>
            <a:r>
              <a:rPr lang="sk-SK" sz="1400" dirty="0">
                <a:latin typeface="+mn-lt"/>
              </a:rPr>
              <a:t>. </a:t>
            </a:r>
            <a:r>
              <a:rPr lang="sk-SK" sz="1400" dirty="0" smtClean="0">
                <a:latin typeface="+mn-lt"/>
              </a:rPr>
              <a:t>4</a:t>
            </a:r>
            <a:r>
              <a:rPr lang="sk-SK" sz="1400" dirty="0" smtClean="0">
                <a:latin typeface="+mn-lt"/>
              </a:rPr>
              <a:t>0 % zo sumy nenávratného finančného príspevku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Kombinácia refundácie a zálohových platieb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Prijímateľ </a:t>
            </a:r>
            <a:r>
              <a:rPr lang="pl-PL" sz="1400" b="1" dirty="0">
                <a:latin typeface="+mn-lt"/>
              </a:rPr>
              <a:t>ŽoP elektronicky</a:t>
            </a:r>
            <a:r>
              <a:rPr lang="pl-PL" sz="1400" dirty="0">
                <a:latin typeface="+mn-lt"/>
              </a:rPr>
              <a:t> vypracuje a odošle prostredníctvom formulára v </a:t>
            </a:r>
            <a:r>
              <a:rPr lang="pl-PL" sz="1400" b="1" dirty="0">
                <a:latin typeface="+mn-lt"/>
              </a:rPr>
              <a:t>ITMS2014+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algn="just"/>
            <a:r>
              <a:rPr lang="pl-PL" sz="1400" b="1" dirty="0">
                <a:latin typeface="+mn-lt"/>
              </a:rPr>
              <a:t>Zálohová platba → zúčtovanie zálohovej platby: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možnosť zúčtovať predložením viacerých 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 (zúčtovanie zálohovej platby),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každú zálohovú platbu je potrebné </a:t>
            </a:r>
            <a:r>
              <a:rPr lang="sk-SK" sz="1400" b="1" dirty="0">
                <a:latin typeface="+mn-lt"/>
              </a:rPr>
              <a:t>zúčtovať</a:t>
            </a:r>
            <a:r>
              <a:rPr lang="sk-SK" sz="1400" dirty="0">
                <a:latin typeface="+mn-lt"/>
              </a:rPr>
              <a:t> </a:t>
            </a:r>
            <a:r>
              <a:rPr lang="sk-SK" sz="1400" b="1" dirty="0">
                <a:latin typeface="+mn-lt"/>
              </a:rPr>
              <a:t>do 12 mesiacov </a:t>
            </a:r>
            <a:r>
              <a:rPr lang="sk-SK" sz="1400" dirty="0">
                <a:latin typeface="+mn-lt"/>
              </a:rPr>
              <a:t>od jej poskytnutia vo výške 100%.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</a:endParaRPr>
          </a:p>
          <a:p>
            <a:r>
              <a:rPr lang="sk-SK" sz="1400" b="1" dirty="0" err="1">
                <a:latin typeface="+mn-lt"/>
              </a:rPr>
              <a:t>ŽoP</a:t>
            </a:r>
            <a:r>
              <a:rPr lang="sk-SK" sz="1400" b="1" dirty="0">
                <a:latin typeface="+mn-lt"/>
              </a:rPr>
              <a:t> </a:t>
            </a:r>
            <a:r>
              <a:rPr lang="pl-PL" sz="1400" b="1" dirty="0">
                <a:latin typeface="+mn-lt"/>
              </a:rPr>
              <a:t>zúčtovanie zálohovej platby a refundácia:</a:t>
            </a:r>
            <a:endParaRPr lang="sk-SK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highlight>
                  <a:srgbClr val="FFFFFF"/>
                </a:highlight>
                <a:latin typeface="+mn-lt"/>
              </a:rPr>
              <a:t>minimálnu výšku ŽoP a pravidelnosť predkladania určí poskytovateľ listom prijímateľovi po </a:t>
            </a:r>
            <a:r>
              <a:rPr lang="sk-SK" sz="1400" dirty="0" err="1">
                <a:highlight>
                  <a:srgbClr val="FFFFFF"/>
                </a:highlight>
                <a:latin typeface="+mn-lt"/>
              </a:rPr>
              <a:t>zazmluvení</a:t>
            </a:r>
            <a:r>
              <a:rPr lang="sk-SK" sz="1400" dirty="0">
                <a:highlight>
                  <a:srgbClr val="FFFFFF"/>
                </a:highlight>
                <a:latin typeface="+mn-lt"/>
              </a:rPr>
              <a:t> projektu,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obsahuje aj </a:t>
            </a:r>
            <a:r>
              <a:rPr lang="sk-SK" sz="1400" b="1" dirty="0">
                <a:latin typeface="+mn-lt"/>
              </a:rPr>
              <a:t>podpornú dokumentáciu,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súčasťou sú Doplňujúce monitorovacie údaje k 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Zoznam podpornej dokumentácie k ŽoP sa nachádza v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Príručke pre prijímateľa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Usmernení Riadiaceho orgánu č. 1/2022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5585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Monitorovanie projektu</a:t>
            </a:r>
            <a:endParaRPr lang="sk-SK" sz="2000" b="1" dirty="0">
              <a:latin typeface="+mn-lt"/>
            </a:endParaRPr>
          </a:p>
          <a:p>
            <a:endParaRPr lang="sk-SK" sz="1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Povinnosť predkladania monitorovacích správ (MS) prijímateľom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sk-SK" sz="1400" u="sng" dirty="0">
              <a:latin typeface="+mn-lt"/>
            </a:endParaRPr>
          </a:p>
          <a:p>
            <a:pPr marL="131400" algn="just"/>
            <a:r>
              <a:rPr lang="sk-SK" sz="1400" b="1" dirty="0">
                <a:latin typeface="+mn-lt"/>
              </a:rPr>
              <a:t> 1. monitorovanie počas realizácie projektu </a:t>
            </a:r>
            <a:r>
              <a:rPr lang="sk-SK" sz="1400" dirty="0">
                <a:latin typeface="+mn-lt"/>
              </a:rPr>
              <a:t> </a:t>
            </a: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Výročná monitorovacia správa </a:t>
            </a:r>
            <a:r>
              <a:rPr lang="sk-SK" sz="1400" dirty="0">
                <a:latin typeface="+mn-lt"/>
              </a:rPr>
              <a:t>– vypracováva sa v ročnej periodicite v ITMS2014+,  </a:t>
            </a:r>
            <a:endParaRPr lang="sk-SK" sz="1400" b="1" dirty="0">
              <a:latin typeface="+mn-lt"/>
            </a:endParaRP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Doplňujúce monitorovacie údaje k ŽoP</a:t>
            </a:r>
            <a:r>
              <a:rPr lang="sk-SK" sz="1400" dirty="0">
                <a:latin typeface="+mn-lt"/>
              </a:rPr>
              <a:t> – prijímateľ eviduje v </a:t>
            </a:r>
            <a:r>
              <a:rPr lang="sk-SK" sz="1400" dirty="0" smtClean="0">
                <a:latin typeface="+mn-lt"/>
              </a:rPr>
              <a:t>ITMS2014</a:t>
            </a:r>
            <a:r>
              <a:rPr lang="sk-SK" sz="1400" dirty="0">
                <a:latin typeface="+mn-lt"/>
              </a:rPr>
              <a:t>+ v ŽoP typu 	refundácia a zúčtovanie zálohovej platby,    	    		   </a:t>
            </a: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Karta účastníka </a:t>
            </a:r>
            <a:r>
              <a:rPr lang="sk-SK" sz="1400" dirty="0">
                <a:latin typeface="+mn-lt"/>
              </a:rPr>
              <a:t>– evidencia informácií o účastníkoch projektu v ITMS2014+ - prijímateľ 	eviduje účastníka na začiatku, na konci účasti v aktivite.</a:t>
            </a:r>
          </a:p>
          <a:p>
            <a:pPr algn="just"/>
            <a:r>
              <a:rPr lang="sk-SK" sz="1400" b="1" dirty="0">
                <a:latin typeface="+mn-lt"/>
              </a:rPr>
              <a:t>     2. monitorovanie pri ukončení realizácie projektu </a:t>
            </a:r>
            <a:r>
              <a:rPr lang="sk-SK" sz="1400" dirty="0">
                <a:latin typeface="+mn-lt"/>
              </a:rPr>
              <a:t> - Záverečná </a:t>
            </a:r>
            <a:r>
              <a:rPr lang="sk-SK" sz="1400" dirty="0" smtClean="0">
                <a:latin typeface="+mn-lt"/>
              </a:rPr>
              <a:t>MS</a:t>
            </a:r>
            <a:endParaRPr lang="sk-SK" sz="1400" dirty="0">
              <a:latin typeface="+mn-lt"/>
            </a:endParaRPr>
          </a:p>
          <a:p>
            <a:pPr algn="just"/>
            <a:r>
              <a:rPr lang="sk-SK" sz="1400" dirty="0" smtClean="0">
                <a:latin typeface="+mn-lt"/>
              </a:rPr>
              <a:t>     </a:t>
            </a:r>
            <a:endParaRPr lang="sk-SK" sz="1400" dirty="0"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5514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sk-SK" sz="1200" b="1" dirty="0">
              <a:latin typeface="+mn-lt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Merateľné ukazovatele (MU):</a:t>
            </a:r>
            <a:endParaRPr lang="sk-SK" sz="1400" b="1" u="sng" dirty="0">
              <a:latin typeface="+mn-lt"/>
            </a:endParaRP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4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PCV31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Počet účastníkov, ktorým bola poskytnutá podpora v rámci boja s pandémiou COVID-19 alebo v rámci zmierňovania jej následkov</a:t>
            </a: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P0967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Neaktívni účastníci, ktorí dokončia intervenciu podporovanú z ESF REACT-EU a v čase odchodu sú zapojení do procesu vzdelávania/odbornej prípravy/získavania kvalifikácie, sú zamestnaní alebo samostatne zárobkovo činní, alebo im bolo ponúknuté zamestnanie alebo účasť vo vzdelávaní/odbornej príprave</a:t>
            </a: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P0968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Neaktívni účastníci do 30 rokov, ktorí dokončia intervenciu podporovanú z ESF REACT-EU a v čase odchodu sú zapojení do procesu vzdelávania/odbornej prípravy/získavania kvalifikácie, sú zamestnaní alebo samostatne zárobkovo činní, alebo im bolo ponúknuté zamestnanie alebo účasť vo vzdelávaní/odbornej príprave</a:t>
            </a: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400" b="1" spc="-2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Iné údaje na úrovni projektu  </a:t>
            </a: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Údaje týkajúce sa pracovníkov projektu,</a:t>
            </a: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Údaje týkajúce sa osôb cieľovej skupiny – evidencia k vstupu a výstupu z projektu.</a:t>
            </a:r>
          </a:p>
          <a:p>
            <a:pPr marL="288000" indent="-288000">
              <a:spcAft>
                <a:spcPts val="600"/>
              </a:spcAft>
            </a:pPr>
            <a:endParaRPr lang="sk-SK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362851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13988</TotalTime>
  <Words>849</Words>
  <Application>Microsoft Office PowerPoint</Application>
  <PresentationFormat>Prezentácia na obrazovke (16:9)</PresentationFormat>
  <Paragraphs>137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9" baseType="lpstr">
      <vt:lpstr>SimSun</vt:lpstr>
      <vt:lpstr>Arial</vt:lpstr>
      <vt:lpstr>Calibri</vt:lpstr>
      <vt:lpstr>DengXian</vt:lpstr>
      <vt:lpstr>Times New Roman</vt:lpstr>
      <vt:lpstr>Wingdings</vt:lpstr>
      <vt:lpstr>Motív Office</vt:lpstr>
      <vt:lpstr>Výzva OP ĽZ DOP 2021/8.1.1/RO-03 – Krok za krokom: IMPLEMENTÁCIA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Ministerstvo práce, sociálnych vecí a rodiny SR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Enikő Ivánkovicsová</cp:lastModifiedBy>
  <cp:revision>387</cp:revision>
  <dcterms:created xsi:type="dcterms:W3CDTF">2015-06-03T20:40:01Z</dcterms:created>
  <dcterms:modified xsi:type="dcterms:W3CDTF">2022-08-17T10:23:33Z</dcterms:modified>
</cp:coreProperties>
</file>