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58" r:id="rId3"/>
    <p:sldId id="366" r:id="rId4"/>
    <p:sldId id="360" r:id="rId5"/>
    <p:sldId id="330" r:id="rId6"/>
    <p:sldId id="363" r:id="rId7"/>
    <p:sldId id="373" r:id="rId8"/>
    <p:sldId id="364" r:id="rId9"/>
    <p:sldId id="376" r:id="rId10"/>
    <p:sldId id="382" r:id="rId11"/>
    <p:sldId id="383" r:id="rId12"/>
    <p:sldId id="375" r:id="rId13"/>
    <p:sldId id="378" r:id="rId14"/>
    <p:sldId id="271" r:id="rId15"/>
    <p:sldId id="384" r:id="rId16"/>
    <p:sldId id="365" r:id="rId17"/>
    <p:sldId id="295" r:id="rId18"/>
    <p:sldId id="368" r:id="rId19"/>
    <p:sldId id="285" r:id="rId20"/>
  </p:sldIdLst>
  <p:sldSz cx="9144000" cy="5143500" type="screen16x9"/>
  <p:notesSz cx="6797675" cy="9928225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FF"/>
    <a:srgbClr val="B9B9B9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6" autoAdjust="0"/>
    <p:restoredTop sz="94660"/>
  </p:normalViewPr>
  <p:slideViewPr>
    <p:cSldViewPr>
      <p:cViewPr varScale="1">
        <p:scale>
          <a:sx n="144" d="100"/>
          <a:sy n="144" d="100"/>
        </p:scale>
        <p:origin x="288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id="{C498FECA-BC9A-4D29-B027-669AE812FA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8C3EAE3D-F0D4-4836-8D30-5504DFEBF3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4F7EE-255E-4BFF-A50A-79A28BCB07F3}" type="datetimeFigureOut">
              <a:rPr lang="sk-SK" smtClean="0"/>
              <a:t>30. 3. 2023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20275BAD-0FFA-4D41-B638-C3EF349CA5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0641E5A9-B095-4E8F-8347-9333FF04EE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80B70-0A36-4AF9-90CE-B12F88D230F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4554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7395B-76AF-4A56-81F6-1867BD0013E4}" type="datetimeFigureOut">
              <a:rPr lang="sk-SK" smtClean="0"/>
              <a:t>30. 3. 2023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C172A-9803-4CF5-A07B-B9822E737F5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1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C172A-9803-4CF5-A07B-B9822E737F5A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295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C172A-9803-4CF5-A07B-B9822E737F5A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77523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C172A-9803-4CF5-A07B-B9822E737F5A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62040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C172A-9803-4CF5-A07B-B9822E737F5A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38697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30. 3. 2023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ployment.gov.s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dop@employment.gov.sk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139952" y="3363838"/>
            <a:ext cx="4824536" cy="43204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0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2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000" dirty="0">
                <a:solidFill>
                  <a:schemeClr val="accent6">
                    <a:lumMod val="75000"/>
                  </a:schemeClr>
                </a:solidFill>
              </a:rPr>
              <a:t>Výzva OP ĽZ DOP 2022/8.1.1/RO-01</a:t>
            </a:r>
            <a:br>
              <a:rPr lang="sk-SK" sz="2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000" dirty="0">
                <a:solidFill>
                  <a:schemeClr val="accent6">
                    <a:lumMod val="75000"/>
                  </a:schemeClr>
                </a:solidFill>
              </a:rPr>
              <a:t>Rozvoj zručností na podporu trhu práce</a:t>
            </a:r>
            <a:r>
              <a:rPr lang="pl-PL" sz="2000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sk-SK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sk-SK" sz="2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</a:rPr>
              <a:t>Informácie a odporúčania k implementácii projektu</a:t>
            </a:r>
            <a:endParaRPr lang="sk-SK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899592" y="123478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827584" y="117758"/>
            <a:ext cx="3145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7E1D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Stanovené mzdové výdavky</a:t>
            </a:r>
            <a:endParaRPr kumimoji="0" lang="sk-SK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846778" y="568399"/>
            <a:ext cx="797369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sk-SK" sz="1400" b="1" dirty="0">
                <a:solidFill>
                  <a:srgbClr val="D163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 mzdové výdavky vynaložené na odborný personál projektu: </a:t>
            </a:r>
            <a:endParaRPr lang="sk-SK" sz="1400" dirty="0">
              <a:solidFill>
                <a:srgbClr val="D1630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Oprávnenými mzdovými výdavkami je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celková cena práce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k-SK" sz="1100" dirty="0" err="1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súčet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hrubej mesačnej mzdy, resp. hrubej hodinovej odmeny a príslušných povinných odvodov žiadateľa/prijímateľa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 zamestnanca 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hradených do sociálnej poisťovne a zdravotných poisťovní a ostatných mzdových výdavkov v zmysle platnej legislatívy.</a:t>
            </a:r>
            <a:endParaRPr lang="sk-SK" sz="1100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Zástupný symbol obsah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8667531"/>
              </p:ext>
            </p:extLst>
          </p:nvPr>
        </p:nvGraphicFramePr>
        <p:xfrm>
          <a:off x="899592" y="1491630"/>
          <a:ext cx="7272808" cy="1252249"/>
        </p:xfrm>
        <a:graphic>
          <a:graphicData uri="http://schemas.openxmlformats.org/drawingml/2006/table">
            <a:tbl>
              <a:tblPr firstRow="1" firstCol="1" bandRow="1"/>
              <a:tblGrid>
                <a:gridCol w="3276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7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8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Podporovaná pozícia odborného personálu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7E1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Maximálna oprávnená suma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hrubej hodinovej</a:t>
                      </a:r>
                      <a:r>
                        <a:rPr lang="sk-SK" sz="1100" baseline="30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odmeny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7E1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Maximálna hrubá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mesačná mzda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7E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4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sk-SK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Odborný pracovník pre oblasť vzdelávania a rozvoja zamestnancov </a:t>
                      </a: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13,80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1 978,00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8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sk-SK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Inštruktor / majster </a:t>
                      </a: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29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11,20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29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1 605,30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29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sk-SK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Lektor</a:t>
                      </a: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15,10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2 164,00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Obdĺžnik 5"/>
          <p:cNvSpPr/>
          <p:nvPr/>
        </p:nvSpPr>
        <p:spPr>
          <a:xfrm>
            <a:off x="827584" y="2576784"/>
            <a:ext cx="7848872" cy="2057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685800" fontAlgn="auto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tabLst>
                <a:tab pos="4101941" algn="l"/>
                <a:tab pos="4661059" algn="l"/>
                <a:tab pos="5175409" algn="l"/>
              </a:tabLst>
            </a:pPr>
            <a:endParaRPr lang="sk-SK" sz="1100" dirty="0" smtClean="0">
              <a:solidFill>
                <a:srgbClr val="26262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defTabSz="685800" fontAlgn="auto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tabLst>
                <a:tab pos="4101941" algn="l"/>
                <a:tab pos="4661059" algn="l"/>
                <a:tab pos="5175409" algn="l"/>
              </a:tabLst>
            </a:pPr>
            <a:r>
              <a:rPr lang="sk-SK" sz="1100" dirty="0" smtClean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Uvedená 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maximálna oprávnená suma hrubej hodinovej odmeny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 1 osobu na pozícii inštruktor / majster a lektor je podmienená minimálnym počtom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troch školených účastníkov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 prípade, ak je počet účastníkov nižší ako 3 osoby, výška príspevku sa alikvotne kráti.</a:t>
            </a:r>
          </a:p>
          <a:p>
            <a:pPr lvl="0" algn="just" defTabSz="68580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101941" algn="l"/>
                <a:tab pos="4661059" algn="l"/>
                <a:tab pos="5175409" algn="l"/>
              </a:tabLst>
            </a:pP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Hrubá mesačná mzda / hrubá hodinová odmena odborného personálu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 pozície inštruktor, majster a lektor je oprávnená aj za čas prípravy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odborného obsahu a/alebo aktualizácie vzdelávacieho kurzu, vrátane prípravy prezentácie, ktorá je nevyhnutná na lektorovanie/školenie alebo praktické cvičenia v rámci zabezpečenia realizácie vzdelávacích aktivít zameraných na rozvoj zručností zamestnancov.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Čas na prípravu vzdelávacieho kurzu vrátane prezentácie je oprávnený v pomere </a:t>
            </a:r>
            <a:r>
              <a:rPr lang="sk-SK" sz="1100" b="1" dirty="0" smtClean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: 2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k-SK" sz="1100" b="1" dirty="0" err="1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počet hodín prípravy : k počtu hodín vzdelávacej aktivity (akceptovaných je maximálne 80 hodín prípravy na vzdelávaciu aktivitu). </a:t>
            </a:r>
          </a:p>
          <a:p>
            <a:pPr lvl="0" algn="just" defTabSz="68580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101941" algn="l"/>
                <a:tab pos="4661059" algn="l"/>
                <a:tab pos="5175409" algn="l"/>
              </a:tabLst>
            </a:pPr>
            <a:r>
              <a:rPr lang="sk-SK" sz="1100" i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Napr. 10 hodín prípravy je oprávnených na 20 hodín školenia. Uvedené neplatí v prípade opakovanej realizácie daného kurzu. </a:t>
            </a:r>
          </a:p>
        </p:txBody>
      </p:sp>
    </p:spTree>
    <p:extLst>
      <p:ext uri="{BB962C8B-B14F-4D97-AF65-F5344CB8AC3E}">
        <p14:creationId xmlns:p14="http://schemas.microsoft.com/office/powerpoint/2010/main" val="2163903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899592" y="123478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827584" y="117758"/>
            <a:ext cx="3145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7E1D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Stanovené mzdové výdavky</a:t>
            </a:r>
            <a:endParaRPr kumimoji="0" lang="sk-SK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827584" y="582160"/>
            <a:ext cx="7704856" cy="1118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sk-SK" sz="1400" b="1" dirty="0">
                <a:solidFill>
                  <a:srgbClr val="D1630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II. </a:t>
            </a:r>
            <a:r>
              <a:rPr lang="sk-SK" sz="1400" b="1" dirty="0">
                <a:solidFill>
                  <a:srgbClr val="D163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mzdové výdavky vynaložené na účastníkov vzdelávacích aktivít:</a:t>
            </a:r>
          </a:p>
          <a:p>
            <a:pPr algn="just" defTabSz="6858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Príspevok je určený na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náhradu časti mzdových výdavkov na zamestnancov počas účasti na vzdelávacej aktivite zameranej na rozvoj zručností.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Maximálna výška príspevku sa vzťahuje na zamestnanca v pracovnom pomere dohodnutého na ustanovený týždenný pracovný čas. Ak sa zamestnanec zúčastňuje na vzdelávacej aktivite iba určitý pracovný čas, mzdové výdavky sú oprávnené v pomernej časti podľa skutočnej účasti. </a:t>
            </a:r>
          </a:p>
        </p:txBody>
      </p:sp>
      <p:graphicFrame>
        <p:nvGraphicFramePr>
          <p:cNvPr id="8" name="Zástupný symbol obsah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673609"/>
              </p:ext>
            </p:extLst>
          </p:nvPr>
        </p:nvGraphicFramePr>
        <p:xfrm>
          <a:off x="899592" y="1700928"/>
          <a:ext cx="7560840" cy="1005223"/>
        </p:xfrm>
        <a:graphic>
          <a:graphicData uri="http://schemas.openxmlformats.org/drawingml/2006/table">
            <a:tbl>
              <a:tblPr firstRow="1" firstCol="1" bandRow="1"/>
              <a:tblGrid>
                <a:gridCol w="756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76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lvl="0"/>
                      <a:r>
                        <a:rPr lang="sk-SK" sz="1100" b="1" kern="12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Mzdové výdavky vynaložené na účastníkov vzdelávacích aktivít – </a:t>
                      </a:r>
                      <a:r>
                        <a:rPr lang="sk-SK" sz="1100" b="1" kern="1200" baseline="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zamestnancov (</a:t>
                      </a:r>
                      <a:r>
                        <a:rPr lang="sk-SK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osoby cieľovej skupiny)  </a:t>
                      </a: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7E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sk-SK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Maximálna výška príspevku pre jednotlivých účastníkov vzdelávacích aktivít je na úrovni </a:t>
                      </a:r>
                      <a:r>
                        <a:rPr lang="sk-SK" sz="11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celkovej ceny práce</a:t>
                      </a:r>
                      <a:r>
                        <a:rPr lang="sk-SK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t.j.  </a:t>
                      </a:r>
                      <a:r>
                        <a:rPr lang="sk-SK" sz="11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súčtu hrubej minimálnej mesačnej mzdy </a:t>
                      </a:r>
                      <a:r>
                        <a:rPr lang="sk-SK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(ak relevantné </a:t>
                      </a:r>
                      <a:r>
                        <a:rPr lang="sk-SK" sz="11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sk-SK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podľa stupňov náročnosti práce príslušného pracovného miesta)</a:t>
                      </a:r>
                      <a:r>
                        <a:rPr lang="sk-SK" sz="11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sk-SK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platnej v čase podania ŽoNFP </a:t>
                      </a:r>
                      <a:r>
                        <a:rPr lang="sk-SK" sz="11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 príslušných povinných odvodov zamestnávateľa za zamestnanca </a:t>
                      </a:r>
                      <a:r>
                        <a:rPr lang="sk-SK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hradených do sociálnej poisťovne a zdravotných poisťovní. </a:t>
                      </a:r>
                    </a:p>
                  </a:txBody>
                  <a:tcPr marL="21827" marR="2182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Obdĺžnik 8"/>
          <p:cNvSpPr/>
          <p:nvPr/>
        </p:nvSpPr>
        <p:spPr>
          <a:xfrm>
            <a:off x="792866" y="2787774"/>
            <a:ext cx="7739574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sk-SK" sz="1400" b="1" dirty="0">
                <a:solidFill>
                  <a:srgbClr val="D1630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III. mzdové výdavky vynaložené na odborný personál projektu: </a:t>
            </a:r>
            <a:endParaRPr lang="sk-SK" sz="1400" dirty="0">
              <a:solidFill>
                <a:srgbClr val="D1630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Oprávnenými mzdovými výdavkami je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celková cena práce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t.j. súčet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hrubej mesačnej mzdy, resp. hrubej hodinovej odmeny a príslušných povinných odvodov žiadateľa/prijímateľa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11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 zamestnanca </a:t>
            </a:r>
            <a:r>
              <a:rPr lang="sk-SK" sz="11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hradených do sociálnej poisťovne a zdravotných poisťovní a ostatných mzdových výdavkov v zmysle platnej legislatívy.</a:t>
            </a:r>
            <a:endParaRPr lang="sk-SK" sz="1100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uľ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400563"/>
              </p:ext>
            </p:extLst>
          </p:nvPr>
        </p:nvGraphicFramePr>
        <p:xfrm>
          <a:off x="834107" y="3603382"/>
          <a:ext cx="6552726" cy="942188"/>
        </p:xfrm>
        <a:graphic>
          <a:graphicData uri="http://schemas.openxmlformats.org/drawingml/2006/table">
            <a:tbl>
              <a:tblPr firstRow="1" firstCol="1" bandRow="1"/>
              <a:tblGrid>
                <a:gridCol w="2987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8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3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Podporovaná pozícia odborných pracovníkov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839" marR="1883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7E1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Maximálna oprávnená suma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hrubej hodinovej odmeny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839" marR="1883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7E1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Maximálna hrubá mesačná mzda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839" marR="1883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7E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0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Projektový manažér</a:t>
                      </a:r>
                    </a:p>
                  </a:txBody>
                  <a:tcPr marL="18839" marR="1883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8,40 </a:t>
                      </a: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839" marR="1883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1 200,00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839" marR="1883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359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7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57200" algn="l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sk-SK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Finančný manažér</a:t>
                      </a:r>
                    </a:p>
                  </a:txBody>
                  <a:tcPr marL="18839" marR="1883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B47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8,00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839" marR="1883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B47C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 1 150,00 eur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8839" marR="1883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B47C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1527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123478"/>
            <a:ext cx="756084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Riadiaca dokumentácia, kde nájde prijímateľ bližšie informácie k pravidlám implementácie vo vzťahu k podmienkam výzvy pre realizáciu aktivít </a:t>
            </a:r>
            <a:endParaRPr lang="pl-PL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3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Príručka pre prijímateľa </a:t>
            </a:r>
            <a:r>
              <a:rPr lang="sk-SK" sz="13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(dopytovo-orientované projekty) výzvy vyhlásené od roku 2021 (vrátane príloh)</a:t>
            </a:r>
            <a:r>
              <a:rPr lang="sk-SK" sz="1300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sk-SK" sz="1300" dirty="0">
                <a:latin typeface="+mn-lt"/>
              </a:rPr>
              <a:t>Pravidlá oprávnenosti výdavkov pre OP ĽZ v PO 2014 – 2020 (</a:t>
            </a:r>
            <a:r>
              <a:rPr lang="sk-SK" sz="1300" b="1" dirty="0">
                <a:latin typeface="+mn-lt"/>
              </a:rPr>
              <a:t>príloha </a:t>
            </a:r>
            <a:r>
              <a:rPr lang="sk-SK" sz="1300" b="1" dirty="0" err="1">
                <a:latin typeface="+mn-lt"/>
              </a:rPr>
              <a:t>PpŽ</a:t>
            </a:r>
            <a:r>
              <a:rPr lang="sk-SK" sz="1300" dirty="0">
                <a:latin typeface="+mn-lt"/>
              </a:rPr>
              <a:t>),</a:t>
            </a:r>
          </a:p>
          <a:p>
            <a:pPr algn="just"/>
            <a:endParaRPr lang="sk-SK" sz="1300" dirty="0">
              <a:latin typeface="+mn-lt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3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Usmernenie Riadiaceho orgánu č. 3/2022</a:t>
            </a:r>
            <a:r>
              <a:rPr lang="sk-SK" sz="13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k implementácii výzvy Výzva OP ĽZ DOP 2022/8.1.1/RO-01 – Rozvoj zručností na podporu trhu práce a iné relevantné usmernenia,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3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300" b="1" dirty="0">
                <a:latin typeface="+mn-lt"/>
              </a:rPr>
              <a:t>SCHÉMA ŠTÁTNEJ POMOCI </a:t>
            </a:r>
            <a:r>
              <a:rPr lang="sk-SK" sz="1300" dirty="0">
                <a:latin typeface="+mn-lt"/>
              </a:rPr>
              <a:t>na podporu vzdelávania zamestnancov u zamestnávateľa, evidovaná pod č. SA.103051 (ďalej len „schéma ŠP na podporu vzdelávania zamestnancov u zamestnávateľa“),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sz="13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300" b="1" dirty="0">
                <a:latin typeface="+mn-lt"/>
              </a:rPr>
              <a:t>SCHÉMA POMOCI DE MINIMIS</a:t>
            </a:r>
            <a:r>
              <a:rPr lang="sk-SK" sz="1300" dirty="0">
                <a:latin typeface="+mn-lt"/>
              </a:rPr>
              <a:t> na podporu sociálnej inklúzie, zamestnanosti a vzdelávania zamestnancov v znení dodatku č.2 zo dňa 07.04.2022 (ďalej len „schéma pomoci DM č. 3/2021“)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sk-SK" sz="1300" dirty="0">
              <a:latin typeface="+mn-lt"/>
            </a:endParaRPr>
          </a:p>
          <a:p>
            <a:r>
              <a:rPr lang="sk-SK" sz="1300" dirty="0">
                <a:latin typeface="+mn-lt"/>
              </a:rPr>
              <a:t>Dokumenty sú zverejnené na webovom sídle poskytovateľa </a:t>
            </a:r>
            <a:r>
              <a:rPr lang="sk-SK" sz="1300" dirty="0">
                <a:solidFill>
                  <a:srgbClr val="0070C0"/>
                </a:solidFill>
                <a:latin typeface="+mn-lt"/>
                <a:hlinkClick r:id="rId3"/>
              </a:rPr>
              <a:t>www.employment.gov.sk</a:t>
            </a:r>
            <a:r>
              <a:rPr lang="sk-SK" sz="1300" dirty="0">
                <a:solidFill>
                  <a:srgbClr val="0070C0"/>
                </a:solidFill>
                <a:latin typeface="+mn-lt"/>
              </a:rPr>
              <a:t> </a:t>
            </a:r>
            <a:r>
              <a:rPr lang="sk-SK" sz="1300" dirty="0">
                <a:latin typeface="+mn-lt"/>
              </a:rPr>
              <a:t>v sekcii fondov EÚ /  Programové obdobie 2014-2020 / dopytovo-orientovane-projekty / REACT EU / Výzva rozvoj zručností  na podporu trhu prace (ďalej len webové sídlo poskytovateľa).</a:t>
            </a:r>
            <a:endParaRPr lang="sk-SK" sz="13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526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899592" y="123478"/>
            <a:ext cx="7560840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k-SK" sz="2000" b="1" dirty="0">
                <a:solidFill>
                  <a:srgbClr val="E46C0A"/>
                </a:solidFill>
                <a:latin typeface="+mn-lt"/>
                <a:ea typeface="SimSun" panose="02010600030101010101" pitchFamily="2" charset="-122"/>
              </a:rPr>
              <a:t>Základné informácie k implementácii </a:t>
            </a:r>
            <a:r>
              <a:rPr lang="sk-SK" sz="2000" b="1" dirty="0" smtClean="0">
                <a:solidFill>
                  <a:srgbClr val="E46C0A"/>
                </a:solidFill>
                <a:latin typeface="+mn-lt"/>
                <a:ea typeface="SimSun" panose="02010600030101010101" pitchFamily="2" charset="-122"/>
              </a:rPr>
              <a:t>projektu</a:t>
            </a:r>
            <a:endParaRPr lang="sk-SK" sz="2000" b="1" dirty="0">
              <a:solidFill>
                <a:srgbClr val="E46C0A"/>
              </a:solidFill>
              <a:latin typeface="+mn-lt"/>
              <a:ea typeface="SimSun" panose="02010600030101010101" pitchFamily="2" charset="-122"/>
            </a:endParaRPr>
          </a:p>
          <a:p>
            <a:pPr lvl="0" algn="just">
              <a:spcAft>
                <a:spcPts val="600"/>
              </a:spcAft>
            </a:pPr>
            <a:endParaRPr lang="sk-SK" sz="1600" u="sng" dirty="0">
              <a:solidFill>
                <a:prstClr val="black"/>
              </a:solidFill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Register partnerov verejného sektora 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– Prijímateľ má povinnosť byť zapísaný až do finančného ukončenia projektu</a:t>
            </a:r>
            <a:endParaRPr lang="sk-SK" sz="1600" b="1" dirty="0" smtClean="0">
              <a:solidFill>
                <a:prstClr val="black"/>
              </a:solidFill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Zmluva </a:t>
            </a: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o poskytnutí o NFP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– povinnosti vyplývajúce zo zmluvy, 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úvodná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informácia od poskytovateľa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Komunikácia medzi Prijímateľom a Poskytovateľom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- výlučne 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elektronicky (výnimky v </a:t>
            </a:r>
            <a:r>
              <a:rPr lang="sk-SK" sz="1600" dirty="0" err="1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PpP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  <a:endParaRPr lang="sk-SK" sz="1600" dirty="0">
              <a:solidFill>
                <a:prstClr val="black"/>
              </a:solidFill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Prvá zálohová platba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– až po účinnosti Zmluvy o NFP, po zaslaní 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hlásenia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o začatí realizácie aktivít spolu s podrobným 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harmonogramom na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celé obdobie trvania 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projektu</a:t>
            </a:r>
            <a:endParaRPr lang="sk-SK" sz="1600" dirty="0">
              <a:solidFill>
                <a:prstClr val="black"/>
              </a:solidFill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Termíny predkladania </a:t>
            </a:r>
            <a:r>
              <a:rPr lang="sk-SK" sz="1600" b="1" dirty="0" err="1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ŽoP</a:t>
            </a: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- stanovené v úvodnom liste poskytovateľa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Zmeny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- akékoľvek zmeny je potrebné oznámiť poskytovateľovi </a:t>
            </a:r>
            <a:r>
              <a:rPr lang="sk-SK" sz="1600" dirty="0" smtClean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bezodkladne</a:t>
            </a: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Výkon finančnej kontroly na mieste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–</a:t>
            </a: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ohlásená, neohlásená</a:t>
            </a:r>
            <a:endParaRPr lang="sk-SK" sz="1600" b="1" dirty="0">
              <a:solidFill>
                <a:prstClr val="black"/>
              </a:solidFill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600" dirty="0">
              <a:solidFill>
                <a:prstClr val="black"/>
              </a:solidFill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pl-PL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9996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899592" y="123478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solidFill>
                  <a:srgbClr val="E46C0A"/>
                </a:solidFill>
                <a:latin typeface="+mn-lt"/>
              </a:rPr>
              <a:t>Žiadosť o platbu (</a:t>
            </a:r>
            <a:r>
              <a:rPr lang="sk-SK" b="1" dirty="0" err="1">
                <a:solidFill>
                  <a:srgbClr val="E46C0A"/>
                </a:solidFill>
                <a:latin typeface="+mn-lt"/>
              </a:rPr>
              <a:t>ŽoP</a:t>
            </a:r>
            <a:r>
              <a:rPr lang="sk-SK" b="1" dirty="0">
                <a:solidFill>
                  <a:srgbClr val="E46C0A"/>
                </a:solidFill>
                <a:latin typeface="+mn-lt"/>
              </a:rPr>
              <a:t>) – systém platieb</a:t>
            </a:r>
          </a:p>
          <a:p>
            <a:pPr algn="just"/>
            <a:endParaRPr lang="pl-PL" sz="12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n-lt"/>
              </a:rPr>
              <a:t>Refundácia</a:t>
            </a:r>
            <a:r>
              <a:rPr lang="pl-PL" sz="1400" dirty="0">
                <a:latin typeface="+mn-lt"/>
              </a:rPr>
              <a:t> </a:t>
            </a:r>
            <a:r>
              <a:rPr lang="pl-PL" sz="1400" dirty="0" smtClean="0">
                <a:latin typeface="+mn-lt"/>
              </a:rPr>
              <a:t>(priebežné </a:t>
            </a:r>
            <a:r>
              <a:rPr lang="pl-PL" sz="1400" dirty="0">
                <a:latin typeface="+mn-lt"/>
              </a:rPr>
              <a:t>platby),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 smtClean="0">
                <a:latin typeface="+mn-lt"/>
              </a:rPr>
              <a:t>Zálohové platby </a:t>
            </a:r>
            <a:r>
              <a:rPr lang="pl-PL" sz="1400" dirty="0" smtClean="0">
                <a:latin typeface="+mn-lt"/>
              </a:rPr>
              <a:t>– </a:t>
            </a:r>
            <a:r>
              <a:rPr lang="sk-SK" sz="1400" dirty="0">
                <a:latin typeface="+mn-lt"/>
              </a:rPr>
              <a:t>max. 40 % zo sumy NFP, </a:t>
            </a:r>
            <a:endParaRPr lang="sk-SK" sz="1400" dirty="0" smtClean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 smtClean="0">
                <a:latin typeface="+mn-lt"/>
              </a:rPr>
              <a:t>Kombinácia </a:t>
            </a:r>
            <a:r>
              <a:rPr lang="pl-PL" sz="1400" b="1" dirty="0">
                <a:latin typeface="+mn-lt"/>
              </a:rPr>
              <a:t>refundácie a zálohových </a:t>
            </a:r>
            <a:r>
              <a:rPr lang="pl-PL" sz="1400" b="1" dirty="0" smtClean="0">
                <a:latin typeface="+mn-lt"/>
              </a:rPr>
              <a:t>platieb</a:t>
            </a:r>
            <a:r>
              <a:rPr lang="pl-PL" sz="1400" dirty="0" smtClean="0">
                <a:latin typeface="+mn-lt"/>
              </a:rPr>
              <a:t>,</a:t>
            </a:r>
            <a:endParaRPr lang="pl-PL" sz="14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dirty="0">
                <a:latin typeface="+mn-lt"/>
              </a:rPr>
              <a:t>Prijímateľ </a:t>
            </a:r>
            <a:r>
              <a:rPr lang="pl-PL" sz="1400" dirty="0" smtClean="0">
                <a:latin typeface="+mn-lt"/>
              </a:rPr>
              <a:t>(oprávnená </a:t>
            </a:r>
            <a:r>
              <a:rPr lang="pl-PL" sz="1400" dirty="0">
                <a:latin typeface="+mn-lt"/>
              </a:rPr>
              <a:t>osoba </a:t>
            </a:r>
            <a:r>
              <a:rPr lang="pl-PL" sz="1400" dirty="0" smtClean="0">
                <a:latin typeface="+mn-lt"/>
              </a:rPr>
              <a:t>– štatututárny orgán, alebo osoba splnomocnená štatutárom</a:t>
            </a:r>
            <a:r>
              <a:rPr lang="pl-PL" sz="1400" b="1" dirty="0" smtClean="0">
                <a:latin typeface="+mn-lt"/>
              </a:rPr>
              <a:t>) ŽoP </a:t>
            </a:r>
            <a:r>
              <a:rPr lang="pl-PL" sz="1400" b="1" dirty="0">
                <a:latin typeface="+mn-lt"/>
              </a:rPr>
              <a:t>elektronicky</a:t>
            </a:r>
            <a:r>
              <a:rPr lang="pl-PL" sz="1400" dirty="0">
                <a:latin typeface="+mn-lt"/>
              </a:rPr>
              <a:t> vypracuje a odošle prostredníctvom formulára v </a:t>
            </a:r>
            <a:r>
              <a:rPr lang="pl-PL" sz="1400" b="1" dirty="0">
                <a:latin typeface="+mn-lt"/>
              </a:rPr>
              <a:t>ITMS2014</a:t>
            </a:r>
            <a:r>
              <a:rPr lang="pl-PL" sz="1400" b="1" dirty="0" smtClean="0">
                <a:latin typeface="+mn-lt"/>
              </a:rPr>
              <a:t>+</a:t>
            </a:r>
            <a:r>
              <a:rPr lang="pl-PL" sz="1400" dirty="0">
                <a:latin typeface="+mn-lt"/>
              </a:rPr>
              <a:t>,</a:t>
            </a:r>
            <a:endParaRPr lang="pl-PL" sz="1400" dirty="0" smtClean="0">
              <a:latin typeface="+mn-lt"/>
            </a:endParaRPr>
          </a:p>
          <a:p>
            <a:pPr algn="just"/>
            <a:endParaRPr lang="pl-PL" sz="1000" dirty="0">
              <a:latin typeface="+mn-lt"/>
            </a:endParaRPr>
          </a:p>
          <a:p>
            <a:pPr algn="just"/>
            <a:r>
              <a:rPr lang="pl-PL" sz="1400" b="1" dirty="0">
                <a:latin typeface="+mn-lt"/>
              </a:rPr>
              <a:t>Zálohová platba → zúčtovanie zálohovej platby: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možnosť zúčtovať predložením viacerých </a:t>
            </a:r>
            <a:r>
              <a:rPr lang="sk-SK" sz="1400" dirty="0" err="1">
                <a:latin typeface="+mn-lt"/>
              </a:rPr>
              <a:t>ŽoP</a:t>
            </a:r>
            <a:r>
              <a:rPr lang="sk-SK" sz="1400" dirty="0">
                <a:latin typeface="+mn-lt"/>
              </a:rPr>
              <a:t> (zúčtovanie zálohovej platby),</a:t>
            </a: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dirty="0">
                <a:latin typeface="+mn-lt"/>
              </a:rPr>
              <a:t>každú zálohovú platbu je potrebné </a:t>
            </a:r>
            <a:r>
              <a:rPr lang="sk-SK" sz="1400" b="1" dirty="0">
                <a:latin typeface="+mn-lt"/>
              </a:rPr>
              <a:t>zúčtovať</a:t>
            </a:r>
            <a:r>
              <a:rPr lang="sk-SK" sz="1400" dirty="0">
                <a:latin typeface="+mn-lt"/>
              </a:rPr>
              <a:t> </a:t>
            </a:r>
            <a:r>
              <a:rPr lang="sk-SK" sz="1400" b="1" dirty="0">
                <a:latin typeface="+mn-lt"/>
              </a:rPr>
              <a:t>do 12 mesiacov </a:t>
            </a:r>
            <a:r>
              <a:rPr lang="sk-SK" sz="1400" dirty="0">
                <a:latin typeface="+mn-lt"/>
              </a:rPr>
              <a:t>od jej poskytnutia vo výške 100</a:t>
            </a:r>
            <a:r>
              <a:rPr lang="sk-SK" sz="1400" dirty="0" smtClean="0">
                <a:latin typeface="+mn-lt"/>
              </a:rPr>
              <a:t>%;</a:t>
            </a:r>
            <a:r>
              <a:rPr lang="sk-SK" sz="1400" dirty="0" smtClean="0"/>
              <a:t> </a:t>
            </a:r>
            <a:r>
              <a:rPr lang="sk-SK" sz="1400" dirty="0">
                <a:latin typeface="+mn-lt"/>
              </a:rPr>
              <a:t>v</a:t>
            </a:r>
            <a:r>
              <a:rPr lang="sk-SK" sz="1400" dirty="0" smtClean="0">
                <a:latin typeface="+mn-lt"/>
              </a:rPr>
              <a:t> </a:t>
            </a:r>
            <a:r>
              <a:rPr lang="sk-SK" sz="1400" dirty="0">
                <a:latin typeface="+mn-lt"/>
              </a:rPr>
              <a:t>prípade, že prijímateľ nestihne zúčtovať zálohovú platbu do 12 mesiacov, je potrebné vrátiť nezúčtované prostriedky v termíne v zmysle Príručky pre </a:t>
            </a:r>
            <a:r>
              <a:rPr lang="sk-SK" sz="1400" dirty="0" smtClean="0">
                <a:latin typeface="+mn-lt"/>
              </a:rPr>
              <a:t>prijímateľa; </a:t>
            </a:r>
            <a:r>
              <a:rPr lang="sk-SK" sz="1400" dirty="0">
                <a:latin typeface="+mn-lt"/>
              </a:rPr>
              <a:t>ak nebudú vrátené v určenom termíne, budú doklady odstúpené na </a:t>
            </a:r>
            <a:r>
              <a:rPr lang="sk-SK" sz="1400" dirty="0" smtClean="0">
                <a:latin typeface="+mn-lt"/>
              </a:rPr>
              <a:t>vymáhanie,</a:t>
            </a:r>
          </a:p>
          <a:p>
            <a:pPr marL="284400" indent="-284400">
              <a:buFont typeface="Wingdings" panose="05000000000000000000" pitchFamily="2" charset="2"/>
              <a:buChar char="v"/>
            </a:pPr>
            <a:r>
              <a:rPr lang="sk-SK" sz="1400" b="1" dirty="0" smtClean="0">
                <a:latin typeface="+mn-lt"/>
              </a:rPr>
              <a:t>Povinnosť </a:t>
            </a:r>
            <a:r>
              <a:rPr lang="sk-SK" sz="1400" b="1" dirty="0">
                <a:latin typeface="+mn-lt"/>
              </a:rPr>
              <a:t>prijímateľa zúčtovať všetky zálohové platby najneskôr do </a:t>
            </a:r>
            <a:r>
              <a:rPr lang="sk-SK" sz="1400" b="1" dirty="0" smtClean="0">
                <a:latin typeface="+mn-lt"/>
              </a:rPr>
              <a:t>31.1.2024</a:t>
            </a:r>
            <a:r>
              <a:rPr lang="sk-SK" sz="1400" dirty="0" smtClean="0">
                <a:latin typeface="+mn-lt"/>
              </a:rPr>
              <a:t>.</a:t>
            </a:r>
            <a:endParaRPr lang="pl-PL" sz="1400" dirty="0">
              <a:latin typeface="+mn-lt"/>
            </a:endParaRPr>
          </a:p>
          <a:p>
            <a:pPr marL="284400" indent="-284400">
              <a:buFont typeface="Wingdings" panose="05000000000000000000" pitchFamily="2" charset="2"/>
              <a:buChar char="v"/>
            </a:pPr>
            <a:endParaRPr lang="sk-SK" sz="1000" dirty="0" smtClean="0">
              <a:latin typeface="+mn-lt"/>
            </a:endParaRPr>
          </a:p>
          <a:p>
            <a:r>
              <a:rPr lang="sk-SK" sz="1400" dirty="0" smtClean="0">
                <a:latin typeface="+mn-lt"/>
              </a:rPr>
              <a:t>Oprávnenosť výdavkov:</a:t>
            </a:r>
            <a:endParaRPr lang="sk-SK" sz="1400" dirty="0">
              <a:latin typeface="+mn-lt"/>
            </a:endParaRPr>
          </a:p>
          <a:p>
            <a:pPr marL="284400" indent="-28440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latin typeface="+mn-lt"/>
              </a:rPr>
              <a:t>Pri všetkých platbách sú oprávnenými výdavkami iba výdavky, ktoré </a:t>
            </a:r>
            <a:r>
              <a:rPr lang="sk-SK" sz="1400" b="1" dirty="0" smtClean="0">
                <a:latin typeface="+mn-lt"/>
              </a:rPr>
              <a:t>vznikli a boli skutočne vynaložené (uhradené) </a:t>
            </a:r>
            <a:r>
              <a:rPr lang="sk-SK" sz="1400" dirty="0" smtClean="0">
                <a:latin typeface="+mn-lt"/>
              </a:rPr>
              <a:t>prijímateľom v období od začiatku realizácie aktivít projektu do ukončenia realizácie projektu podľa Zmluvy o poskytnutí NFP. </a:t>
            </a:r>
          </a:p>
          <a:p>
            <a:endParaRPr lang="sk-SK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5585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899592" y="123478"/>
            <a:ext cx="756084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 err="1" smtClean="0">
                <a:solidFill>
                  <a:srgbClr val="E46C0A"/>
                </a:solidFill>
                <a:latin typeface="+mn-lt"/>
              </a:rPr>
              <a:t>ŽoP</a:t>
            </a:r>
            <a:r>
              <a:rPr lang="sk-SK" b="1" dirty="0" smtClean="0">
                <a:solidFill>
                  <a:srgbClr val="E46C0A"/>
                </a:solidFill>
                <a:latin typeface="+mn-lt"/>
              </a:rPr>
              <a:t> - zúčtovanie zálohovej platby a refundácie</a:t>
            </a:r>
            <a:endParaRPr lang="pl-PL" sz="1400" b="1" dirty="0">
              <a:latin typeface="+mn-lt"/>
            </a:endParaRPr>
          </a:p>
          <a:p>
            <a:endParaRPr lang="sk-SK" sz="2000" b="1" dirty="0">
              <a:latin typeface="+mn-lt"/>
            </a:endParaRPr>
          </a:p>
        </p:txBody>
      </p:sp>
      <p:sp>
        <p:nvSpPr>
          <p:cNvPr id="5" name="Zástupný objekt pre obsah 2"/>
          <p:cNvSpPr txBox="1">
            <a:spLocks/>
          </p:cNvSpPr>
          <p:nvPr/>
        </p:nvSpPr>
        <p:spPr>
          <a:xfrm>
            <a:off x="899592" y="699542"/>
            <a:ext cx="7488832" cy="370050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prstClr val="black"/>
                </a:solidFill>
                <a:highlight>
                  <a:srgbClr val="FFFFFF"/>
                </a:highlight>
                <a:cs typeface="Arial" charset="0"/>
              </a:rPr>
              <a:t>minimálnu výšku </a:t>
            </a:r>
            <a:r>
              <a:rPr lang="sk-SK" sz="1400" dirty="0" err="1" smtClean="0">
                <a:solidFill>
                  <a:prstClr val="black"/>
                </a:solidFill>
                <a:highlight>
                  <a:srgbClr val="FFFFFF"/>
                </a:highlight>
                <a:cs typeface="Arial" charset="0"/>
              </a:rPr>
              <a:t>ŽoP</a:t>
            </a:r>
            <a:r>
              <a:rPr lang="sk-SK" sz="1400" dirty="0" smtClean="0">
                <a:solidFill>
                  <a:prstClr val="black"/>
                </a:solidFill>
                <a:highlight>
                  <a:srgbClr val="FFFFFF"/>
                </a:highlight>
                <a:cs typeface="Arial" charset="0"/>
              </a:rPr>
              <a:t> a pravidelnosť predkladania určí poskytovateľ listom prijímateľovi po uzavretí Zmluvy o poskytnutí NFP, 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prstClr val="black"/>
                </a:solidFill>
                <a:cs typeface="Arial" charset="0"/>
              </a:rPr>
              <a:t>obsahuje aj </a:t>
            </a:r>
            <a:r>
              <a:rPr lang="sk-SK" sz="1400" b="1" dirty="0" smtClean="0">
                <a:solidFill>
                  <a:prstClr val="black"/>
                </a:solidFill>
                <a:cs typeface="Arial" charset="0"/>
              </a:rPr>
              <a:t>podpornú dokumentáciu </a:t>
            </a:r>
            <a:r>
              <a:rPr lang="sk-SK" sz="1400" dirty="0" smtClean="0">
                <a:cs typeface="Arial" charset="0"/>
              </a:rPr>
              <a:t>(bližšie v ďalšom </a:t>
            </a:r>
            <a:r>
              <a:rPr lang="sk-SK" sz="1400" dirty="0" err="1" smtClean="0">
                <a:cs typeface="Arial" charset="0"/>
              </a:rPr>
              <a:t>slajde</a:t>
            </a:r>
            <a:r>
              <a:rPr lang="sk-SK" sz="1400" dirty="0" smtClean="0">
                <a:cs typeface="Arial" charset="0"/>
              </a:rPr>
              <a:t>), 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prstClr val="black"/>
                </a:solidFill>
                <a:ea typeface="DengXian" panose="02010600030101010101" pitchFamily="2" charset="-122"/>
                <a:cs typeface="Times New Roman" panose="02020603050405020304" pitchFamily="18" charset="0"/>
              </a:rPr>
              <a:t>Zoznam podpornej dokumentácie k </a:t>
            </a:r>
            <a:r>
              <a:rPr lang="sk-SK" sz="1400" dirty="0" err="1" smtClean="0">
                <a:solidFill>
                  <a:prstClr val="black"/>
                </a:solidFill>
                <a:ea typeface="DengXian" panose="02010600030101010101" pitchFamily="2" charset="-122"/>
                <a:cs typeface="Times New Roman" panose="02020603050405020304" pitchFamily="18" charset="0"/>
              </a:rPr>
              <a:t>ŽoP</a:t>
            </a:r>
            <a:r>
              <a:rPr lang="sk-SK" sz="1400" dirty="0" smtClean="0">
                <a:solidFill>
                  <a:prstClr val="black"/>
                </a:solidFill>
                <a:ea typeface="DengXian" panose="02010600030101010101" pitchFamily="2" charset="-122"/>
                <a:cs typeface="Times New Roman" panose="02020603050405020304" pitchFamily="18" charset="0"/>
              </a:rPr>
              <a:t> sa nachádza v </a:t>
            </a:r>
            <a:r>
              <a:rPr lang="sk-SK" sz="14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Príručke pre prijímateľa </a:t>
            </a:r>
            <a:r>
              <a:rPr lang="sk-SK" sz="14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14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Usmernení Riadiaceho orgánu č. 3/2022 (</a:t>
            </a:r>
            <a:r>
              <a:rPr lang="pl-PL" sz="1400" b="1" dirty="0" smtClean="0">
                <a:solidFill>
                  <a:prstClr val="black"/>
                </a:solidFill>
                <a:cs typeface="Arial" charset="0"/>
              </a:rPr>
              <a:t>Príloha č. 1 Usmernenia Riadiaceho orgánu č. 3/2022 – Doklady preukazujúce oprávnenosť výdavkov</a:t>
            </a:r>
            <a:r>
              <a:rPr lang="sk-SK" sz="1400" b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sk-SK" sz="14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ktoré sú zverejnené na webovom sídle poskytovateľa v časti dokumenty.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pl-PL" sz="1400" b="1" dirty="0"/>
              <a:t>Žiadosť o platbu – formulár A </a:t>
            </a:r>
            <a:r>
              <a:rPr lang="pl-PL" sz="1400" dirty="0"/>
              <a:t>- ekonomická a funkčná klasifikácia pri DV (pre projekty Rozvoj zručností je funkčná klasifikácia 0412, </a:t>
            </a:r>
            <a:r>
              <a:rPr lang="pl-PL" sz="1400" dirty="0" smtClean="0"/>
              <a:t>ekonomická klasifikácia podľa typu subjektu, napr. </a:t>
            </a:r>
            <a:r>
              <a:rPr lang="pl-PL" sz="1400" dirty="0"/>
              <a:t>pre s.r.o. a a.s. </a:t>
            </a:r>
            <a:r>
              <a:rPr lang="pl-PL" sz="1400" dirty="0"/>
              <a:t>j</a:t>
            </a:r>
            <a:r>
              <a:rPr lang="pl-PL" sz="1400" dirty="0" smtClean="0"/>
              <a:t>e 644002</a:t>
            </a:r>
            <a:r>
              <a:rPr lang="pl-PL" sz="1400" dirty="0" smtClean="0"/>
              <a:t>).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pl-PL" sz="1400" b="1" dirty="0" smtClean="0"/>
              <a:t>Odmeny zamestnancov </a:t>
            </a:r>
            <a:r>
              <a:rPr lang="pl-PL" sz="1400" dirty="0" smtClean="0"/>
              <a:t>– nie sú oprávneným výdavkom</a:t>
            </a:r>
            <a:endParaRPr lang="pl-PL" sz="1400" dirty="0"/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sk-SK" sz="1400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sk-SK" sz="1400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sk-SK" sz="14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245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51470"/>
            <a:ext cx="7560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sk-SK" sz="1000" b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lvl="0" algn="just"/>
            <a:r>
              <a:rPr lang="sk-SK" sz="20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Podporná dokumentácia k </a:t>
            </a:r>
            <a:r>
              <a:rPr lang="sk-SK" sz="2000" b="1" dirty="0" err="1" smtClean="0">
                <a:solidFill>
                  <a:srgbClr val="F79646">
                    <a:lumMod val="75000"/>
                  </a:srgbClr>
                </a:solidFill>
                <a:latin typeface="Calibri"/>
              </a:rPr>
              <a:t>ŽoP</a:t>
            </a:r>
            <a:endParaRPr lang="sk-SK" sz="2000" b="1" dirty="0">
              <a:solidFill>
                <a:srgbClr val="F79646">
                  <a:lumMod val="75000"/>
                </a:srgbClr>
              </a:solidFill>
              <a:latin typeface="Calibri"/>
            </a:endParaRPr>
          </a:p>
          <a:p>
            <a:pPr algn="just"/>
            <a:endParaRPr lang="sk-SK" sz="1400" b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just"/>
            <a:r>
              <a:rPr lang="sk-SK" sz="1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Záväzne uvedené v prílohe č. 1 Usmernenia Riadiaceho orgánu č. 3/2022 – Doklady preukazujúce oprávnenosť výdavkov: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Pracovná zmluva / Dohoda o vykonaní práce </a:t>
            </a:r>
            <a:r>
              <a:rPr lang="pl-PL" sz="1300" dirty="0">
                <a:latin typeface="+mn-lt"/>
              </a:rPr>
              <a:t>a/alebo </a:t>
            </a:r>
            <a:r>
              <a:rPr lang="pl-PL" sz="1300" b="1" dirty="0">
                <a:latin typeface="+mn-lt"/>
              </a:rPr>
              <a:t>Dohoda o pracovnej činnosti </a:t>
            </a:r>
            <a:r>
              <a:rPr lang="pl-PL" sz="1300" dirty="0">
                <a:latin typeface="+mn-lt"/>
              </a:rPr>
              <a:t>(vrátane opisu pracovnej činnosti pre projekt, rozhodnutia o </a:t>
            </a:r>
            <a:r>
              <a:rPr lang="pl-PL" sz="1300" dirty="0" smtClean="0">
                <a:latin typeface="+mn-lt"/>
              </a:rPr>
              <a:t>mzde, čslo bankového účtu), </a:t>
            </a:r>
            <a:endParaRPr lang="pl-PL" sz="13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 smtClean="0">
                <a:latin typeface="+mn-lt"/>
              </a:rPr>
              <a:t>Štruktúrovaný </a:t>
            </a:r>
            <a:r>
              <a:rPr lang="pl-PL" sz="1300" b="1" dirty="0">
                <a:latin typeface="+mn-lt"/>
              </a:rPr>
              <a:t>životopis formou EUROPASS, </a:t>
            </a:r>
            <a:r>
              <a:rPr lang="pl-PL" sz="1300" dirty="0">
                <a:latin typeface="+mn-lt"/>
              </a:rPr>
              <a:t>resp. iný relevantný doklad preukazujúci </a:t>
            </a:r>
            <a:r>
              <a:rPr lang="pl-PL" sz="1300" dirty="0" smtClean="0">
                <a:latin typeface="+mn-lt"/>
              </a:rPr>
              <a:t>prax</a:t>
            </a:r>
            <a:endParaRPr lang="pl-PL" sz="13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Doklad o vzdelaní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Čestné vyhlásenie prijímateľa o nepartipáciii na iných projektoch z EŠIF a mimo EŠIF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Analýza mzdovej politiky prijímateľa </a:t>
            </a:r>
            <a:r>
              <a:rPr lang="pl-PL" sz="1300" dirty="0">
                <a:latin typeface="+mn-lt"/>
              </a:rPr>
              <a:t>ako doklad preukazujúci odmeňovanie na rovnakých alebo obdobných pracovných pozíciách mimo projektu za obdobie ostatných 12 mesiacov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 smtClean="0">
                <a:latin typeface="+mn-lt"/>
              </a:rPr>
              <a:t>Výplatná páska </a:t>
            </a:r>
            <a:r>
              <a:rPr lang="pl-PL" sz="1300" dirty="0" smtClean="0">
                <a:latin typeface="+mn-lt"/>
              </a:rPr>
              <a:t>predložiť iba za prvý mesiac v prvej ŽoP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 smtClean="0">
                <a:latin typeface="+mn-lt"/>
              </a:rPr>
              <a:t>Rekapitulácia miezd zapojených osôb </a:t>
            </a:r>
            <a:r>
              <a:rPr lang="pl-PL" sz="1300" dirty="0" smtClean="0">
                <a:latin typeface="+mn-lt"/>
              </a:rPr>
              <a:t>predložiť ako účtovný doklad pri odbornom personále a riadení projektu </a:t>
            </a:r>
            <a:endParaRPr lang="pl-PL" sz="13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Pracovný výkaz </a:t>
            </a:r>
            <a:r>
              <a:rPr lang="pl-PL" sz="1300" dirty="0" smtClean="0">
                <a:latin typeface="+mn-lt"/>
              </a:rPr>
              <a:t>pre </a:t>
            </a:r>
            <a:r>
              <a:rPr lang="pl-PL" sz="1300" dirty="0">
                <a:latin typeface="+mn-lt"/>
              </a:rPr>
              <a:t>zamestnancov na riadenie projektu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Prehľad o odpracovaných hodinách pre projekt</a:t>
            </a:r>
            <a:r>
              <a:rPr lang="pl-PL" sz="1300" dirty="0">
                <a:latin typeface="+mn-lt"/>
              </a:rPr>
              <a:t> pre odborný personál - príloha č. 14 výzvy </a:t>
            </a:r>
            <a:r>
              <a:rPr lang="pl-PL" sz="1300" b="1" dirty="0" smtClean="0">
                <a:latin typeface="+mn-lt"/>
              </a:rPr>
              <a:t>+ </a:t>
            </a:r>
            <a:r>
              <a:rPr lang="pl-PL" sz="1300" b="1" dirty="0">
                <a:latin typeface="+mn-lt"/>
              </a:rPr>
              <a:t>výstupy z podaktivity </a:t>
            </a:r>
            <a:r>
              <a:rPr lang="pl-PL" sz="1300" b="1" dirty="0" smtClean="0">
                <a:latin typeface="+mn-lt"/>
              </a:rPr>
              <a:t>1 / podaktivity 2</a:t>
            </a:r>
            <a:r>
              <a:rPr lang="pl-PL" sz="1300" dirty="0" smtClean="0">
                <a:latin typeface="+mn-lt"/>
              </a:rPr>
              <a:t> (bližšie vysvetlenie vyplnenia prílohy 14 je v prílohe prezentácie)</a:t>
            </a:r>
            <a:endParaRPr lang="pl-PL" sz="1300" b="1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 smtClean="0">
                <a:latin typeface="+mn-lt"/>
              </a:rPr>
              <a:t>Sumarizačný hárok </a:t>
            </a:r>
            <a:r>
              <a:rPr lang="pl-PL" sz="1300" dirty="0">
                <a:latin typeface="+mn-lt"/>
              </a:rPr>
              <a:t>nárokované personálne náhrady za vykonané práce na projekte</a:t>
            </a:r>
            <a:endParaRPr lang="pl-PL" sz="1300" b="1" dirty="0" smtClean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 smtClean="0">
                <a:latin typeface="+mn-lt"/>
              </a:rPr>
              <a:t>Doklad o vyplatení mzdy / odmeny – </a:t>
            </a:r>
            <a:r>
              <a:rPr lang="pl-PL" sz="1300" dirty="0" smtClean="0">
                <a:latin typeface="+mn-lt"/>
              </a:rPr>
              <a:t>výpis z bankového účtu</a:t>
            </a:r>
            <a:endParaRPr lang="pl-PL" sz="1300" b="1" dirty="0" smtClean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 smtClean="0">
                <a:latin typeface="+mn-lt"/>
              </a:rPr>
              <a:t>Doklad o úhrade povinných odvodov do Soc. poisťovne a Zdravotných poisťovní</a:t>
            </a:r>
            <a:endParaRPr lang="pl-PL" sz="13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941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195486"/>
            <a:ext cx="7560840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k-SK" sz="2000" b="1" dirty="0">
                <a:solidFill>
                  <a:srgbClr val="E46C0A"/>
                </a:solidFill>
                <a:latin typeface="Calibri"/>
                <a:ea typeface="SimSun" panose="02010600030101010101" pitchFamily="2" charset="-122"/>
              </a:rPr>
              <a:t>Najčastejšie chyby v predkladaní Monitorovacích </a:t>
            </a:r>
            <a:r>
              <a:rPr lang="sk-SK" sz="2000" b="1" dirty="0" smtClean="0">
                <a:solidFill>
                  <a:srgbClr val="E46C0A"/>
                </a:solidFill>
                <a:latin typeface="Calibri"/>
                <a:ea typeface="SimSun" panose="02010600030101010101" pitchFamily="2" charset="-122"/>
              </a:rPr>
              <a:t>správ</a:t>
            </a:r>
            <a:endParaRPr lang="sk-SK" sz="2000" b="1" dirty="0">
              <a:solidFill>
                <a:srgbClr val="E46C0A"/>
              </a:solidFill>
              <a:latin typeface="Calibri"/>
              <a:ea typeface="SimSun" panose="02010600030101010101" pitchFamily="2" charset="-122"/>
            </a:endParaRPr>
          </a:p>
          <a:p>
            <a:pPr lvl="0"/>
            <a:endParaRPr lang="sk-SK" sz="1000" b="1" dirty="0" smtClean="0">
              <a:solidFill>
                <a:srgbClr val="E46C0A"/>
              </a:solidFill>
              <a:latin typeface="Calibri"/>
              <a:ea typeface="SimSun" panose="02010600030101010101" pitchFamily="2" charset="-122"/>
            </a:endParaRPr>
          </a:p>
          <a:p>
            <a:pPr lvl="0"/>
            <a:endParaRPr lang="sk-SK" sz="1000" b="1" dirty="0" smtClean="0">
              <a:solidFill>
                <a:srgbClr val="E46C0A"/>
              </a:solidFill>
              <a:latin typeface="Calibri"/>
              <a:ea typeface="SimSun" panose="02010600030101010101" pitchFamily="2" charset="-122"/>
            </a:endParaRPr>
          </a:p>
          <a:p>
            <a:r>
              <a:rPr lang="sk-SK" sz="1600" b="1" dirty="0">
                <a:solidFill>
                  <a:srgbClr val="E46C0A"/>
                </a:solidFill>
                <a:latin typeface="Calibri"/>
                <a:ea typeface="SimSun" panose="02010600030101010101" pitchFamily="2" charset="-122"/>
              </a:rPr>
              <a:t>Oblasti:</a:t>
            </a:r>
          </a:p>
          <a:p>
            <a:pPr lvl="0"/>
            <a:endParaRPr lang="sk-SK" sz="1000" b="1" dirty="0">
              <a:solidFill>
                <a:srgbClr val="E46C0A"/>
              </a:solidFill>
              <a:latin typeface="Calibri"/>
              <a:ea typeface="SimSun" panose="02010600030101010101" pitchFamily="2" charset="-122"/>
            </a:endParaRP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Príloha č. 7 </a:t>
            </a:r>
            <a:r>
              <a:rPr lang="sk-SK" sz="1600" b="1" dirty="0" err="1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PpP</a:t>
            </a: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Výklad k vypĺňaniu Monitorovacích správ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Monitorované obdobie</a:t>
            </a:r>
            <a:r>
              <a:rPr lang="sk-SK" sz="1600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Príjmy projektu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l-PL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Iné údaje na úrovni projektu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Publicita projektu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solidFill>
                  <a:prstClr val="black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Zoznam príloh </a:t>
            </a:r>
            <a:endParaRPr lang="sk-SK" sz="1600" b="1" dirty="0" smtClean="0">
              <a:solidFill>
                <a:prstClr val="black"/>
              </a:solidFill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400" b="1" dirty="0">
              <a:solidFill>
                <a:prstClr val="black"/>
              </a:solidFill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Korekcia za odchýlky merateľných ukazovateľov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sk-SK" sz="1600" b="1" dirty="0">
                <a:latin typeface="+mn-lt"/>
                <a:ea typeface="SimSun" panose="02010600030101010101" pitchFamily="2" charset="-122"/>
                <a:cs typeface="Arial" panose="020B0604020202020204" pitchFamily="34" charset="0"/>
              </a:rPr>
              <a:t>Uplatnenie korekcie v prípade naplnenia merateľných ukazovateľov na menej ako 95% (Kapitola 11 Príručky pre prijímateľa)</a:t>
            </a:r>
          </a:p>
          <a:p>
            <a:pPr marL="284400" lvl="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400" b="1" dirty="0">
              <a:solidFill>
                <a:prstClr val="black"/>
              </a:solidFill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endParaRPr lang="sk-SK" sz="1200" u="sng" dirty="0">
              <a:latin typeface="+mn-lt"/>
            </a:endParaRPr>
          </a:p>
          <a:p>
            <a:pPr marL="284400" indent="-2844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sk-SK" sz="1200" dirty="0">
              <a:effectLst/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41151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sk-SK" sz="2800" b="1" dirty="0">
                <a:solidFill>
                  <a:srgbClr val="F79646">
                    <a:lumMod val="75000"/>
                  </a:srgbClr>
                </a:solidFill>
              </a:rPr>
              <a:t>Ďakujeme za </a:t>
            </a:r>
            <a:r>
              <a:rPr lang="sk-SK" sz="2800" b="1" dirty="0" smtClean="0">
                <a:solidFill>
                  <a:srgbClr val="F79646">
                    <a:lumMod val="75000"/>
                  </a:srgbClr>
                </a:solidFill>
              </a:rPr>
              <a:t>pozornosť</a:t>
            </a:r>
            <a:endParaRPr lang="sk-SK" sz="2800" dirty="0">
              <a:effectLst/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Zástupný objekt pre obsah 3">
            <a:extLst>
              <a:ext uri="{FF2B5EF4-FFF2-40B4-BE49-F238E27FC236}">
                <a16:creationId xmlns:a16="http://schemas.microsoft.com/office/drawing/2014/main" id="{0C17BD26-7391-42B0-A0AD-D000C354C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260" y="1059582"/>
            <a:ext cx="2297520" cy="1994074"/>
          </a:xfrm>
          <a:prstGeom prst="rect">
            <a:avLst/>
          </a:prstGeom>
        </p:spPr>
      </p:pic>
      <p:sp>
        <p:nvSpPr>
          <p:cNvPr id="2" name="Obdĺžnik 1"/>
          <p:cNvSpPr/>
          <p:nvPr/>
        </p:nvSpPr>
        <p:spPr>
          <a:xfrm>
            <a:off x="1187624" y="3435846"/>
            <a:ext cx="77768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Diskusia k všeobecným </a:t>
            </a:r>
            <a:r>
              <a:rPr lang="sk-SK" sz="20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otázkam implementácie</a:t>
            </a:r>
            <a:endParaRPr lang="sk-SK" sz="2000" b="1" dirty="0">
              <a:solidFill>
                <a:schemeClr val="accent6">
                  <a:lumMod val="75000"/>
                </a:schemeClr>
              </a:solidFill>
              <a:latin typeface="+mn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k-SK" b="1" dirty="0" smtClean="0"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V </a:t>
            </a:r>
            <a:r>
              <a:rPr lang="sk-SK" b="1" dirty="0"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prípade konkrétnych otázok sa obráťte na svojho projektového manažéra.</a:t>
            </a:r>
          </a:p>
        </p:txBody>
      </p:sp>
    </p:spTree>
    <p:extLst>
      <p:ext uri="{BB962C8B-B14F-4D97-AF65-F5344CB8AC3E}">
        <p14:creationId xmlns:p14="http://schemas.microsoft.com/office/powerpoint/2010/main" val="312059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3696905"/>
            <a:ext cx="8286750" cy="242997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1200" dirty="0">
                <a:solidFill>
                  <a:schemeClr val="accent6">
                    <a:lumMod val="75000"/>
                  </a:schemeClr>
                </a:solidFill>
              </a:rPr>
              <a:t>Ministerstvo práce, sociálnych vecí a rodiny SR</a:t>
            </a:r>
            <a:endParaRPr lang="sk-SK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28625" y="3939902"/>
            <a:ext cx="8301038" cy="774989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Špitálska 4,6,8  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816 43 Bratislava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7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www.employment.gov.sk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4800" dirty="0">
                <a:solidFill>
                  <a:schemeClr val="accent6">
                    <a:lumMod val="75000"/>
                  </a:schemeClr>
                </a:solidFill>
              </a:rPr>
              <a:t>Prípadné otázky k implementácii projektov môžu prijímatelia zasielať na </a:t>
            </a:r>
            <a:r>
              <a:rPr lang="sk-SK" sz="4800" b="1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dop@employment.gov.sk</a:t>
            </a:r>
            <a:endParaRPr lang="sk-SK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1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915566"/>
            <a:ext cx="75608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sk-SK" sz="1300" b="1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Cieľom výzvy je podpora nápravy dôsledkov krízy v kontexte pandémie COVID-19 formou rozvoja zručností zamestnancov na obnovujúcom sa trhu práce, vrátane zručností prispievajúcich k </a:t>
            </a:r>
            <a:r>
              <a:rPr lang="sk-SK" sz="13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prechodu na:  </a:t>
            </a:r>
          </a:p>
          <a:p>
            <a:pPr algn="just">
              <a:spcBef>
                <a:spcPts val="0"/>
              </a:spcBef>
            </a:pPr>
            <a:r>
              <a:rPr lang="sk-SK" sz="13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automatizáciu, </a:t>
            </a:r>
          </a:p>
          <a:p>
            <a:pPr algn="just">
              <a:spcBef>
                <a:spcPts val="0"/>
              </a:spcBef>
            </a:pPr>
            <a:r>
              <a:rPr lang="sk-SK" sz="13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informatizáciu (využívanie IT),</a:t>
            </a:r>
          </a:p>
          <a:p>
            <a:pPr algn="just">
              <a:spcBef>
                <a:spcPts val="0"/>
              </a:spcBef>
            </a:pPr>
            <a:r>
              <a:rPr lang="sk-SK" sz="13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digitálnu a zelenú ekonomiku.</a:t>
            </a:r>
          </a:p>
          <a:p>
            <a:pPr algn="just">
              <a:spcBef>
                <a:spcPts val="0"/>
              </a:spcBef>
            </a:pPr>
            <a:endParaRPr lang="sk-SK" sz="1300" b="1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sk-SK" sz="13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Podpora je zameraná na zvýšenie odolnosti dotknutých zamestnancov a zamestnávateľov na zvládnutie podobných krízových situácií v budúcnosti.</a:t>
            </a:r>
          </a:p>
          <a:p>
            <a:pPr algn="just">
              <a:spcBef>
                <a:spcPts val="0"/>
              </a:spcBef>
            </a:pPr>
            <a:r>
              <a:rPr lang="sk-SK" sz="13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Podpora je určená na vzdelávacie aktivity zamerané na rozvoj profesijných zručností zamestnancov, ktoré potrebujú pre výkon pracovných činností v odbornej oblasti, podľa osobitných požiadaviek zamestnávateľov na kompetentnosť zamestnancov aj naďalej fundovane vykonávať u neho určitú profesiu. </a:t>
            </a:r>
          </a:p>
          <a:p>
            <a:pPr algn="just">
              <a:spcBef>
                <a:spcPts val="0"/>
              </a:spcBef>
            </a:pPr>
            <a:endParaRPr lang="sk-SK" sz="1300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sk-SK" sz="1300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Výzva reaguje na potrebu zlepšenia odborných zručností zamestnancov, ktoré bude zabezpečované u zamestnávateľov. Jednotlivé odvetvia/sektory národného hospodárstva požadovali zabezpečenie kvalifikovanej pracovnej sily, aby disponovala zručnosťami reagujúcimi na vývoj jednotlivých pracovných činností na rozvíjajúcom sa trhu práce. </a:t>
            </a:r>
          </a:p>
        </p:txBody>
      </p:sp>
      <p:sp>
        <p:nvSpPr>
          <p:cNvPr id="4" name="Obdĺžnik 3"/>
          <p:cNvSpPr/>
          <p:nvPr/>
        </p:nvSpPr>
        <p:spPr>
          <a:xfrm>
            <a:off x="1115616" y="195486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1" i="0" u="none" strike="noStrike" kern="0" cap="none" spc="0" normalizeH="0" baseline="0" noProof="0" dirty="0">
                <a:ln>
                  <a:noFill/>
                </a:ln>
                <a:solidFill>
                  <a:srgbClr val="F37E1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Cieľ výzvy </a:t>
            </a:r>
            <a:endParaRPr kumimoji="0" lang="sk-SK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552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123478"/>
            <a:ext cx="756084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Oprávnenosť implementácie aktivít projektu </a:t>
            </a:r>
            <a:r>
              <a:rPr lang="sk-SK" sz="2000" dirty="0">
                <a:latin typeface="+mn-lt"/>
              </a:rPr>
              <a:t> </a:t>
            </a:r>
            <a:endParaRPr lang="sk-SK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just"/>
            <a:endParaRPr lang="sk-SK" sz="1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400" b="1" dirty="0">
                <a:latin typeface="+mj-lt"/>
              </a:rPr>
              <a:t>Oprávnené obdobie realizácie aktivít projektu </a:t>
            </a:r>
            <a:r>
              <a:rPr lang="pl-PL" sz="1400" dirty="0">
                <a:latin typeface="+mj-lt"/>
              </a:rPr>
              <a:t>- sa začína dňom realizácie aktivít </a:t>
            </a:r>
            <a:r>
              <a:rPr lang="pl-PL" sz="1400" dirty="0" smtClean="0">
                <a:latin typeface="+mj-lt"/>
              </a:rPr>
              <a:t>projektu, </a:t>
            </a:r>
            <a:r>
              <a:rPr lang="pl-PL" sz="1400" dirty="0">
                <a:latin typeface="+mj-lt"/>
              </a:rPr>
              <a:t>ktorý nie je skorší ako dátum vyhlásenia výzvy (1.6.2022), a trvá najneskôr do 31.12.2023, </a:t>
            </a:r>
          </a:p>
          <a:p>
            <a:pPr marL="268288" lvl="6" indent="-268288" algn="just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 dirty="0">
                <a:solidFill>
                  <a:prstClr val="black"/>
                </a:solidFill>
                <a:latin typeface="+mj-lt"/>
              </a:rPr>
              <a:t>        </a:t>
            </a:r>
            <a:r>
              <a:rPr lang="sk-SK" sz="1200" b="1" dirty="0">
                <a:solidFill>
                  <a:prstClr val="black"/>
                </a:solidFill>
                <a:latin typeface="+mn-lt"/>
              </a:rPr>
              <a:t>Odporúčame ukončiť realizáciu aktivít projektu najneskôr</a:t>
            </a:r>
            <a:r>
              <a:rPr lang="sk-SK" sz="1200" dirty="0">
                <a:solidFill>
                  <a:prstClr val="black"/>
                </a:solidFill>
                <a:latin typeface="+mn-lt"/>
              </a:rPr>
              <a:t> 1 mesiac pred 31.12.2023, t</a:t>
            </a:r>
            <a:r>
              <a:rPr lang="sk-SK" sz="1200" dirty="0" smtClean="0">
                <a:solidFill>
                  <a:prstClr val="black"/>
                </a:solidFill>
                <a:latin typeface="+mn-lt"/>
              </a:rPr>
              <a:t>. j</a:t>
            </a:r>
            <a:r>
              <a:rPr lang="sk-SK" sz="1200" dirty="0">
                <a:solidFill>
                  <a:prstClr val="black"/>
                </a:solidFill>
                <a:latin typeface="+mn-lt"/>
              </a:rPr>
              <a:t>. </a:t>
            </a:r>
            <a:r>
              <a:rPr lang="sk-SK" sz="1200" b="1" dirty="0">
                <a:solidFill>
                  <a:prstClr val="black"/>
                </a:solidFill>
                <a:latin typeface="+mn-lt"/>
              </a:rPr>
              <a:t>do 30.11.2023 za      účelom plynulého finančného vysporiadania projektu.</a:t>
            </a:r>
          </a:p>
          <a:p>
            <a:pPr algn="just"/>
            <a:endParaRPr lang="pl-PL" sz="14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400" b="1" dirty="0">
                <a:latin typeface="+mj-lt"/>
              </a:rPr>
              <a:t>Oprávnená cieľová skupina </a:t>
            </a:r>
            <a:r>
              <a:rPr lang="pl-PL" sz="1400" dirty="0">
                <a:latin typeface="+mj-lt"/>
              </a:rPr>
              <a:t>-</a:t>
            </a:r>
            <a:r>
              <a:rPr lang="sk-SK" sz="1400" b="1" dirty="0">
                <a:latin typeface="+mj-lt"/>
              </a:rPr>
              <a:t> zamestnanec</a:t>
            </a:r>
            <a:r>
              <a:rPr lang="sk-SK" sz="1400" dirty="0">
                <a:latin typeface="+mj-lt"/>
              </a:rPr>
              <a:t> </a:t>
            </a:r>
          </a:p>
          <a:p>
            <a:pPr algn="just"/>
            <a:r>
              <a:rPr lang="sk-SK" sz="1400" dirty="0">
                <a:latin typeface="+mj-lt"/>
              </a:rPr>
              <a:t>       (v pracovnom pomere podľa zákona č. 311/2001 Z</a:t>
            </a:r>
            <a:r>
              <a:rPr lang="sk-SK" sz="1400" dirty="0" smtClean="0">
                <a:latin typeface="+mj-lt"/>
              </a:rPr>
              <a:t>. z</a:t>
            </a:r>
            <a:r>
              <a:rPr lang="sk-SK" sz="1400" dirty="0">
                <a:latin typeface="+mj-lt"/>
              </a:rPr>
              <a:t>. Zákonník práce alebo v obdobnom    </a:t>
            </a:r>
          </a:p>
          <a:p>
            <a:pPr algn="just"/>
            <a:r>
              <a:rPr lang="sk-SK" sz="1400" dirty="0">
                <a:latin typeface="+mj-lt"/>
              </a:rPr>
              <a:t>         pracovnom vzťahu - zamestnanci v štátnej alebo verejnej službe),</a:t>
            </a:r>
          </a:p>
          <a:p>
            <a:pPr marL="268288" algn="just"/>
            <a:r>
              <a:rPr lang="sk-SK" sz="1400" dirty="0">
                <a:latin typeface="+mj-lt"/>
              </a:rPr>
              <a:t>V prípade zamestnávania osôb pre účel realizácie projektu rozlišujeme dve alternatívy:</a:t>
            </a:r>
          </a:p>
          <a:p>
            <a:pPr marL="268288" algn="just"/>
            <a:r>
              <a:rPr lang="sk-SK" sz="1400" dirty="0">
                <a:latin typeface="+mj-lt"/>
              </a:rPr>
              <a:t>a)   </a:t>
            </a:r>
            <a:r>
              <a:rPr lang="sk-SK" sz="1400" u="sng" dirty="0">
                <a:latin typeface="+mj-lt"/>
              </a:rPr>
              <a:t>zamestnanec zamestnávateľa</a:t>
            </a:r>
            <a:r>
              <a:rPr lang="sk-SK" sz="1400" dirty="0">
                <a:latin typeface="+mj-lt"/>
              </a:rPr>
              <a:t>, ktorý je žiadateľom o NFP, </a:t>
            </a:r>
          </a:p>
          <a:p>
            <a:pPr marL="536575" indent="-268288" algn="just"/>
            <a:r>
              <a:rPr lang="sk-SK" sz="1400" dirty="0">
                <a:latin typeface="+mj-lt"/>
              </a:rPr>
              <a:t>b) </a:t>
            </a:r>
            <a:r>
              <a:rPr lang="sk-SK" sz="1400" u="sng" dirty="0">
                <a:latin typeface="+mj-lt"/>
              </a:rPr>
              <a:t>zamestnanec zamestnávateľa, </a:t>
            </a:r>
            <a:r>
              <a:rPr lang="sk-SK" sz="1400" b="1" u="sng" dirty="0">
                <a:latin typeface="+mj-lt"/>
              </a:rPr>
              <a:t>ktorý je členom alebo sa združuje </a:t>
            </a:r>
            <a:r>
              <a:rPr lang="sk-SK" sz="1400" dirty="0">
                <a:latin typeface="+mj-lt"/>
              </a:rPr>
              <a:t>v príslušnej profesijnej organizácii, komore, záujmovom združení právnických osôb, alebo v občianskom združení, ktorého členmi sú zamestnávateľské asociácie  a zväzy. Žiadateľom o NFP sú profesijné organizácie, komory, záujmové združenia právnických osôb a občianske združenia, ktorých členmi sú zamestnávateľské asociácie a zväzy. </a:t>
            </a:r>
          </a:p>
          <a:p>
            <a:pPr marL="268288" algn="just"/>
            <a:r>
              <a:rPr lang="sk-SK" sz="1200" dirty="0">
                <a:latin typeface="+mj-lt"/>
              </a:rPr>
              <a:t>Zamestnanec musí mať miesto výkonu práce určené v pracovnej zmluve na území SR. Status zamestnanca je posudzovaný v čase vstupu do projektu.</a:t>
            </a: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116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7" y="51470"/>
            <a:ext cx="7804473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Karta účastníka (KU)</a:t>
            </a:r>
            <a:endParaRPr lang="sk-SK" sz="20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just">
              <a:spcBef>
                <a:spcPts val="0"/>
              </a:spcBef>
            </a:pPr>
            <a:r>
              <a:rPr lang="sk-SK" sz="1100" dirty="0"/>
              <a:t>Uplatní sa pre účastníkov vzdelávacích aktivít – </a:t>
            </a:r>
            <a:r>
              <a:rPr lang="sk-SK" sz="1100" dirty="0" smtClean="0"/>
              <a:t>zamestnancov ako </a:t>
            </a:r>
            <a:r>
              <a:rPr lang="sk-SK" sz="1100" dirty="0"/>
              <a:t>podklad k vykazovaniu povinných merateľných ukazovateľov </a:t>
            </a:r>
            <a:r>
              <a:rPr lang="sk-SK" sz="1100" dirty="0" smtClean="0"/>
              <a:t>projektu. </a:t>
            </a:r>
            <a:r>
              <a:rPr lang="sk-SK" sz="1000" b="1" dirty="0"/>
              <a:t>Odporúčame vyplniť KU priamo v ITMS2014+ v zmysle prílohy </a:t>
            </a:r>
            <a:r>
              <a:rPr lang="sk-SK" sz="1000" b="1" dirty="0" err="1"/>
              <a:t>PpP</a:t>
            </a:r>
            <a:r>
              <a:rPr lang="sk-SK" sz="1000" b="1" dirty="0"/>
              <a:t> č. 10 </a:t>
            </a:r>
            <a:r>
              <a:rPr lang="sk-SK" sz="1000" dirty="0"/>
              <a:t>Výklad k vypĺňaniu karty </a:t>
            </a:r>
            <a:r>
              <a:rPr lang="sk-SK" sz="1000" dirty="0" smtClean="0"/>
              <a:t>účastníka.</a:t>
            </a:r>
            <a:endParaRPr lang="sk-SK" sz="1000" b="1" dirty="0"/>
          </a:p>
          <a:p>
            <a:pPr algn="just">
              <a:spcBef>
                <a:spcPts val="200"/>
              </a:spcBef>
            </a:pPr>
            <a:r>
              <a:rPr lang="sk-SK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Zoznam </a:t>
            </a:r>
            <a:r>
              <a:rPr lang="sk-SK" sz="1000" dirty="0">
                <a:latin typeface="Arial" panose="020B0604020202020204" pitchFamily="34" charset="0"/>
                <a:cs typeface="Arial" panose="020B0604020202020204" pitchFamily="34" charset="0"/>
              </a:rPr>
              <a:t>údajov o zamestnancovi, ktoré je potrebné v KU vyplniť:</a:t>
            </a:r>
          </a:p>
          <a:p>
            <a:pPr algn="just"/>
            <a:endParaRPr lang="sk-SK" sz="8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just"/>
            <a:endParaRPr lang="sk-SK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just"/>
            <a:endParaRPr lang="sk-SK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just"/>
            <a:endParaRPr lang="sk-SK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sk-SK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1026840" y="3993968"/>
            <a:ext cx="79208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Nevyplnená KU: v prípade, že zamestnanec / účastník odmietne poskytnúť údaje, resp. poskytne neúplné údaje je potrebné vyplniť písomné odmietnutie (Príloha </a:t>
            </a:r>
            <a:r>
              <a:rPr lang="sk-SK" sz="1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sk-SK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 9a).  </a:t>
            </a:r>
            <a:r>
              <a:rPr lang="sk-SK" sz="1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Pri viac ako 10 % odmietnutí poskytnutia údajov o zamestnancovi z celkového počtu predkladá prijímateľ analýzu príčin</a:t>
            </a:r>
            <a:r>
              <a:rPr lang="sk-SK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, ktorú je povinný uviesť v rámci výročnej monitorovacej správy (VMS) a záverečnej monitorovacej správy (ZMS).</a:t>
            </a: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816380"/>
              </p:ext>
            </p:extLst>
          </p:nvPr>
        </p:nvGraphicFramePr>
        <p:xfrm>
          <a:off x="1126481" y="1131590"/>
          <a:ext cx="7721600" cy="2841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8827">
                  <a:extLst>
                    <a:ext uri="{9D8B030D-6E8A-4147-A177-3AD203B41FA5}">
                      <a16:colId xmlns:a16="http://schemas.microsoft.com/office/drawing/2014/main" val="2544857666"/>
                    </a:ext>
                  </a:extLst>
                </a:gridCol>
                <a:gridCol w="647434">
                  <a:extLst>
                    <a:ext uri="{9D8B030D-6E8A-4147-A177-3AD203B41FA5}">
                      <a16:colId xmlns:a16="http://schemas.microsoft.com/office/drawing/2014/main" val="788797838"/>
                    </a:ext>
                  </a:extLst>
                </a:gridCol>
                <a:gridCol w="622044">
                  <a:extLst>
                    <a:ext uri="{9D8B030D-6E8A-4147-A177-3AD203B41FA5}">
                      <a16:colId xmlns:a16="http://schemas.microsoft.com/office/drawing/2014/main" val="2422310286"/>
                    </a:ext>
                  </a:extLst>
                </a:gridCol>
                <a:gridCol w="660129">
                  <a:extLst>
                    <a:ext uri="{9D8B030D-6E8A-4147-A177-3AD203B41FA5}">
                      <a16:colId xmlns:a16="http://schemas.microsoft.com/office/drawing/2014/main" val="218298076"/>
                    </a:ext>
                  </a:extLst>
                </a:gridCol>
                <a:gridCol w="3913166">
                  <a:extLst>
                    <a:ext uri="{9D8B030D-6E8A-4147-A177-3AD203B41FA5}">
                      <a16:colId xmlns:a16="http://schemas.microsoft.com/office/drawing/2014/main" val="1383948757"/>
                    </a:ext>
                  </a:extLst>
                </a:gridCol>
              </a:tblGrid>
              <a:tr h="439770">
                <a:tc>
                  <a:txBody>
                    <a:bodyPr/>
                    <a:lstStyle/>
                    <a:p>
                      <a:pPr algn="l" fontAlgn="ctr"/>
                      <a:r>
                        <a:rPr lang="sk-SK" sz="900" b="1" u="none" strike="noStrike" dirty="0">
                          <a:effectLst/>
                        </a:rPr>
                        <a:t>Vstupné údaje k vyplneniu KU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900" b="1" u="none" strike="noStrike">
                          <a:effectLst/>
                        </a:rPr>
                        <a:t>Pri vstupe</a:t>
                      </a:r>
                      <a:endParaRPr lang="sk-SK" sz="9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900" b="1" u="none" strike="noStrike">
                          <a:effectLst/>
                        </a:rPr>
                        <a:t>Pri výstupe</a:t>
                      </a:r>
                      <a:endParaRPr lang="sk-SK" sz="9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900" b="1" u="none" strike="noStrike" dirty="0">
                          <a:effectLst/>
                        </a:rPr>
                        <a:t>6 mesiacov po výstupe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 dirty="0">
                          <a:effectLst/>
                        </a:rPr>
                        <a:t> 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6984350"/>
                  </a:ext>
                </a:extLst>
              </a:tr>
              <a:tr h="237714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Meno, priezvisko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povinné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8278227"/>
                  </a:ext>
                </a:extLst>
              </a:tr>
              <a:tr h="237714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Rodné číslo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 dirty="0">
                          <a:effectLst/>
                        </a:rPr>
                        <a:t>x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povinné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3677845"/>
                  </a:ext>
                </a:extLst>
              </a:tr>
              <a:tr h="237714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Dátum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vyplniť pre obidve podaktivity, pri podaktivite 1 sa nevyplní 6 mesiaco po výstupe 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7579792"/>
                  </a:ext>
                </a:extLst>
              </a:tr>
              <a:tr h="237714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Aktivita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vyplniť pre obidve podaktivity, vyberá sa jedna z možností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8981759"/>
                  </a:ext>
                </a:extLst>
              </a:tr>
              <a:tr h="237714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Zamestnanecké postavenie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 dirty="0" smtClean="0">
                          <a:effectLst/>
                        </a:rPr>
                        <a:t>  x*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vyberá sa jedna z možností (zamestnaný</a:t>
                      </a:r>
                      <a:r>
                        <a:rPr lang="sk-SK" sz="900" u="none" strike="noStrike" dirty="0" smtClean="0">
                          <a:effectLst/>
                        </a:rPr>
                        <a:t>), * automaticky vyplnené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4727825"/>
                  </a:ext>
                </a:extLst>
              </a:tr>
              <a:tr h="237714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Vzdelávanie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vyberá sa jedna z možností ISCED (relevantná pre daného účastníka)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2728938"/>
                  </a:ext>
                </a:extLst>
              </a:tr>
              <a:tr h="237714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Znevýhodnenie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>
                          <a:effectLst/>
                        </a:rPr>
                        <a:t>vyberá sa jedna alebo viacero z možností (ak relevantné; nevyberať už neplatné)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7439545"/>
                  </a:ext>
                </a:extLst>
              </a:tr>
              <a:tr h="488588">
                <a:tc>
                  <a:txBody>
                    <a:bodyPr/>
                    <a:lstStyle/>
                    <a:p>
                      <a:pPr algn="l" fontAlgn="ctr"/>
                      <a:r>
                        <a:rPr lang="sk-SK" sz="900" u="none" strike="noStrike" dirty="0">
                          <a:effectLst/>
                        </a:rPr>
                        <a:t>Ďalšie údaje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u="none" strike="noStrike" dirty="0">
                          <a:effectLst/>
                        </a:rPr>
                        <a:t> x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pri vstupe nepovinné, pri výstupe povinné, vyberá sa z viacerých možností; pri výstupe  vybrať „je v procese vzdelávania/odbornej prípravy“; 6 mesiacov po výstupe vybrať „situácia sa ... zlepšila“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7206343"/>
                  </a:ext>
                </a:extLst>
              </a:tr>
              <a:tr h="249599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Cieľová skupina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 dirty="0">
                          <a:effectLst/>
                        </a:rPr>
                        <a:t> x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u="none" strike="noStrike">
                          <a:effectLst/>
                        </a:rPr>
                        <a:t> x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u="none" strike="noStrike" dirty="0">
                          <a:effectLst/>
                        </a:rPr>
                        <a:t>nepovinné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1227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91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1043608" y="339502"/>
            <a:ext cx="75608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600" dirty="0"/>
          </a:p>
          <a:p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1043608" y="26749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  <a:p>
            <a:endParaRPr lang="sk-SK" sz="1200" b="1" dirty="0"/>
          </a:p>
        </p:txBody>
      </p:sp>
      <p:sp>
        <p:nvSpPr>
          <p:cNvPr id="4" name="Obdĺžnik 3"/>
          <p:cNvSpPr/>
          <p:nvPr/>
        </p:nvSpPr>
        <p:spPr>
          <a:xfrm>
            <a:off x="971600" y="195486"/>
            <a:ext cx="7560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k-SK" sz="2000" b="1" dirty="0">
                <a:solidFill>
                  <a:srgbClr val="E46C0A"/>
                </a:solidFill>
                <a:latin typeface="+mn-lt"/>
              </a:rPr>
              <a:t>Merateľné ukazovatele (MU)</a:t>
            </a:r>
          </a:p>
          <a:p>
            <a:pPr>
              <a:spcAft>
                <a:spcPts val="600"/>
              </a:spcAft>
            </a:pPr>
            <a:r>
              <a:rPr lang="sk-SK" sz="1400" b="1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Povinné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MU stanovené pre projekt sú bez </a:t>
            </a:r>
            <a:r>
              <a:rPr lang="sk-SK" sz="1400" b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príznaku</a:t>
            </a:r>
            <a:r>
              <a:rPr lang="sk-SK" sz="1400" b="1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k-SK" sz="14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 indent="-2880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PCV31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Počet účastníkov, ktorým bola poskytnutá podpora v rámci boja s pandémiou COVID-19 alebo v rámci zmierňovania jej následkov </a:t>
            </a:r>
            <a:endParaRPr lang="sk-SK" sz="1400" b="1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k-SK" sz="1400" b="1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Všetky 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osoby, ktoré dostávajú podporu z projektu ESF. Ukazovateľ sa vypočíta ako súčet všetkých     </a:t>
            </a:r>
          </a:p>
          <a:p>
            <a:pPr algn="just">
              <a:spcAft>
                <a:spcPts val="0"/>
              </a:spcAft>
            </a:pP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osôb, ktoré prijali podporu ESF v rámci opatrení zameraných na boj proti účinkom pandémie       </a:t>
            </a:r>
          </a:p>
          <a:p>
            <a:pPr algn="just">
              <a:spcAft>
                <a:spcPts val="0"/>
              </a:spcAft>
            </a:pP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sk-SK" sz="1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sk-SK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sk-SK" sz="1400" b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PCVR2 </a:t>
            </a:r>
            <a:r>
              <a:rPr lang="sk-SK" sz="14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Počet účastníkov, ktorí v čase odchodu získali alebo získavajú kvalifikáciu v aktivitách podporených v rámci boja s pandémiou COVID-19 alebo v rámci zmierňovania </a:t>
            </a:r>
            <a:r>
              <a:rPr lang="sk-SK" sz="1400" b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jej </a:t>
            </a:r>
            <a:r>
              <a:rPr lang="sk-SK" sz="1400" b="1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následkov</a:t>
            </a:r>
            <a:endParaRPr lang="sk-SK" sz="14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indent="-268288" algn="just">
              <a:spcAft>
                <a:spcPts val="0"/>
              </a:spcAft>
            </a:pP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400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Osoby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ktoré prijali podporu ESF a ktoré </a:t>
            </a:r>
            <a:r>
              <a:rPr lang="sk-SK" sz="1400" b="1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úspešne</a:t>
            </a:r>
            <a:r>
              <a:rPr lang="sk-SK" sz="1400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absolvovali vzdelávanie (celoživotné, neformálne), vzdelávacie aktivity (školenia, rekvalifikačné kurzy, odborné vzdelávanie atď.) alebo odbornú prípravu na otvorenom trhu vzdelávania </a:t>
            </a:r>
            <a:r>
              <a:rPr lang="sk-SK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 meranie výstupu. </a:t>
            </a:r>
            <a:r>
              <a:rPr lang="sk-SK" sz="1400" b="1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Pre úspešné dokončenie podaktivity 2 je potrebná minimálne 80% účasť </a:t>
            </a:r>
            <a:r>
              <a:rPr lang="sk-SK" sz="1400" b="1" i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zamestnanca. </a:t>
            </a:r>
            <a:endParaRPr lang="sk-SK" sz="1400" spc="-2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sk-SK" sz="1400" b="1" spc="-2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k-SK" sz="1400" b="1" spc="-2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Iné </a:t>
            </a:r>
            <a:r>
              <a:rPr lang="sk-SK" sz="1400" b="1" spc="-2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údaje na úrovni </a:t>
            </a:r>
            <a:r>
              <a:rPr lang="sk-SK" sz="1400" b="1" spc="-2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projektu:</a:t>
            </a:r>
            <a:endParaRPr lang="sk-SK" sz="1400" b="1" spc="-2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indent="-268288" algn="just">
              <a:spcBef>
                <a:spcPts val="0"/>
              </a:spcBef>
              <a:spcAft>
                <a:spcPts val="0"/>
              </a:spcAft>
            </a:pPr>
            <a:r>
              <a:rPr lang="sk-SK" sz="1400" dirty="0">
                <a:latin typeface="+mn-lt"/>
              </a:rPr>
              <a:t>       Iné údaje sú údaje, resp. parametre (iné ako merateľné ukazovatele projektu), ktoré poskytuje           prijímateľ </a:t>
            </a:r>
            <a:r>
              <a:rPr lang="sk-SK" sz="1400" dirty="0" smtClean="0">
                <a:latin typeface="+mn-lt"/>
              </a:rPr>
              <a:t>v rámci záverečnej MS.</a:t>
            </a:r>
            <a:endParaRPr lang="sk-SK" sz="1400" dirty="0">
              <a:latin typeface="+mn-lt"/>
            </a:endParaRPr>
          </a:p>
          <a:p>
            <a:pPr marL="288000" indent="-288000">
              <a:spcAft>
                <a:spcPts val="600"/>
              </a:spcAft>
            </a:pPr>
            <a:endParaRPr lang="sk-SK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36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267494"/>
            <a:ext cx="7560840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Oprávnené aktivity a výstupy</a:t>
            </a:r>
          </a:p>
          <a:p>
            <a:pPr lvl="0" algn="just"/>
            <a:endParaRPr lang="sk-SK" sz="1400" b="1" dirty="0">
              <a:solidFill>
                <a:prstClr val="black"/>
              </a:solidFill>
              <a:latin typeface="Calibri"/>
            </a:endParaRPr>
          </a:p>
          <a:p>
            <a:pPr lvl="0" algn="just"/>
            <a:r>
              <a:rPr lang="pl-PL" sz="1300" dirty="0">
                <a:solidFill>
                  <a:prstClr val="black"/>
                </a:solidFill>
                <a:latin typeface="Calibri"/>
              </a:rPr>
              <a:t>Hlavná aktivita: </a:t>
            </a:r>
            <a:r>
              <a:rPr lang="pl-PL" sz="1300" b="1" dirty="0">
                <a:solidFill>
                  <a:prstClr val="black"/>
                </a:solidFill>
                <a:latin typeface="Calibri"/>
              </a:rPr>
              <a:t>Profesijný rozvoj nových zručností zamestnancov, vrátane digitálnych zručností. Tvoria ju dve na seba nadväzujúce podaktivity</a:t>
            </a:r>
            <a:r>
              <a:rPr lang="pl-PL" sz="130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lvl="0" algn="just"/>
            <a:endParaRPr lang="pl-PL" sz="1300" b="1" u="sng" dirty="0">
              <a:solidFill>
                <a:prstClr val="black"/>
              </a:solidFill>
              <a:latin typeface="Calibri"/>
            </a:endParaRPr>
          </a:p>
          <a:p>
            <a:pPr lvl="0" algn="just"/>
            <a:r>
              <a:rPr lang="pl-PL" sz="1300" b="1" u="sng" dirty="0">
                <a:solidFill>
                  <a:prstClr val="black"/>
                </a:solidFill>
                <a:latin typeface="Calibri"/>
              </a:rPr>
              <a:t>Podaktivita 1</a:t>
            </a:r>
            <a:r>
              <a:rPr lang="pl-PL" sz="1300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pl-PL" sz="1300" b="1" u="sng" dirty="0">
                <a:solidFill>
                  <a:prstClr val="black"/>
                </a:solidFill>
                <a:latin typeface="Calibri"/>
              </a:rPr>
              <a:t>- Výber a príprava zamestnancov </a:t>
            </a:r>
          </a:p>
          <a:p>
            <a:pPr lvl="0" algn="just"/>
            <a:r>
              <a:rPr lang="pl-PL" sz="1300" dirty="0">
                <a:solidFill>
                  <a:prstClr val="black"/>
                </a:solidFill>
                <a:latin typeface="Calibri"/>
              </a:rPr>
              <a:t>Cieľom je výber vhodného zamestnanca, posúdenie jeho predpokladov na výkon pracovnej pozície podľa </a:t>
            </a:r>
            <a:r>
              <a:rPr lang="pl-PL" sz="1300" dirty="0">
                <a:solidFill>
                  <a:prstClr val="black"/>
                </a:solidFill>
                <a:latin typeface="+mn-lt"/>
              </a:rPr>
              <a:t>nového opisu pracovných činností na rovnakom pracovnom mieste alebo inom pracovnom mieste u zamestnávateľa.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Odborný personál na podporovanej pozícii</a:t>
            </a:r>
            <a:r>
              <a:rPr lang="pl-PL" sz="1300" dirty="0">
                <a:latin typeface="+mn-lt"/>
              </a:rPr>
              <a:t> </a:t>
            </a:r>
            <a:r>
              <a:rPr lang="sk-SK" sz="1300" dirty="0">
                <a:latin typeface="+mn-lt"/>
              </a:rPr>
              <a:t>odborný pracovník pre vzdelávanie a rozvoj zamestnancov </a:t>
            </a:r>
            <a:r>
              <a:rPr lang="pl-PL" sz="1300" dirty="0">
                <a:latin typeface="+mn-lt"/>
              </a:rPr>
              <a:t>zodpovedá za vypracovanie nasledovných výstupov:</a:t>
            </a:r>
          </a:p>
          <a:p>
            <a:pPr algn="just"/>
            <a:r>
              <a:rPr lang="pl-PL" sz="1300" dirty="0">
                <a:latin typeface="+mn-lt"/>
              </a:rPr>
              <a:t>       -  prílohy výzvy č. 11 (Potvrdenie o zapojení zamestnanca do projektu)</a:t>
            </a:r>
          </a:p>
          <a:p>
            <a:pPr algn="just"/>
            <a:r>
              <a:rPr lang="pl-PL" sz="1300" b="1" dirty="0">
                <a:latin typeface="+mn-lt"/>
              </a:rPr>
              <a:t>        </a:t>
            </a:r>
            <a:r>
              <a:rPr lang="pl-PL" sz="1300" dirty="0">
                <a:latin typeface="+mn-lt"/>
              </a:rPr>
              <a:t>- prílohy výzvy č. 12 (Hodnotenie účastníka z výberového konania )</a:t>
            </a:r>
          </a:p>
          <a:p>
            <a:pPr algn="just"/>
            <a:r>
              <a:rPr lang="pl-PL" sz="1300" dirty="0">
                <a:latin typeface="+mn-lt"/>
              </a:rPr>
              <a:t>        - prílohy výzvy č. 13 (Osobný plán rozvoja zamestnanca)</a:t>
            </a:r>
          </a:p>
          <a:p>
            <a:pPr algn="just"/>
            <a:r>
              <a:rPr lang="pl-PL" sz="1300" b="1" dirty="0">
                <a:latin typeface="+mn-lt"/>
              </a:rPr>
              <a:t>   </a:t>
            </a:r>
            <a:r>
              <a:rPr lang="pl-PL" sz="1300" dirty="0">
                <a:latin typeface="+mn-lt"/>
              </a:rPr>
              <a:t>    -  prílohy výzvy č. 14 (</a:t>
            </a:r>
            <a:r>
              <a:rPr lang="sk-SK" sz="1300" dirty="0">
                <a:latin typeface="+mn-lt"/>
              </a:rPr>
              <a:t>Prehľad o odpracovaných hodinách pre projekt)      </a:t>
            </a:r>
          </a:p>
          <a:p>
            <a:pPr algn="just"/>
            <a:r>
              <a:rPr lang="sk-SK" sz="1300" dirty="0">
                <a:latin typeface="+mn-lt"/>
              </a:rPr>
              <a:t>    </a:t>
            </a:r>
            <a:r>
              <a:rPr lang="sk-SK" sz="13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13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k-SK" sz="1300" b="1" dirty="0">
                <a:latin typeface="+mn-lt"/>
              </a:rPr>
              <a:t>Dĺžka trvania podaktivity: maximálne 40 </a:t>
            </a:r>
            <a:r>
              <a:rPr lang="sk-SK" sz="1300" b="1" dirty="0" smtClean="0">
                <a:latin typeface="+mn-lt"/>
              </a:rPr>
              <a:t>hod. </a:t>
            </a:r>
            <a:r>
              <a:rPr lang="sk-SK" sz="1300" b="1" dirty="0">
                <a:latin typeface="+mn-lt"/>
              </a:rPr>
              <a:t>pre zamestnávateľov školiacich do 49 osôb vrátane / 50 hod</a:t>
            </a:r>
            <a:r>
              <a:rPr lang="sk-SK" sz="1300" b="1" dirty="0" smtClean="0">
                <a:latin typeface="+mn-lt"/>
              </a:rPr>
              <a:t>. </a:t>
            </a:r>
            <a:r>
              <a:rPr lang="sk-SK" sz="1300" b="1" dirty="0">
                <a:latin typeface="+mn-lt"/>
              </a:rPr>
              <a:t>pre zamestnávateľov školiacich 50 a viac osôb.</a:t>
            </a:r>
            <a:endParaRPr lang="pl-PL" sz="1300" u="sng" dirty="0">
              <a:solidFill>
                <a:prstClr val="black"/>
              </a:solidFill>
              <a:latin typeface="Calibri"/>
            </a:endParaRPr>
          </a:p>
          <a:p>
            <a:pPr algn="just"/>
            <a:endParaRPr lang="sk-SK" sz="13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016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971600" y="267494"/>
            <a:ext cx="756084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sk-SK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Oprávnené aktivity a výstupy</a:t>
            </a:r>
          </a:p>
          <a:p>
            <a:pPr lvl="0" algn="just"/>
            <a:endParaRPr lang="sk-SK" sz="1400" b="1" dirty="0">
              <a:solidFill>
                <a:prstClr val="black"/>
              </a:solidFill>
              <a:latin typeface="Calibri"/>
            </a:endParaRPr>
          </a:p>
          <a:p>
            <a:pPr lvl="0" algn="just"/>
            <a:r>
              <a:rPr lang="pl-PL" sz="1300" b="1" u="sng" dirty="0">
                <a:solidFill>
                  <a:prstClr val="black"/>
                </a:solidFill>
                <a:latin typeface="Calibri"/>
              </a:rPr>
              <a:t>Podaktivita 2 – Cielené získavanie pracovných zručností (teoretická a praktická časť)</a:t>
            </a:r>
          </a:p>
          <a:p>
            <a:pPr lvl="0" algn="just"/>
            <a:r>
              <a:rPr lang="pl-PL" sz="1300" dirty="0">
                <a:solidFill>
                  <a:prstClr val="black"/>
                </a:solidFill>
                <a:latin typeface="Calibri"/>
              </a:rPr>
              <a:t>Nadväzuje bezprostredne na podaktivitu 1 pre vybraných zamestnancov a jej cieľom je rozvoj/prehlbovanie cielených zručností, vedomostí, skúseností a postupov, potrebných pre ďalšie uplatnenie u zamestnávateľa do budúcnosti. Realizuje sa podľa individuálnych potrieb zamestnávateľa. Pre úspešné ukončenie </a:t>
            </a:r>
            <a:r>
              <a:rPr lang="pl-PL" sz="1250" dirty="0">
                <a:solidFill>
                  <a:prstClr val="black"/>
                </a:solidFill>
                <a:latin typeface="Calibri"/>
              </a:rPr>
              <a:t>podaktivity</a:t>
            </a:r>
            <a:r>
              <a:rPr lang="pl-PL" sz="1300" dirty="0">
                <a:solidFill>
                  <a:prstClr val="black"/>
                </a:solidFill>
                <a:latin typeface="Calibri"/>
              </a:rPr>
              <a:t> 2 je potrebná minimálne 80% účasť zamestnanca. </a:t>
            </a:r>
          </a:p>
          <a:p>
            <a:pPr lvl="0" algn="just"/>
            <a:endParaRPr lang="pl-PL" sz="1300" dirty="0">
              <a:solidFill>
                <a:prstClr val="black"/>
              </a:solidFill>
              <a:latin typeface="Calibri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l-PL" sz="1300" b="1" dirty="0">
                <a:latin typeface="+mn-lt"/>
              </a:rPr>
              <a:t>Odborný personál na podporovanej pozícii</a:t>
            </a:r>
            <a:r>
              <a:rPr lang="pl-PL" sz="1300" dirty="0">
                <a:latin typeface="+mn-lt"/>
              </a:rPr>
              <a:t> </a:t>
            </a:r>
            <a:r>
              <a:rPr lang="pl-PL" sz="1300" dirty="0">
                <a:solidFill>
                  <a:prstClr val="black"/>
                </a:solidFill>
                <a:latin typeface="+mn-lt"/>
              </a:rPr>
              <a:t>Inštru</a:t>
            </a:r>
            <a:r>
              <a:rPr lang="pl-PL" sz="1300" dirty="0">
                <a:solidFill>
                  <a:prstClr val="black"/>
                </a:solidFill>
                <a:latin typeface="Calibri"/>
              </a:rPr>
              <a:t>ktor/majster, lektor zodpovedá za vypracovanie nasledovného výstupu:</a:t>
            </a:r>
          </a:p>
          <a:p>
            <a:pPr algn="just"/>
            <a:r>
              <a:rPr lang="pl-PL" sz="1300" dirty="0"/>
              <a:t>      - </a:t>
            </a:r>
            <a:r>
              <a:rPr lang="pl-PL" sz="1300" dirty="0">
                <a:latin typeface="+mn-lt"/>
              </a:rPr>
              <a:t>prílohy výzvy č. 14 (</a:t>
            </a:r>
            <a:r>
              <a:rPr lang="sk-SK" sz="1300" dirty="0">
                <a:latin typeface="+mn-lt"/>
              </a:rPr>
              <a:t>Prehľad o odpracovaných hodinách pre projekt)</a:t>
            </a:r>
            <a:endParaRPr lang="pl-PL" sz="1300" dirty="0">
              <a:solidFill>
                <a:prstClr val="black"/>
              </a:solidFill>
              <a:latin typeface="+mn-lt"/>
            </a:endParaRPr>
          </a:p>
          <a:p>
            <a:pPr algn="just"/>
            <a:r>
              <a:rPr lang="pl-PL" sz="1300" dirty="0">
                <a:latin typeface="+mn-lt"/>
              </a:rPr>
              <a:t>       - </a:t>
            </a:r>
            <a:r>
              <a:rPr lang="pl-PL" sz="1300" dirty="0" smtClean="0">
                <a:latin typeface="+mn-lt"/>
              </a:rPr>
              <a:t>prílohy  výzvy </a:t>
            </a:r>
            <a:r>
              <a:rPr lang="pl-PL" sz="1300" dirty="0">
                <a:latin typeface="+mn-lt"/>
              </a:rPr>
              <a:t>č. 15 (Potvrdenie o absolvovaní rozvoja zručností)</a:t>
            </a:r>
            <a:endParaRPr lang="pl-PL" sz="1300" b="1" dirty="0">
              <a:latin typeface="+mn-lt"/>
            </a:endParaRPr>
          </a:p>
          <a:p>
            <a:pPr lvl="0" algn="just"/>
            <a:r>
              <a:rPr lang="sk-SK" sz="13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lvl="0" algn="just"/>
            <a:r>
              <a:rPr lang="sk-SK" sz="13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Dĺžka trvania podaktivity: maximálne 440 hod. pre jedného účastníka podaktivity. </a:t>
            </a:r>
          </a:p>
          <a:p>
            <a:pPr algn="just"/>
            <a:r>
              <a:rPr lang="sk-SK" sz="1300" dirty="0">
                <a:solidFill>
                  <a:prstClr val="black"/>
                </a:solidFill>
                <a:latin typeface="Calibri"/>
              </a:rPr>
              <a:t>Oprávnený je aj čas v rozsahu maximálne 80 hodín na prípravu odborného obsahu a/alebo aktualizácie vzdelávacieho kurzu, vrátane prípravy prezentácie, ktorá je nevyhnutná na lektorovanie/školenie alebo praktické cvičenia v rámci zabezpečenia realizácie vzdelávacích aktivít zameraných na rozvoj zručností zamestnancov. </a:t>
            </a:r>
          </a:p>
          <a:p>
            <a:pPr algn="just"/>
            <a:endParaRPr lang="sk-SK" sz="800" dirty="0">
              <a:solidFill>
                <a:prstClr val="black"/>
              </a:solidFill>
              <a:latin typeface="Calibri"/>
            </a:endParaRPr>
          </a:p>
          <a:p>
            <a:pPr algn="just"/>
            <a:r>
              <a:rPr lang="sk-SK" sz="1300" dirty="0">
                <a:solidFill>
                  <a:prstClr val="black"/>
                </a:solidFill>
                <a:latin typeface="Calibri"/>
              </a:rPr>
              <a:t>Oprávnené sú aktivity zabezpečené internou formou u zamestnávateľov alebo prostredníctvom zamestnávateľských asociácií a zväzov. </a:t>
            </a:r>
          </a:p>
          <a:p>
            <a:pPr algn="just"/>
            <a:endParaRPr lang="sk-S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1089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899592" y="123478"/>
            <a:ext cx="7776864" cy="479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Oprávnené výdavky </a:t>
            </a:r>
          </a:p>
          <a:p>
            <a:pPr algn="just"/>
            <a:endParaRPr lang="pl-PL" sz="800" b="1" dirty="0">
              <a:solidFill>
                <a:schemeClr val="accent6">
                  <a:lumMod val="75000"/>
                </a:schemeClr>
              </a:solidFill>
              <a:latin typeface="Calibri"/>
            </a:endParaRPr>
          </a:p>
          <a:p>
            <a:pPr lvl="0" algn="just"/>
            <a:r>
              <a:rPr lang="pl-PL" sz="1250" dirty="0">
                <a:latin typeface="+mn-lt"/>
              </a:rPr>
              <a:t>vynaložené na projekt sú maximálne </a:t>
            </a:r>
            <a:r>
              <a:rPr lang="pl-PL" sz="1250" b="1" dirty="0">
                <a:latin typeface="+mn-lt"/>
              </a:rPr>
              <a:t>do 31.12.2023</a:t>
            </a:r>
            <a:r>
              <a:rPr lang="pl-PL" sz="1250" dirty="0">
                <a:latin typeface="+mn-lt"/>
              </a:rPr>
              <a:t>, pričom o</a:t>
            </a:r>
            <a:r>
              <a:rPr lang="sk-SK" sz="1300" dirty="0" err="1">
                <a:latin typeface="+mn-lt"/>
              </a:rPr>
              <a:t>dporúčame</a:t>
            </a:r>
            <a:r>
              <a:rPr lang="sk-SK" sz="1300" dirty="0">
                <a:latin typeface="+mn-lt"/>
              </a:rPr>
              <a:t> ukončiť realizáciu aktivít projektu 1 mesiac pred 31.12.2023 (t</a:t>
            </a:r>
            <a:r>
              <a:rPr lang="sk-SK" sz="1300" dirty="0" smtClean="0">
                <a:latin typeface="+mn-lt"/>
              </a:rPr>
              <a:t>. j</a:t>
            </a:r>
            <a:r>
              <a:rPr lang="sk-SK" sz="1300" dirty="0">
                <a:latin typeface="+mn-lt"/>
              </a:rPr>
              <a:t>. do 30.11.2023 ak relevantné), za účelom plynulého finančného vysporiadania projektu.  </a:t>
            </a:r>
          </a:p>
          <a:p>
            <a:pPr lvl="0" algn="just"/>
            <a:endParaRPr lang="pl-PL" sz="800" dirty="0">
              <a:latin typeface="+mn-lt"/>
            </a:endParaRPr>
          </a:p>
          <a:p>
            <a:pPr lvl="0" algn="just"/>
            <a:r>
              <a:rPr lang="pl-PL" sz="1250" dirty="0">
                <a:solidFill>
                  <a:prstClr val="black"/>
                </a:solidFill>
                <a:latin typeface="+mn-lt"/>
              </a:rPr>
              <a:t>Oprávnené </a:t>
            </a:r>
            <a:r>
              <a:rPr lang="pl-PL" sz="1250" dirty="0" smtClean="0">
                <a:solidFill>
                  <a:prstClr val="black"/>
                </a:solidFill>
                <a:latin typeface="+mn-lt"/>
              </a:rPr>
              <a:t>sú </a:t>
            </a:r>
            <a:r>
              <a:rPr lang="pl-PL" sz="1250" dirty="0">
                <a:solidFill>
                  <a:prstClr val="black"/>
                </a:solidFill>
                <a:latin typeface="+mn-lt"/>
              </a:rPr>
              <a:t>nasledovné skupiny výdavkov:</a:t>
            </a:r>
          </a:p>
          <a:p>
            <a:pPr lvl="0" algn="just"/>
            <a:r>
              <a:rPr lang="pl-PL" sz="1600" b="1" dirty="0">
                <a:solidFill>
                  <a:prstClr val="black"/>
                </a:solidFill>
                <a:latin typeface="+mn-lt"/>
              </a:rPr>
              <a:t>S</a:t>
            </a:r>
            <a:r>
              <a:rPr lang="sk-SK" sz="1600" b="1" dirty="0" err="1">
                <a:latin typeface="+mn-lt"/>
              </a:rPr>
              <a:t>kupina</a:t>
            </a:r>
            <a:r>
              <a:rPr lang="sk-SK" sz="1600" b="1" dirty="0">
                <a:latin typeface="+mn-lt"/>
              </a:rPr>
              <a:t> 521- mzdové výdavky</a:t>
            </a:r>
            <a:r>
              <a:rPr lang="sk-SK" sz="1250" u="sng" dirty="0">
                <a:latin typeface="+mn-lt"/>
              </a:rPr>
              <a:t>, ktoré rozlišujeme nasledovne:</a:t>
            </a:r>
          </a:p>
          <a:p>
            <a:pPr lvl="0" algn="just"/>
            <a:endParaRPr lang="sk-SK" sz="200" dirty="0">
              <a:latin typeface="+mn-lt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250" u="sng" dirty="0">
                <a:latin typeface="+mn-lt"/>
              </a:rPr>
              <a:t>mzdové výdavky vynaložené na </a:t>
            </a:r>
            <a:r>
              <a:rPr lang="sk-SK" sz="1250" b="1" u="sng" dirty="0">
                <a:latin typeface="+mn-lt"/>
              </a:rPr>
              <a:t>odborný personál projektu</a:t>
            </a:r>
            <a:r>
              <a:rPr lang="sk-SK" sz="1250" b="1" dirty="0">
                <a:latin typeface="+mn-lt"/>
              </a:rPr>
              <a:t> </a:t>
            </a:r>
            <a:r>
              <a:rPr lang="sk-SK" sz="1250" dirty="0">
                <a:latin typeface="+mn-lt"/>
              </a:rPr>
              <a:t>pre tieto pozície:    </a:t>
            </a:r>
          </a:p>
          <a:p>
            <a:pPr lvl="0" indent="268288" algn="just"/>
            <a:r>
              <a:rPr lang="sk-SK" sz="1250" dirty="0">
                <a:latin typeface="+mn-lt"/>
              </a:rPr>
              <a:t>- odborný pracovník pre vzdelávanie a rozvoj zamestnancov </a:t>
            </a:r>
            <a:r>
              <a:rPr lang="sk-SK" sz="1250" i="1" dirty="0">
                <a:latin typeface="+mn-lt"/>
              </a:rPr>
              <a:t>v rámci </a:t>
            </a:r>
            <a:r>
              <a:rPr lang="sk-SK" sz="1250" b="1" i="1" dirty="0">
                <a:latin typeface="+mn-lt"/>
              </a:rPr>
              <a:t>podaktivity 1 </a:t>
            </a:r>
          </a:p>
          <a:p>
            <a:pPr marL="285750" lvl="0" indent="-17463" algn="just">
              <a:buFontTx/>
              <a:buChar char="-"/>
            </a:pPr>
            <a:r>
              <a:rPr lang="sk-SK" sz="1250" dirty="0" smtClean="0">
                <a:latin typeface="+mn-lt"/>
              </a:rPr>
              <a:t> inštruktor</a:t>
            </a:r>
            <a:r>
              <a:rPr lang="sk-SK" sz="1250" dirty="0">
                <a:latin typeface="+mn-lt"/>
              </a:rPr>
              <a:t>, majster / lektor </a:t>
            </a:r>
            <a:r>
              <a:rPr lang="sk-SK" sz="1250" i="1" dirty="0">
                <a:latin typeface="+mn-lt"/>
              </a:rPr>
              <a:t>v rámci </a:t>
            </a:r>
            <a:r>
              <a:rPr lang="sk-SK" sz="1250" b="1" i="1" dirty="0">
                <a:latin typeface="+mn-lt"/>
              </a:rPr>
              <a:t>podaktivity 2</a:t>
            </a:r>
          </a:p>
          <a:p>
            <a:pPr marL="285750" lvl="0" indent="-285750" algn="just">
              <a:buFontTx/>
              <a:buChar char="-"/>
            </a:pPr>
            <a:endParaRPr lang="sk-SK" sz="800" b="1" i="1" dirty="0">
              <a:latin typeface="+mn-lt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250" u="sng" dirty="0">
                <a:latin typeface="+mn-lt"/>
              </a:rPr>
              <a:t>mzdové výdavky vynaložené na </a:t>
            </a:r>
            <a:r>
              <a:rPr lang="sk-SK" sz="1250" b="1" u="sng" dirty="0">
                <a:latin typeface="+mn-lt"/>
              </a:rPr>
              <a:t>účastníkov vzdelávacích aktivít</a:t>
            </a:r>
            <a:r>
              <a:rPr lang="sk-SK" sz="1250" b="1" dirty="0">
                <a:latin typeface="+mn-lt"/>
              </a:rPr>
              <a:t> </a:t>
            </a:r>
            <a:r>
              <a:rPr lang="sk-SK" sz="1250" dirty="0">
                <a:latin typeface="+mn-lt"/>
              </a:rPr>
              <a:t>- zamestnancov:</a:t>
            </a:r>
          </a:p>
          <a:p>
            <a:pPr marL="357188" lvl="0" indent="-90488" algn="just">
              <a:spcBef>
                <a:spcPts val="0"/>
              </a:spcBef>
              <a:spcAft>
                <a:spcPts val="400"/>
              </a:spcAft>
            </a:pPr>
            <a:r>
              <a:rPr lang="sk-SK" sz="1250" dirty="0" smtClean="0">
                <a:latin typeface="+mn-lt"/>
              </a:rPr>
              <a:t>- zamestnancov </a:t>
            </a:r>
            <a:r>
              <a:rPr lang="sk-SK" sz="1250" dirty="0">
                <a:latin typeface="+mn-lt"/>
              </a:rPr>
              <a:t>prijímateľa </a:t>
            </a:r>
            <a:r>
              <a:rPr lang="sk-SK" sz="1250" i="1" dirty="0">
                <a:latin typeface="+mn-lt"/>
              </a:rPr>
              <a:t>v rámci </a:t>
            </a:r>
            <a:r>
              <a:rPr lang="sk-SK" sz="1250" b="1" i="1" dirty="0">
                <a:latin typeface="+mn-lt"/>
              </a:rPr>
              <a:t>podaktivity 2 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(zamestnávatelia,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štátne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rozpočtové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príspevkové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organizácie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obce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mestá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právnická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osoba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ktorej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zakladateľom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alebo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zriaďovateľom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je 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obec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alebo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mesto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k-S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8288" lvl="0" algn="just"/>
            <a:r>
              <a:rPr lang="sk-SK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sk-SK" sz="1200" b="1" dirty="0">
                <a:latin typeface="Calibri" panose="020F0502020204030204" pitchFamily="34" charset="0"/>
                <a:cs typeface="Calibri" panose="020F0502020204030204" pitchFamily="34" charset="0"/>
              </a:rPr>
              <a:t>okrem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 zamestnancov zamestnávateľa, ktorý je členom alebo sa združuje v príslušnej profesijnej organizácii, komore, záujmovom združení právnických osôb, alebo občianskom združení, ktorého členmi sú zamestnávateľské asociácie  a </a:t>
            </a:r>
            <a:r>
              <a:rPr lang="sk-SK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zväzy a ktorí sa školia u prijímateľa, 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ktorým je </a:t>
            </a:r>
            <a:r>
              <a:rPr lang="sk-SK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profesijná organizácia, komora, záujmové združenie 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právnických osôb, alebo </a:t>
            </a:r>
            <a:r>
              <a:rPr lang="sk-SK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občianske združenie, </a:t>
            </a:r>
            <a:r>
              <a:rPr lang="sk-SK" sz="1200" dirty="0">
                <a:latin typeface="Calibri" panose="020F0502020204030204" pitchFamily="34" charset="0"/>
                <a:cs typeface="Calibri" panose="020F0502020204030204" pitchFamily="34" charset="0"/>
              </a:rPr>
              <a:t>ktorého členmi sú zamestnávateľské asociácie  a </a:t>
            </a:r>
            <a:r>
              <a:rPr lang="sk-SK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zväzy)</a:t>
            </a:r>
            <a:endParaRPr lang="sk-S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8288" lvl="0" algn="just"/>
            <a:endParaRPr lang="sk-SK" sz="800" b="1" dirty="0">
              <a:latin typeface="+mn-lt"/>
              <a:cs typeface="Calibri" panose="020F0502020204030204" pitchFamily="34" charset="0"/>
            </a:endParaRPr>
          </a:p>
          <a:p>
            <a:pPr marL="271463" lvl="0" indent="-271463" algn="just">
              <a:buFont typeface="Arial" panose="020B0604020202020204" pitchFamily="34" charset="0"/>
              <a:buChar char="•"/>
            </a:pPr>
            <a:r>
              <a:rPr lang="sk-SK" sz="1250" u="sng" dirty="0">
                <a:latin typeface="+mn-lt"/>
              </a:rPr>
              <a:t>mzdové výdavky vynaložené </a:t>
            </a:r>
            <a:r>
              <a:rPr lang="sk-SK" sz="1250" b="1" u="sng" dirty="0">
                <a:latin typeface="+mn-lt"/>
              </a:rPr>
              <a:t>na projektový tím</a:t>
            </a:r>
            <a:r>
              <a:rPr lang="sk-SK" sz="1250" dirty="0">
                <a:latin typeface="+mn-lt"/>
              </a:rPr>
              <a:t>: </a:t>
            </a:r>
          </a:p>
          <a:p>
            <a:pPr lvl="0" algn="just">
              <a:tabLst>
                <a:tab pos="268288" algn="l"/>
              </a:tabLst>
            </a:pPr>
            <a:r>
              <a:rPr lang="sk-SK" sz="1250" dirty="0">
                <a:latin typeface="+mn-lt"/>
              </a:rPr>
              <a:t>        - projektového manažéra,</a:t>
            </a:r>
          </a:p>
          <a:p>
            <a:pPr lvl="0" algn="just"/>
            <a:r>
              <a:rPr lang="sk-SK" sz="1250" dirty="0">
                <a:latin typeface="+mn-lt"/>
              </a:rPr>
              <a:t>        - finančného manažéra.</a:t>
            </a:r>
          </a:p>
          <a:p>
            <a:pPr lvl="0" algn="just"/>
            <a:endParaRPr lang="sk-SK" sz="12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5537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899592" y="123478"/>
            <a:ext cx="777686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Oprávnené výdavky </a:t>
            </a:r>
          </a:p>
          <a:p>
            <a:pPr marL="200025" indent="-200025"/>
            <a:endParaRPr lang="sk-SK" sz="1600" b="1" dirty="0">
              <a:latin typeface="Arial Narrow" panose="020B0606020202030204" pitchFamily="34" charset="0"/>
            </a:endParaRPr>
          </a:p>
          <a:p>
            <a:pPr marL="200025" indent="-200025"/>
            <a:r>
              <a:rPr lang="sk-SK" sz="1600" b="1" dirty="0">
                <a:latin typeface="Calibri" panose="020F0502020204030204" pitchFamily="34" charset="0"/>
                <a:cs typeface="Calibri" panose="020F0502020204030204" pitchFamily="34" charset="0"/>
              </a:rPr>
              <a:t>903 – Paušálna sadzba na ostatné výdavky projektu </a:t>
            </a:r>
          </a:p>
          <a:p>
            <a:r>
              <a:rPr lang="sk-SK" sz="1300" dirty="0">
                <a:latin typeface="+mn-lt"/>
              </a:rPr>
              <a:t>Stanovená podľa všeobecného nariadenia Európskeho parlamentu a Rady (EÚ) č. 1303/2013, čl. 68b ods.1). </a:t>
            </a:r>
          </a:p>
          <a:p>
            <a:pPr algn="just"/>
            <a:r>
              <a:rPr lang="sk-SK" sz="1300" dirty="0">
                <a:latin typeface="+mn-lt"/>
                <a:ea typeface="Times New Roman" panose="02020603050405020304" pitchFamily="18" charset="0"/>
              </a:rPr>
              <a:t>Patria sem všetky </a:t>
            </a:r>
            <a:r>
              <a:rPr lang="sk-SK" sz="1300" b="1" dirty="0">
                <a:latin typeface="+mn-lt"/>
                <a:ea typeface="Times New Roman" panose="02020603050405020304" pitchFamily="18" charset="0"/>
              </a:rPr>
              <a:t>ostatné oprávnené výdavky </a:t>
            </a:r>
            <a:r>
              <a:rPr lang="sk-SK" sz="1300" dirty="0">
                <a:latin typeface="+mn-lt"/>
                <a:ea typeface="Times New Roman" panose="02020603050405020304" pitchFamily="18" charset="0"/>
              </a:rPr>
              <a:t>súvisiace s realizáciou </a:t>
            </a:r>
            <a:r>
              <a:rPr lang="sk-SK" sz="1300" dirty="0" smtClean="0">
                <a:latin typeface="+mn-lt"/>
                <a:ea typeface="Times New Roman" panose="02020603050405020304" pitchFamily="18" charset="0"/>
              </a:rPr>
              <a:t>projektu, </a:t>
            </a:r>
            <a:r>
              <a:rPr lang="sk-SK" sz="1300" dirty="0">
                <a:latin typeface="+mn-lt"/>
              </a:rPr>
              <a:t>alebo </a:t>
            </a:r>
            <a:r>
              <a:rPr lang="sk-SK" sz="1300" dirty="0" smtClean="0">
                <a:latin typeface="+mn-lt"/>
              </a:rPr>
              <a:t>ktoré sú nevyhnutné </a:t>
            </a:r>
            <a:r>
              <a:rPr lang="sk-SK" sz="1300" dirty="0">
                <a:latin typeface="+mn-lt"/>
              </a:rPr>
              <a:t>pre realizáciu projektu. </a:t>
            </a:r>
            <a:r>
              <a:rPr lang="sk-SK" sz="1300" dirty="0">
                <a:latin typeface="+mn-lt"/>
                <a:ea typeface="Times New Roman" panose="02020603050405020304" pitchFamily="18" charset="0"/>
              </a:rPr>
              <a:t>Budú financované </a:t>
            </a:r>
            <a:r>
              <a:rPr lang="sk-SK" sz="1300" b="1" dirty="0">
                <a:latin typeface="+mn-lt"/>
                <a:ea typeface="Times New Roman" panose="02020603050405020304" pitchFamily="18" charset="0"/>
              </a:rPr>
              <a:t>vo výške 40% </a:t>
            </a:r>
            <a:r>
              <a:rPr lang="sk-SK" sz="1300" dirty="0">
                <a:latin typeface="+mn-lt"/>
                <a:ea typeface="Times New Roman" panose="02020603050405020304" pitchFamily="18" charset="0"/>
              </a:rPr>
              <a:t>z oprávnených priamych nákladov na zamestnancov. </a:t>
            </a:r>
          </a:p>
          <a:p>
            <a:pPr algn="just"/>
            <a:endParaRPr lang="sk-SK" sz="1300" dirty="0">
              <a:latin typeface="+mn-lt"/>
            </a:endParaRPr>
          </a:p>
          <a:p>
            <a:pPr algn="just"/>
            <a:r>
              <a:rPr lang="sk-SK" sz="1300" dirty="0">
                <a:latin typeface="+mn-lt"/>
              </a:rPr>
              <a:t>Pri aplikácii uvedenej paušálnej sadzby nie je potrebné odôvodniť skutočné náklady v uvedenej kategórií výdavkov. Výdavky musia súvisieť s realizáciou projektu alebo musia byť nevyhnutné pre realizáciu projektu.</a:t>
            </a: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  <a:p>
            <a:pPr algn="just"/>
            <a:endParaRPr lang="sk-S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1333367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23348</TotalTime>
  <Words>1920</Words>
  <Application>Microsoft Office PowerPoint</Application>
  <PresentationFormat>Prezentácia na obrazovke (16:9)</PresentationFormat>
  <Paragraphs>283</Paragraphs>
  <Slides>19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7" baseType="lpstr">
      <vt:lpstr>SimSun</vt:lpstr>
      <vt:lpstr>Arial</vt:lpstr>
      <vt:lpstr>Arial Narrow</vt:lpstr>
      <vt:lpstr>Calibri</vt:lpstr>
      <vt:lpstr>DengXian</vt:lpstr>
      <vt:lpstr>Times New Roman</vt:lpstr>
      <vt:lpstr>Wingdings</vt:lpstr>
      <vt:lpstr>Motív Office</vt:lpstr>
      <vt:lpstr> Výzva OP ĽZ DOP 2022/8.1.1/RO-01 Rozvoj zručností na podporu trhu práce:   Informácie a odporúčania k implementácii projektu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Ministerstvo práce, sociálnych vecí a rodiny SR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Filípková Martina</cp:lastModifiedBy>
  <cp:revision>512</cp:revision>
  <cp:lastPrinted>2023-03-24T08:45:29Z</cp:lastPrinted>
  <dcterms:created xsi:type="dcterms:W3CDTF">2015-06-03T20:40:01Z</dcterms:created>
  <dcterms:modified xsi:type="dcterms:W3CDTF">2023-03-30T06:51:09Z</dcterms:modified>
</cp:coreProperties>
</file>