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8" r:id="rId3"/>
    <p:sldId id="298" r:id="rId4"/>
    <p:sldId id="360" r:id="rId5"/>
    <p:sldId id="363" r:id="rId6"/>
    <p:sldId id="364" r:id="rId7"/>
    <p:sldId id="266" r:id="rId8"/>
    <p:sldId id="361" r:id="rId9"/>
    <p:sldId id="271" r:id="rId10"/>
    <p:sldId id="329" r:id="rId11"/>
    <p:sldId id="330" r:id="rId12"/>
    <p:sldId id="365" r:id="rId13"/>
    <p:sldId id="362" r:id="rId14"/>
    <p:sldId id="295" r:id="rId15"/>
    <p:sldId id="285" r:id="rId16"/>
  </p:sldIdLst>
  <p:sldSz cx="9144000" cy="5143500" type="screen16x9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FF"/>
    <a:srgbClr val="B9B9B9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4660"/>
  </p:normalViewPr>
  <p:slideViewPr>
    <p:cSldViewPr>
      <p:cViewPr varScale="1">
        <p:scale>
          <a:sx n="209" d="100"/>
          <a:sy n="209" d="100"/>
        </p:scale>
        <p:origin x="340" y="1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C498FECA-BC9A-4D29-B027-669AE812FA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8C3EAE3D-F0D4-4836-8D30-5504DFEBF3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4F7EE-255E-4BFF-A50A-79A28BCB07F3}" type="datetimeFigureOut">
              <a:rPr lang="sk-SK" smtClean="0"/>
              <a:t>14. 12. 2022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20275BAD-0FFA-4D41-B638-C3EF349CA5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0641E5A9-B095-4E8F-8347-9333FF04EE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80B70-0A36-4AF9-90CE-B12F88D230F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4554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7395B-76AF-4A56-81F6-1867BD0013E4}" type="datetimeFigureOut">
              <a:rPr lang="sk-SK" smtClean="0"/>
              <a:t>14. 12. 2022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C172A-9803-4CF5-A07B-B9822E737F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1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14. 12. 2022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op@employment.gov.s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harmonogram@employment.gov.s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29126" y="3291830"/>
            <a:ext cx="4271963" cy="61937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Výzva OP ĽZ DOP 2022/8.1.1/RO-01 – Rozvoj zručností na podporu trhu práce</a:t>
            </a: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sk-SK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IMPLEMENTÁCIA</a:t>
            </a:r>
            <a:endParaRPr lang="sk-SK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827584" y="4083919"/>
            <a:ext cx="2643188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Odbor </a:t>
            </a:r>
            <a:r>
              <a:rPr lang="sk-SK" sz="14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projektov </a:t>
            </a:r>
            <a:r>
              <a:rPr lang="sk-SK" sz="14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zamestnanosti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Monitorovanie projektu</a:t>
            </a:r>
            <a:endParaRPr lang="sk-SK" sz="2000" b="1" dirty="0">
              <a:latin typeface="+mn-lt"/>
            </a:endParaRPr>
          </a:p>
          <a:p>
            <a:endParaRPr lang="sk-SK" sz="1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Povinnosť predkladania monitorovacích správ (MS) prijímateľom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sk-SK" sz="1400" u="sng" dirty="0">
              <a:latin typeface="+mn-lt"/>
            </a:endParaRPr>
          </a:p>
          <a:p>
            <a:pPr marL="131400" algn="just"/>
            <a:r>
              <a:rPr lang="sk-SK" sz="1400" b="1" dirty="0">
                <a:latin typeface="+mn-lt"/>
              </a:rPr>
              <a:t> 1. monitorovanie počas realizácie projektu </a:t>
            </a:r>
            <a:r>
              <a:rPr lang="sk-SK" sz="1400" dirty="0">
                <a:latin typeface="+mn-lt"/>
              </a:rPr>
              <a:t> </a:t>
            </a:r>
          </a:p>
          <a:p>
            <a:pPr marL="4171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Výročná monitorovacia správa </a:t>
            </a:r>
            <a:r>
              <a:rPr lang="sk-SK" sz="1400" dirty="0">
                <a:latin typeface="+mn-lt"/>
              </a:rPr>
              <a:t>– vypracováva sa v ročnej periodicite v ITMS2014+,  </a:t>
            </a:r>
            <a:r>
              <a:rPr lang="sk-SK" sz="1400" dirty="0" smtClean="0">
                <a:latin typeface="+mn-lt"/>
              </a:rPr>
              <a:t>predkladá sa vždy najneskôr do 31.1. nasledujúceho roka kedy bol projekt </a:t>
            </a:r>
            <a:r>
              <a:rPr lang="sk-SK" sz="1400" dirty="0" err="1" smtClean="0">
                <a:latin typeface="+mn-lt"/>
              </a:rPr>
              <a:t>zazmluvnený</a:t>
            </a:r>
            <a:r>
              <a:rPr lang="sk-SK" sz="1400" dirty="0" smtClean="0">
                <a:latin typeface="+mn-lt"/>
              </a:rPr>
              <a:t> za obdobie predošlého roka.</a:t>
            </a:r>
            <a:endParaRPr lang="sk-SK" sz="1400" b="1" dirty="0">
              <a:latin typeface="+mn-lt"/>
            </a:endParaRPr>
          </a:p>
          <a:p>
            <a:pPr marL="4171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Doplňujúce monitorovacie údaje k ŽoP</a:t>
            </a:r>
            <a:r>
              <a:rPr lang="sk-SK" sz="1400" dirty="0">
                <a:latin typeface="+mn-lt"/>
              </a:rPr>
              <a:t> – prijímateľ eviduje v </a:t>
            </a:r>
            <a:r>
              <a:rPr lang="sk-SK" sz="1400" dirty="0" smtClean="0">
                <a:latin typeface="+mn-lt"/>
              </a:rPr>
              <a:t>ITMS2014</a:t>
            </a:r>
            <a:r>
              <a:rPr lang="sk-SK" sz="1400" dirty="0">
                <a:latin typeface="+mn-lt"/>
              </a:rPr>
              <a:t>+ v </a:t>
            </a:r>
            <a:r>
              <a:rPr lang="sk-SK" sz="1400" dirty="0" err="1">
                <a:latin typeface="+mn-lt"/>
              </a:rPr>
              <a:t>ŽoP</a:t>
            </a:r>
            <a:r>
              <a:rPr lang="sk-SK" sz="1400" dirty="0">
                <a:latin typeface="+mn-lt"/>
              </a:rPr>
              <a:t> </a:t>
            </a:r>
            <a:r>
              <a:rPr lang="sk-SK" sz="1400" dirty="0" smtClean="0">
                <a:latin typeface="+mn-lt"/>
              </a:rPr>
              <a:t>(typu refundácia </a:t>
            </a:r>
            <a:r>
              <a:rPr lang="sk-SK" sz="1400" dirty="0">
                <a:latin typeface="+mn-lt"/>
              </a:rPr>
              <a:t>a zúčtovanie zálohovej </a:t>
            </a:r>
            <a:r>
              <a:rPr lang="sk-SK" sz="1400" dirty="0" smtClean="0">
                <a:latin typeface="+mn-lt"/>
              </a:rPr>
              <a:t>platby),    </a:t>
            </a:r>
            <a:r>
              <a:rPr lang="sk-SK" sz="1400" dirty="0">
                <a:latin typeface="+mn-lt"/>
              </a:rPr>
              <a:t>	    		   </a:t>
            </a:r>
          </a:p>
          <a:p>
            <a:pPr marL="4171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Karta účastníka </a:t>
            </a:r>
            <a:r>
              <a:rPr lang="sk-SK" sz="1400" dirty="0">
                <a:latin typeface="+mn-lt"/>
              </a:rPr>
              <a:t>– evidencia informácií o účastníkoch projektu v ITMS2014+ - prijímateľ </a:t>
            </a:r>
            <a:r>
              <a:rPr lang="sk-SK" sz="1400" dirty="0" smtClean="0">
                <a:latin typeface="+mn-lt"/>
              </a:rPr>
              <a:t>eviduje </a:t>
            </a:r>
            <a:r>
              <a:rPr lang="sk-SK" sz="1400" dirty="0">
                <a:latin typeface="+mn-lt"/>
              </a:rPr>
              <a:t>účastníka na začiatku, na konci účasti v aktivite</a:t>
            </a:r>
            <a:r>
              <a:rPr lang="sk-SK" sz="1400" dirty="0" smtClean="0">
                <a:latin typeface="+mn-lt"/>
              </a:rPr>
              <a:t>. Karta účastníka musí obsahovať povinné údaje v zmysle platnej </a:t>
            </a:r>
            <a:r>
              <a:rPr lang="sk-SK" sz="1400" dirty="0" err="1" smtClean="0">
                <a:latin typeface="+mn-lt"/>
              </a:rPr>
              <a:t>PpP</a:t>
            </a:r>
            <a:r>
              <a:rPr lang="sk-SK" sz="1400" dirty="0" smtClean="0">
                <a:latin typeface="+mn-lt"/>
              </a:rPr>
              <a:t>.</a:t>
            </a:r>
          </a:p>
          <a:p>
            <a:pPr marL="131400" algn="just"/>
            <a:endParaRPr lang="sk-SK" sz="1400" dirty="0">
              <a:latin typeface="+mn-lt"/>
            </a:endParaRPr>
          </a:p>
          <a:p>
            <a:pPr algn="just"/>
            <a:r>
              <a:rPr lang="sk-SK" sz="1400" b="1" dirty="0">
                <a:latin typeface="+mn-lt"/>
              </a:rPr>
              <a:t>     2. monitorovanie pri ukončení realizácie projektu </a:t>
            </a:r>
            <a:r>
              <a:rPr lang="sk-SK" sz="1400" dirty="0">
                <a:latin typeface="+mn-lt"/>
              </a:rPr>
              <a:t> - Záverečná </a:t>
            </a:r>
            <a:r>
              <a:rPr lang="sk-SK" sz="1400" dirty="0" smtClean="0">
                <a:latin typeface="+mn-lt"/>
              </a:rPr>
              <a:t>MS – predkladá </a:t>
            </a:r>
            <a:r>
              <a:rPr lang="sk-SK" sz="1400" dirty="0">
                <a:latin typeface="+mn-lt"/>
              </a:rPr>
              <a:t>sa do 30  </a:t>
            </a:r>
            <a:endParaRPr lang="sk-SK" sz="1400" dirty="0" smtClean="0">
              <a:latin typeface="+mn-lt"/>
            </a:endParaRPr>
          </a:p>
          <a:p>
            <a:pPr algn="just"/>
            <a:r>
              <a:rPr lang="sk-SK" sz="1400" dirty="0">
                <a:latin typeface="+mn-lt"/>
              </a:rPr>
              <a:t> </a:t>
            </a:r>
            <a:r>
              <a:rPr lang="sk-SK" sz="1400" dirty="0" smtClean="0">
                <a:latin typeface="+mn-lt"/>
              </a:rPr>
              <a:t>         pracovných </a:t>
            </a:r>
            <a:r>
              <a:rPr lang="sk-SK" sz="1400" dirty="0">
                <a:latin typeface="+mn-lt"/>
              </a:rPr>
              <a:t>dní od termínu ukončenia realizácie aktivít projektu (</a:t>
            </a:r>
            <a:r>
              <a:rPr lang="sk-SK" sz="1400" dirty="0" smtClean="0">
                <a:latin typeface="+mn-lt"/>
              </a:rPr>
              <a:t>hlavných aj </a:t>
            </a:r>
            <a:r>
              <a:rPr lang="sk-SK" sz="1400" dirty="0">
                <a:latin typeface="+mn-lt"/>
              </a:rPr>
              <a:t>podporných).</a:t>
            </a:r>
          </a:p>
          <a:p>
            <a:pPr algn="just"/>
            <a:r>
              <a:rPr lang="sk-SK" sz="1400" dirty="0" smtClean="0">
                <a:latin typeface="+mn-lt"/>
              </a:rPr>
              <a:t>     </a:t>
            </a:r>
            <a:endParaRPr lang="sk-SK" sz="1400" dirty="0">
              <a:latin typeface="+mn-lt"/>
            </a:endParaRPr>
          </a:p>
          <a:p>
            <a:pPr marL="288000" indent="-288000" algn="just">
              <a:buFont typeface="Wingdings" panose="05000000000000000000" pitchFamily="2" charset="2"/>
              <a:buChar char="v"/>
            </a:pPr>
            <a:endParaRPr lang="sk-SK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5514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sk-SK" sz="1200" b="1" dirty="0">
              <a:latin typeface="+mn-lt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Merateľné ukazovatele (MU):</a:t>
            </a:r>
            <a:endParaRPr lang="sk-SK" sz="1400" b="1" u="sng" dirty="0">
              <a:latin typeface="+mn-lt"/>
            </a:endParaRPr>
          </a:p>
          <a:p>
            <a:pPr marL="288000" indent="-288000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4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PCV31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Počet účastníkov, ktorým bola poskytnutá podpora v rámci boja s pandémiou COVID-19 alebo v rámci zmierňovania jej následkov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(Všetky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osoby, ktoré dostávajú podporu z projektu ESF.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Ukazovateľ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 vypočíta ako súčet všetkých osôb, ktoré prijali podporu ESF v rámci opatrení zameraných na boj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proti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účinkom pandémie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COVID-19.)</a:t>
            </a:r>
            <a:endParaRPr lang="sk-SK" sz="1400" i="1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PCV33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očet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subjektov, ktorým bola poskytnutá podpora v rámci boja s pandémiou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COVID-19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alebo v rámci zmierňovania jej následkov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(Ukazovateľ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 vypočíta ako počet subjektov, ktorým bola poskytnutá podpora v rámci boja s pandémiou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COVID19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alebo v rámci zmierňovania jej následkov. V rámci vykazovania hodnôt MU je potrebné jeden subjekt vykázať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iba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raz.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spcAft>
                <a:spcPts val="600"/>
              </a:spcAft>
            </a:pP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400" b="1" spc="-2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Iné údaje na úrovni projektu  </a:t>
            </a:r>
            <a:r>
              <a:rPr lang="sk-SK" sz="1400" b="1" spc="-2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(D- údaje)</a:t>
            </a:r>
            <a:endParaRPr lang="sk-SK" sz="1400" b="1" spc="-2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k-SK" sz="1400" dirty="0">
                <a:latin typeface="+mn-lt"/>
              </a:rPr>
              <a:t>Iné údaje sú údaje, resp. parametre (iné ako merateľné ukazovatele projektu), ktoré poskytuje </a:t>
            </a:r>
            <a:r>
              <a:rPr lang="sk-SK" sz="1400" dirty="0" smtClean="0">
                <a:latin typeface="+mn-lt"/>
              </a:rPr>
              <a:t>prijímateľ výlučne </a:t>
            </a:r>
            <a:r>
              <a:rPr lang="sk-SK" sz="1400" dirty="0">
                <a:latin typeface="+mn-lt"/>
              </a:rPr>
              <a:t>počas implementácie projektu, resp. v rámci udržateľnosti projektu v zmysle zmluvy o poskytnutí </a:t>
            </a:r>
            <a:r>
              <a:rPr lang="sk-SK" sz="1400" dirty="0" smtClean="0">
                <a:latin typeface="+mn-lt"/>
              </a:rPr>
              <a:t>NFP. </a:t>
            </a:r>
          </a:p>
          <a:p>
            <a:pPr marL="288000" indent="-288000">
              <a:spcAft>
                <a:spcPts val="600"/>
              </a:spcAft>
            </a:pPr>
            <a:endParaRPr lang="sk-SK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362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Práca s osobou cieľovej skupiny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Podaktivita 1 – Výber a príprava zamestnancov </a:t>
            </a:r>
            <a:r>
              <a:rPr lang="pl-PL" sz="1400" dirty="0">
                <a:latin typeface="+mn-lt"/>
              </a:rPr>
              <a:t>(Cieľom podaktivity je výber vhodného zamestnanca, posúdenie jeho predpokladov na výkon pracovnej pozície podľa nového opisu </a:t>
            </a:r>
            <a:r>
              <a:rPr lang="pl-PL" sz="1400" dirty="0" smtClean="0">
                <a:latin typeface="+mn-lt"/>
              </a:rPr>
              <a:t>pracovných činností </a:t>
            </a:r>
            <a:r>
              <a:rPr lang="pl-PL" sz="1400" dirty="0">
                <a:latin typeface="+mn-lt"/>
              </a:rPr>
              <a:t>na rovnakom pracovnom mieste alebo inom pracovnom mieste u </a:t>
            </a:r>
            <a:r>
              <a:rPr lang="pl-PL" sz="1400" dirty="0" smtClean="0">
                <a:latin typeface="+mn-lt"/>
              </a:rPr>
              <a:t>zamestnávateľa),</a:t>
            </a:r>
            <a:endParaRPr lang="pl-PL" sz="1400" dirty="0">
              <a:latin typeface="+mn-lt"/>
            </a:endParaRPr>
          </a:p>
          <a:p>
            <a:pPr algn="just"/>
            <a:r>
              <a:rPr lang="pl-PL" sz="1400" dirty="0" smtClean="0">
                <a:latin typeface="+mn-lt"/>
              </a:rPr>
              <a:t>	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Začiatok účasti v aktivite </a:t>
            </a:r>
            <a:r>
              <a:rPr lang="pl-PL" sz="1400" dirty="0">
                <a:latin typeface="+mn-lt"/>
              </a:rPr>
              <a:t>– </a:t>
            </a:r>
            <a:r>
              <a:rPr lang="pl-PL" sz="1400" dirty="0" smtClean="0">
                <a:latin typeface="+mn-lt"/>
              </a:rPr>
              <a:t>VSTUP zamestnanca do projektu a vyplnenie </a:t>
            </a:r>
            <a:r>
              <a:rPr lang="pl-PL" sz="1400" dirty="0">
                <a:latin typeface="+mn-lt"/>
              </a:rPr>
              <a:t>Karty účastníka pri vstupe, MU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PCV31, zaradenie do Iných údajov (vstupné),  </a:t>
            </a:r>
            <a:endParaRPr lang="sk-SK" sz="14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k-SK" sz="14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Podaktivita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 – Cielené získavanie pracovných zručností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(teoretická časť a praktická časť)</a:t>
            </a:r>
          </a:p>
          <a:p>
            <a:pPr marL="285750" indent="-285750" algn="just">
              <a:buFontTx/>
              <a:buChar char="-"/>
            </a:pP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Na základe popisu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plánovaného rozvoja zručností zamestnancov prostredníctvom prílohy č. 16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výzvy prebieha školenie zamestnancov. Po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úspešnom ukončení školiacich aktivít účastníci </a:t>
            </a:r>
            <a:r>
              <a:rPr lang="sk-SK" sz="14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obdržia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Potvrdenie o absolvovaní rozvoja zručností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(príloha č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15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výzvy). </a:t>
            </a:r>
          </a:p>
          <a:p>
            <a:pPr algn="just"/>
            <a:endParaRPr lang="sk-SK" sz="14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400" u="sng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 </a:t>
            </a:r>
            <a:r>
              <a:rPr lang="sk-SK" sz="1400" u="sng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podaktivitu</a:t>
            </a:r>
            <a:r>
              <a:rPr lang="sk-SK" sz="1400" u="sng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 a 2 sa použijú nasledovné osobitné prílohy:</a:t>
            </a: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Kópia pracovnej zmluvy, vrátane aktuálneho opisu pracovných činností zamestnanca žiadateľa, ku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dňu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jeho zaradenia do projektu,</a:t>
            </a:r>
          </a:p>
          <a:p>
            <a:pPr algn="just"/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b)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Potvrdenie o zapojení do projektu (Príloha č.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11),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94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c)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Hodnotenie účastníka z výberového konania (Príloha č.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12 výzvy),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d) Osobný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plán rozvoja zamestnanca (Príloha č.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výzvy),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Prehľad o odpracovaných hodinách pre školených zamestnancov (Príloha č.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výzvy),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f)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Potvrdenie o absolvovaní rozvoja zručností (Príloha č.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15 výzvy).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 smtClean="0">
                <a:latin typeface="+mn-lt"/>
              </a:rPr>
              <a:t>Ukončenie  účasti v aktivite </a:t>
            </a:r>
            <a:r>
              <a:rPr lang="pl-PL" sz="1400" dirty="0">
                <a:latin typeface="+mn-lt"/>
              </a:rPr>
              <a:t>– </a:t>
            </a:r>
            <a:r>
              <a:rPr lang="pl-PL" sz="1400" dirty="0" smtClean="0">
                <a:latin typeface="+mn-lt"/>
              </a:rPr>
              <a:t>VÝSTUP: Potvrdenie </a:t>
            </a:r>
            <a:r>
              <a:rPr lang="pl-PL" sz="1400" dirty="0">
                <a:latin typeface="+mn-lt"/>
              </a:rPr>
              <a:t>o absolvovaní rozvoja zručností (príloha č. </a:t>
            </a:r>
            <a:r>
              <a:rPr lang="pl-PL" sz="1400">
                <a:latin typeface="+mn-lt"/>
              </a:rPr>
              <a:t>15 </a:t>
            </a:r>
            <a:r>
              <a:rPr lang="pl-PL" sz="1400" smtClean="0">
                <a:latin typeface="+mn-lt"/>
              </a:rPr>
              <a:t>výzvy), </a:t>
            </a:r>
            <a:r>
              <a:rPr lang="pl-PL" sz="1400" dirty="0" smtClean="0">
                <a:latin typeface="+mn-lt"/>
              </a:rPr>
              <a:t>vyplnenie Karty účastníka</a:t>
            </a:r>
            <a:r>
              <a:rPr lang="sk-SK" sz="1400" dirty="0" smtClean="0">
                <a:latin typeface="+mn-lt"/>
              </a:rPr>
              <a:t>. Riadny </a:t>
            </a:r>
            <a:r>
              <a:rPr lang="sk-SK" sz="1400" dirty="0">
                <a:latin typeface="+mn-lt"/>
              </a:rPr>
              <a:t>výstup alebo Mimoriadne </a:t>
            </a:r>
            <a:r>
              <a:rPr lang="sk-SK" sz="1400" dirty="0" smtClean="0">
                <a:latin typeface="+mn-lt"/>
              </a:rPr>
              <a:t>výstup.</a:t>
            </a: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Nevyplnená KU – písomné odmietnutie (Príloha 9a) - V prípade, že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cieľová skupina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odmietne poskytnúť údaje, resp. poskytne neúplné údaje je potrebné v vyplniť písomné odmietnutie. </a:t>
            </a:r>
          </a:p>
          <a:p>
            <a:pPr algn="just"/>
            <a:endParaRPr lang="sk-SK" sz="1400" dirty="0">
              <a:solidFill>
                <a:srgbClr val="FF0000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k-SK" sz="14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Viac ako 10 % odmietnutí z celkového počtu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= analýza príčin, potrebné uviesť v rámci VMS, ZMS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8977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E46C0A"/>
                </a:solidFill>
                <a:effectLst/>
                <a:latin typeface="+mn-lt"/>
                <a:ea typeface="SimSun" panose="02010600030101010101" pitchFamily="2" charset="-122"/>
              </a:rPr>
              <a:t>Zmenové konanie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200" u="sng" dirty="0">
              <a:latin typeface="+mn-lt"/>
            </a:endParaRPr>
          </a:p>
          <a:p>
            <a:pPr algn="just"/>
            <a:endParaRPr lang="sk-SK" sz="1400" dirty="0">
              <a:effectLst/>
              <a:latin typeface="+mn-lt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sk-SK" sz="1400" u="sng" dirty="0">
                <a:latin typeface="+mn-lt"/>
              </a:rPr>
              <a:t>Typy zmien:</a:t>
            </a:r>
            <a:endParaRPr lang="sk-SK" sz="140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podstatná zmena projektu </a:t>
            </a:r>
            <a:r>
              <a:rPr lang="sk-SK" sz="1400" dirty="0">
                <a:latin typeface="+mn-lt"/>
                <a:cs typeface="Arial" panose="020B0604020202020204" pitchFamily="34" charset="0"/>
              </a:rPr>
              <a:t>- </a:t>
            </a:r>
            <a:r>
              <a:rPr lang="sk-SK" sz="1400" dirty="0">
                <a:effectLst/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podstatné porušenie povinností </a:t>
            </a:r>
            <a:r>
              <a:rPr lang="sk-SK" sz="1400" dirty="0">
                <a:effectLst/>
                <a:latin typeface="+mn-lt"/>
                <a:ea typeface="SimSun" panose="02010600030101010101" pitchFamily="2" charset="-122"/>
              </a:rPr>
              <a:t>zmluvy o NFP</a:t>
            </a:r>
            <a:r>
              <a:rPr lang="sk-SK" sz="1400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, vrátenie NFP,</a:t>
            </a:r>
            <a:endParaRPr lang="sk-SK" sz="1400" dirty="0">
              <a:latin typeface="+mn-lt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významnejšia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menej významná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formálna zmena projektu,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aktualizácia zmluvy a jej príloh (s výnimkou VZP),    </a:t>
            </a:r>
            <a:endParaRPr lang="sk-SK" sz="1400" b="1" dirty="0">
              <a:latin typeface="+mn-lt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effectLst/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aktualizácia VZP. 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endParaRPr lang="sk-SK" sz="1400" b="1" dirty="0">
              <a:latin typeface="+mn-lt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sk-SK" sz="1400" b="1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Prijímateľ je povinný oznámiť poskytovateľovi všetky zmeny a skutočnosti, ktoré majú </a:t>
            </a:r>
            <a:r>
              <a:rPr lang="sk-SK" sz="1400" b="1" dirty="0" smtClean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vplyv na </a:t>
            </a:r>
            <a:r>
              <a:rPr lang="sk-SK" sz="1400" b="1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plnenie </a:t>
            </a:r>
            <a:r>
              <a:rPr lang="sk-SK" sz="1400" b="1" dirty="0" smtClean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Zmluvy, </a:t>
            </a:r>
            <a:r>
              <a:rPr lang="sk-SK" sz="1400" b="1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bezodkladne od ich vzniku.</a:t>
            </a:r>
          </a:p>
          <a:p>
            <a:pPr algn="just">
              <a:spcAft>
                <a:spcPts val="600"/>
              </a:spcAft>
            </a:pPr>
            <a:endParaRPr lang="sk-SK" sz="1400" b="1" dirty="0"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400" dirty="0"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Žiadosť o zmenu prijímateľ povinný predložiť prostredníctvom evidencie Komunikácia v ITMS2014+, bez potreby elektronického podpísania.</a:t>
            </a: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dirty="0"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dirty="0">
              <a:effectLst/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47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3696905"/>
            <a:ext cx="8286750" cy="242997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1200" dirty="0">
                <a:solidFill>
                  <a:schemeClr val="accent6">
                    <a:lumMod val="75000"/>
                  </a:schemeClr>
                </a:solidFill>
              </a:rPr>
              <a:t>Ministerstvo práce, sociálnych vecí a rodiny SR</a:t>
            </a:r>
            <a:endParaRPr lang="sk-SK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8625" y="3939902"/>
            <a:ext cx="8301038" cy="774989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Špitálska 4,6,8 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816 43 Bratislava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www.employment.gov.sk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</a:rPr>
              <a:t>Prípadné otázky k implementácii projektov môžu prijímatelia zasielať na </a:t>
            </a:r>
            <a:r>
              <a:rPr lang="sk-SK" sz="3700" b="1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dop@employment.gov.sk</a:t>
            </a:r>
            <a:endParaRPr lang="sk-SK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1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Riadiaca </a:t>
            </a:r>
            <a:r>
              <a:rPr lang="sk-SK" sz="2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dokumentácia</a:t>
            </a:r>
            <a:endParaRPr lang="pl-PL" sz="1400" dirty="0">
              <a:latin typeface="+mn-lt"/>
            </a:endParaRPr>
          </a:p>
          <a:p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Príručka pre prijímateľa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(dopytovo-orientované projekty) výzvy vyhlásené od roku 2021 </a:t>
            </a:r>
          </a:p>
          <a:p>
            <a:pPr algn="just"/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(vrátane príloh)</a:t>
            </a:r>
            <a:r>
              <a:rPr lang="sk-SK" sz="1400" dirty="0">
                <a:latin typeface="+mn-lt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Usmernenie Riadiaceho orgánu č. </a:t>
            </a:r>
            <a:r>
              <a:rPr lang="sk-SK" sz="14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3/2022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 implementácii výzvy Výzva OP ĽZ DOP 2022/8.1.1/RO-01 – Rozvoj zručností na podporu trhu práce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iné relevantné usmernenia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Výzva na predkladanie </a:t>
            </a:r>
            <a:r>
              <a:rPr lang="sk-SK" sz="1400" dirty="0" err="1">
                <a:latin typeface="+mn-lt"/>
              </a:rPr>
              <a:t>ŽoNFP</a:t>
            </a:r>
            <a:r>
              <a:rPr lang="sk-SK" sz="1400" dirty="0">
                <a:latin typeface="+mn-lt"/>
              </a:rPr>
              <a:t> </a:t>
            </a:r>
            <a:r>
              <a:rPr lang="sk-SK" sz="1400" dirty="0" smtClean="0">
                <a:latin typeface="+mn-lt"/>
              </a:rPr>
              <a:t>OP </a:t>
            </a:r>
            <a:r>
              <a:rPr lang="sk-SK" sz="1400" dirty="0">
                <a:latin typeface="+mn-lt"/>
              </a:rPr>
              <a:t>ĽZ DOP 2022/8.1.1/RO-01 – Rozvoj zručností na podporu trhu </a:t>
            </a:r>
            <a:r>
              <a:rPr lang="sk-SK" sz="1400" dirty="0" smtClean="0">
                <a:latin typeface="+mn-lt"/>
              </a:rPr>
              <a:t>práce </a:t>
            </a:r>
            <a:endParaRPr lang="sk-SK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SCHÉMA ŠTÁTNEJ POMOCI na podporu vzdelávania </a:t>
            </a:r>
            <a:r>
              <a:rPr lang="sk-SK" sz="1400" dirty="0" smtClean="0">
                <a:latin typeface="+mn-lt"/>
              </a:rPr>
              <a:t>zamestnancov u </a:t>
            </a:r>
            <a:r>
              <a:rPr lang="sk-SK" sz="1400" dirty="0">
                <a:latin typeface="+mn-lt"/>
              </a:rPr>
              <a:t>zamestnávateľa, evidovaná pod č. SA.103051 (ďalej len „schéma ŠP na </a:t>
            </a:r>
            <a:r>
              <a:rPr lang="sk-SK" sz="1400" dirty="0" smtClean="0">
                <a:latin typeface="+mn-lt"/>
              </a:rPr>
              <a:t>podporu vzdelávania </a:t>
            </a:r>
            <a:r>
              <a:rPr lang="sk-SK" sz="1400" dirty="0">
                <a:latin typeface="+mn-lt"/>
              </a:rPr>
              <a:t>zamestnancov u zamestnávateľa</a:t>
            </a:r>
            <a:r>
              <a:rPr lang="sk-SK" sz="1400" dirty="0" smtClean="0">
                <a:latin typeface="+mn-lt"/>
              </a:rPr>
              <a:t>“)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SCHÉMA POMOCI DE MINIMIS na podporu sociálnej inklúzie, zamestnanosti </a:t>
            </a:r>
            <a:r>
              <a:rPr lang="sk-SK" sz="1400" dirty="0" smtClean="0">
                <a:latin typeface="+mn-lt"/>
              </a:rPr>
              <a:t>a vzdelávania </a:t>
            </a:r>
            <a:r>
              <a:rPr lang="sk-SK" sz="1400" dirty="0">
                <a:latin typeface="+mn-lt"/>
              </a:rPr>
              <a:t>zamestnancov v znení dodatku č.2 zo dňa 07.04.2022 (ďalej len „</a:t>
            </a:r>
            <a:r>
              <a:rPr lang="sk-SK" sz="1400" dirty="0" smtClean="0">
                <a:latin typeface="+mn-lt"/>
              </a:rPr>
              <a:t>schéma pomoci </a:t>
            </a:r>
            <a:r>
              <a:rPr lang="sk-SK" sz="1400" dirty="0">
                <a:latin typeface="+mn-lt"/>
              </a:rPr>
              <a:t>DM č. 3/2021</a:t>
            </a:r>
            <a:r>
              <a:rPr lang="sk-SK" sz="1400" dirty="0" smtClean="0">
                <a:latin typeface="+mn-lt"/>
              </a:rPr>
              <a:t>“)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latin typeface="+mn-lt"/>
              </a:rPr>
              <a:t>Schválená Žiadosť o NFP</a:t>
            </a:r>
            <a:endParaRPr lang="sk-SK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Zmluva o poskytnutí </a:t>
            </a:r>
            <a:r>
              <a:rPr lang="sk-SK" sz="1400" dirty="0" smtClean="0">
                <a:latin typeface="+mn-lt"/>
              </a:rPr>
              <a:t>NFP</a:t>
            </a:r>
            <a:endParaRPr lang="sk-SK" sz="14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Pravidlá oprávnenosti výdavkov pre OP ĽZ v PO 2014 – 2020 (príloha </a:t>
            </a:r>
            <a:r>
              <a:rPr lang="sk-SK" sz="1400" dirty="0" err="1">
                <a:latin typeface="+mn-lt"/>
              </a:rPr>
              <a:t>PpŽ</a:t>
            </a:r>
            <a:r>
              <a:rPr lang="sk-SK" sz="1400" dirty="0" smtClean="0">
                <a:latin typeface="+mn-lt"/>
              </a:rPr>
              <a:t>)</a:t>
            </a:r>
            <a:endParaRPr lang="sk-SK" sz="14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 smtClean="0">
                <a:latin typeface="+mn-lt"/>
              </a:rPr>
              <a:t>Manuál </a:t>
            </a:r>
            <a:r>
              <a:rPr lang="sk-SK" sz="1400" dirty="0">
                <a:latin typeface="+mn-lt"/>
              </a:rPr>
              <a:t>pre informovanie a komunikáciu pre prijímateľov v rámci </a:t>
            </a:r>
            <a:r>
              <a:rPr lang="sk-SK" sz="1400" dirty="0" smtClean="0">
                <a:latin typeface="+mn-lt"/>
              </a:rPr>
              <a:t>EŠIF</a:t>
            </a:r>
            <a:endParaRPr lang="sk-SK" sz="14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OP ĽZ v účinnom znení.</a:t>
            </a:r>
          </a:p>
          <a:p>
            <a:r>
              <a:rPr lang="sk-SK" sz="1400" dirty="0" smtClean="0">
                <a:latin typeface="+mn-lt"/>
              </a:rPr>
              <a:t>Dokumenty </a:t>
            </a:r>
            <a:r>
              <a:rPr lang="sk-SK" sz="1400" dirty="0">
                <a:latin typeface="+mn-lt"/>
              </a:rPr>
              <a:t>sú zverejnené na webovom sídle poskytovateľa </a:t>
            </a:r>
            <a:r>
              <a:rPr lang="sk-SK" sz="1400" dirty="0">
                <a:solidFill>
                  <a:srgbClr val="0070C0"/>
                </a:solidFill>
                <a:latin typeface="+mn-lt"/>
              </a:rPr>
              <a:t>www.employment.gov.sk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9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Komunikácia medzi prijímateľom a poskytovateľom</a:t>
            </a:r>
          </a:p>
          <a:p>
            <a:endParaRPr lang="sk-SK" sz="1400" dirty="0">
              <a:solidFill>
                <a:srgbClr val="E36C0A"/>
              </a:solidFill>
              <a:latin typeface="+mn-lt"/>
              <a:ea typeface="SimSun" panose="02010600030101010101" pitchFamily="2" charset="-122"/>
            </a:endParaRPr>
          </a:p>
          <a:p>
            <a:endParaRPr lang="sk-SK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algn="just"/>
            <a:r>
              <a:rPr lang="sk-SK" sz="1400" dirty="0">
                <a:effectLst/>
                <a:latin typeface="+mn-lt"/>
                <a:ea typeface="Times New Roman" panose="02020603050405020304" pitchFamily="18" charset="0"/>
              </a:rPr>
              <a:t>Komunikácia medzi prijímateľom a poskytovateľom týkajúca sa projektu prebieha prioritne </a:t>
            </a:r>
            <a:r>
              <a:rPr lang="sk-SK" sz="1400" b="1" dirty="0">
                <a:effectLst/>
                <a:latin typeface="+mn-lt"/>
                <a:ea typeface="Times New Roman" panose="02020603050405020304" pitchFamily="18" charset="0"/>
              </a:rPr>
              <a:t>v elektronickej podobe písomnej formy:</a:t>
            </a:r>
            <a:endParaRPr lang="sk-SK" sz="1400" b="1" dirty="0">
              <a:latin typeface="+mn-lt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komunikácia prostredníctvom ITMS2014+, resp. prostredníctvom evidencie </a:t>
            </a:r>
            <a:r>
              <a:rPr lang="sk-SK" sz="1400" b="1" dirty="0">
                <a:latin typeface="+mn-lt"/>
              </a:rPr>
              <a:t>Komunikácia ITMS2014+,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komunikácia prostredníctvom elektronickej správy (e-mailu) s prideleným projektovým manažérom (PM) poskytovateľa,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komunikácia prostredníctvom Ústredného portálu verejnej správy.</a:t>
            </a:r>
          </a:p>
          <a:p>
            <a:pPr algn="just"/>
            <a:endParaRPr lang="sk-SK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V rámci komunikácie je potrebné vždy uvádzať </a:t>
            </a:r>
            <a:r>
              <a:rPr lang="sk-SK" sz="14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ITMS2014+ kód projektu</a:t>
            </a:r>
            <a:r>
              <a:rPr lang="sk-SK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k-SK" sz="14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názov projektu</a:t>
            </a:r>
            <a:r>
              <a:rPr lang="sk-SK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 prijímateľa komunikuje s poskytovateľom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kontaktná osoba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(štatutár alebo splnomocnená osoba) uvedená pri </a:t>
            </a:r>
            <a:r>
              <a:rPr lang="sk-SK" sz="14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zazmluvnení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projektu 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resp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následne pri zmene osoby po </a:t>
            </a:r>
            <a:r>
              <a:rPr lang="sk-SK" sz="1400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zazmluvnení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na základe predloženej plnej moci štatutárnym orgánom prijímateľa.</a:t>
            </a:r>
          </a:p>
          <a:p>
            <a:pPr algn="just"/>
            <a:endParaRPr lang="sk-SK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Oprávnenosť implementácie aktivít projektu </a:t>
            </a:r>
            <a:r>
              <a:rPr lang="sk-SK" sz="2000" dirty="0"/>
              <a:t> </a:t>
            </a:r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Oprávnené obdobie realizácie aktivít projektu </a:t>
            </a:r>
            <a:r>
              <a:rPr lang="pl-PL" sz="1400" dirty="0" smtClean="0">
                <a:latin typeface="+mn-lt"/>
              </a:rPr>
              <a:t>- sa </a:t>
            </a:r>
            <a:r>
              <a:rPr lang="pl-PL" sz="1400" dirty="0">
                <a:latin typeface="+mn-lt"/>
              </a:rPr>
              <a:t>začína dňom realizácie aktivít projektov, ktorý nie je skorší ako dátum vyhlásenia </a:t>
            </a:r>
            <a:r>
              <a:rPr lang="pl-PL" sz="1400" dirty="0" smtClean="0">
                <a:latin typeface="+mn-lt"/>
              </a:rPr>
              <a:t>výzvy (1.6.2022), </a:t>
            </a:r>
            <a:r>
              <a:rPr lang="pl-PL" sz="1400" dirty="0">
                <a:latin typeface="+mn-lt"/>
              </a:rPr>
              <a:t>a trvá najneskôr do </a:t>
            </a:r>
            <a:r>
              <a:rPr lang="pl-PL" sz="1400" dirty="0" smtClean="0">
                <a:latin typeface="+mn-lt"/>
              </a:rPr>
              <a:t>31.12.2023, 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 smtClean="0">
                <a:latin typeface="+mn-lt"/>
              </a:rPr>
              <a:t>Oprávnené </a:t>
            </a:r>
            <a:r>
              <a:rPr lang="pl-PL" sz="1400" b="1" dirty="0">
                <a:latin typeface="+mn-lt"/>
              </a:rPr>
              <a:t>miesto realizácie </a:t>
            </a:r>
            <a:r>
              <a:rPr lang="pl-PL" sz="1400" dirty="0">
                <a:latin typeface="+mn-lt"/>
              </a:rPr>
              <a:t>- </a:t>
            </a:r>
            <a:r>
              <a:rPr lang="sk-SK" sz="1400" dirty="0">
                <a:latin typeface="+mn-lt"/>
              </a:rPr>
              <a:t>celé územie SR,</a:t>
            </a:r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Oprávnená cieľová skupina </a:t>
            </a:r>
            <a:r>
              <a:rPr lang="pl-PL" sz="1400" dirty="0">
                <a:latin typeface="+mn-lt"/>
              </a:rPr>
              <a:t>-</a:t>
            </a:r>
            <a:r>
              <a:rPr lang="sk-SK" sz="1400" b="1" dirty="0">
                <a:latin typeface="+mn-lt"/>
              </a:rPr>
              <a:t> </a:t>
            </a:r>
            <a:r>
              <a:rPr lang="sk-SK" sz="1400" dirty="0">
                <a:latin typeface="+mn-lt"/>
              </a:rPr>
              <a:t>V súlade so špecifickým cieľom 8.1.1 OP ĽZ sú oprávnenou cieľovou skupinou</a:t>
            </a:r>
            <a:r>
              <a:rPr lang="sk-SK" sz="1400" dirty="0" smtClean="0">
                <a:latin typeface="+mn-lt"/>
              </a:rPr>
              <a:t>:  </a:t>
            </a:r>
            <a:r>
              <a:rPr lang="sk-SK" sz="1400" b="1" dirty="0" smtClean="0">
                <a:latin typeface="+mn-lt"/>
              </a:rPr>
              <a:t>zamestnanec</a:t>
            </a:r>
            <a:r>
              <a:rPr lang="sk-SK" sz="1400" dirty="0" smtClean="0">
                <a:latin typeface="+mn-lt"/>
              </a:rPr>
              <a:t> (v </a:t>
            </a:r>
            <a:r>
              <a:rPr lang="sk-SK" sz="1400" dirty="0">
                <a:latin typeface="+mn-lt"/>
              </a:rPr>
              <a:t>pracovnom pomere podľa zákona č. 311/2001 </a:t>
            </a:r>
            <a:r>
              <a:rPr lang="sk-SK" sz="1400" dirty="0" err="1">
                <a:latin typeface="+mn-lt"/>
              </a:rPr>
              <a:t>Z.z</a:t>
            </a:r>
            <a:r>
              <a:rPr lang="sk-SK" sz="1400" dirty="0">
                <a:latin typeface="+mn-lt"/>
              </a:rPr>
              <a:t>. – Zákonník práce (ďalej len Zákonník práce) alebo v obdobnom </a:t>
            </a:r>
            <a:r>
              <a:rPr lang="sk-SK" sz="1400" dirty="0" smtClean="0">
                <a:latin typeface="+mn-lt"/>
              </a:rPr>
              <a:t>pracovnom vzťahu </a:t>
            </a:r>
            <a:r>
              <a:rPr lang="sk-SK" sz="1400" dirty="0">
                <a:latin typeface="+mn-lt"/>
              </a:rPr>
              <a:t>(zamestnanci v štátnej alebo verejnej službe</a:t>
            </a:r>
            <a:r>
              <a:rPr lang="sk-SK" sz="1400" dirty="0" smtClean="0">
                <a:latin typeface="+mn-lt"/>
              </a:rPr>
              <a:t>),</a:t>
            </a:r>
          </a:p>
          <a:p>
            <a:pPr algn="just"/>
            <a:r>
              <a:rPr lang="sk-SK" sz="1400" dirty="0">
                <a:latin typeface="+mn-lt"/>
              </a:rPr>
              <a:t>V prípade zamestnávania osôb pre účel realizácie projektu rozlišujeme dve alternatívy:</a:t>
            </a:r>
          </a:p>
          <a:p>
            <a:pPr algn="just"/>
            <a:r>
              <a:rPr lang="sk-SK" sz="1400" dirty="0">
                <a:latin typeface="+mn-lt"/>
              </a:rPr>
              <a:t>a)   </a:t>
            </a:r>
            <a:r>
              <a:rPr lang="sk-SK" sz="1400" u="sng" dirty="0">
                <a:latin typeface="+mn-lt"/>
              </a:rPr>
              <a:t>zamestnanec zamestnávateľa</a:t>
            </a:r>
            <a:r>
              <a:rPr lang="sk-SK" sz="1400" dirty="0">
                <a:latin typeface="+mn-lt"/>
              </a:rPr>
              <a:t>, ktorý je žiadateľom o NFP, </a:t>
            </a:r>
          </a:p>
          <a:p>
            <a:pPr algn="just"/>
            <a:r>
              <a:rPr lang="sk-SK" sz="1400" dirty="0">
                <a:latin typeface="+mn-lt"/>
              </a:rPr>
              <a:t>b)  </a:t>
            </a:r>
            <a:r>
              <a:rPr lang="sk-SK" sz="1400" u="sng" dirty="0">
                <a:latin typeface="+mn-lt"/>
              </a:rPr>
              <a:t>zamestnanec zamestnávateľa, ktorý je členom alebo sa združuje </a:t>
            </a:r>
            <a:r>
              <a:rPr lang="sk-SK" sz="1400" dirty="0">
                <a:latin typeface="+mn-lt"/>
              </a:rPr>
              <a:t>v príslušnej profesijnej organizácii, komore, záujmovom združení právnických osôb, alebo v občianskom združení, ktorého členmi sú zamestnávateľské asociácie  a zväzy. Žiadateľom o NFP sú profesijné organizácie, komory, záujmové združenia právnických osôb a občianske združenia, ktorých členmi sú zamestnávateľské asociácie a zväzy</a:t>
            </a:r>
            <a:r>
              <a:rPr lang="sk-SK" sz="1400" dirty="0" smtClean="0">
                <a:latin typeface="+mn-lt"/>
              </a:rPr>
              <a:t>.</a:t>
            </a:r>
            <a:r>
              <a:rPr lang="sk-SK" sz="1400" dirty="0">
                <a:latin typeface="+mn-lt"/>
              </a:rPr>
              <a:t> </a:t>
            </a:r>
          </a:p>
          <a:p>
            <a:pPr algn="just"/>
            <a:r>
              <a:rPr lang="sk-SK" sz="1400" dirty="0">
                <a:latin typeface="+mn-lt"/>
              </a:rPr>
              <a:t>Zamestnanec musí mať miesto výkonu práce, určené v pracovnej zmluve, na území SR. Osoba cieľovej skupiny sa posudzuje podľa statusu platného v čase vstupu do projektu</a:t>
            </a:r>
            <a:r>
              <a:rPr lang="sk-SK" sz="1400" dirty="0" smtClean="0">
                <a:latin typeface="+mn-lt"/>
              </a:rPr>
              <a:t>.</a:t>
            </a:r>
          </a:p>
          <a:p>
            <a:pPr algn="just"/>
            <a:r>
              <a:rPr lang="sk-SK" sz="1400" dirty="0">
                <a:latin typeface="+mn-lt"/>
              </a:rPr>
              <a:t>Pre osoby cieľovej skupiny bude uplatnená </a:t>
            </a:r>
            <a:r>
              <a:rPr lang="sk-SK" sz="1400" b="1" dirty="0">
                <a:latin typeface="+mn-lt"/>
              </a:rPr>
              <a:t>karta účastníka </a:t>
            </a:r>
            <a:r>
              <a:rPr lang="sk-SK" sz="1400" dirty="0">
                <a:latin typeface="+mn-lt"/>
              </a:rPr>
              <a:t>ako podklad k vykazovaniu merateľných ukazovateľov projektu. </a:t>
            </a: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 smtClean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891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400" b="1" dirty="0" smtClean="0">
                <a:solidFill>
                  <a:prstClr val="black"/>
                </a:solidFill>
                <a:latin typeface="Calibri"/>
              </a:rPr>
              <a:t>Oprávnené </a:t>
            </a:r>
            <a:r>
              <a:rPr lang="sk-SK" sz="1400" b="1" dirty="0">
                <a:solidFill>
                  <a:prstClr val="black"/>
                </a:solidFill>
                <a:latin typeface="Calibri"/>
              </a:rPr>
              <a:t>aktivity </a:t>
            </a:r>
            <a:endParaRPr lang="sk-SK" sz="1400" b="1" dirty="0" smtClean="0">
              <a:solidFill>
                <a:prstClr val="black"/>
              </a:solidFill>
              <a:latin typeface="Calibri"/>
            </a:endParaRPr>
          </a:p>
          <a:p>
            <a:pPr lvl="0" algn="just"/>
            <a:endParaRPr lang="sk-SK" sz="1400" b="1" dirty="0" smtClean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400" dirty="0" smtClean="0">
                <a:solidFill>
                  <a:prstClr val="black"/>
                </a:solidFill>
                <a:latin typeface="Calibri"/>
              </a:rPr>
              <a:t>Hlavná </a:t>
            </a:r>
            <a:r>
              <a:rPr lang="pl-PL" sz="1400" dirty="0">
                <a:solidFill>
                  <a:prstClr val="black"/>
                </a:solidFill>
                <a:latin typeface="Calibri"/>
              </a:rPr>
              <a:t>aktivita: </a:t>
            </a:r>
            <a:r>
              <a:rPr lang="pl-PL" sz="1400" b="1" dirty="0">
                <a:solidFill>
                  <a:prstClr val="black"/>
                </a:solidFill>
                <a:latin typeface="Calibri"/>
              </a:rPr>
              <a:t>Profesijný rozvoj nových zručností zamestnancov, vrátane digitálnych zručností. Tvoria ju dve na seba nadväzujúce podaktivity</a:t>
            </a:r>
            <a:r>
              <a:rPr lang="pl-PL" sz="14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lvl="0" algn="just"/>
            <a:r>
              <a:rPr lang="pl-PL" sz="1400" u="sng" dirty="0">
                <a:solidFill>
                  <a:prstClr val="black"/>
                </a:solidFill>
                <a:latin typeface="Calibri"/>
              </a:rPr>
              <a:t>Podaktivita 1 - Výber a príprava zamestnancov </a:t>
            </a:r>
          </a:p>
          <a:p>
            <a:pPr lvl="0" algn="just"/>
            <a:r>
              <a:rPr lang="pl-PL" sz="1400" dirty="0">
                <a:solidFill>
                  <a:prstClr val="black"/>
                </a:solidFill>
                <a:latin typeface="Calibri"/>
              </a:rPr>
              <a:t>Cieľom podaktivity je výber vhodného zamestnanca, posúdenie jeho predpokladov na výkon pracovnej pozície podľa nového opisu pracovných činností na rovnakom pracovnom mieste alebo inom pracovnom mieste u zamestnávateľa</a:t>
            </a:r>
            <a:r>
              <a:rPr lang="pl-PL" sz="1400" dirty="0" smtClean="0">
                <a:solidFill>
                  <a:prstClr val="black"/>
                </a:solidFill>
                <a:latin typeface="Calibri"/>
              </a:rPr>
              <a:t>.</a:t>
            </a:r>
            <a:endParaRPr lang="pl-PL" sz="1400" dirty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400" u="sng" dirty="0">
                <a:solidFill>
                  <a:prstClr val="black"/>
                </a:solidFill>
                <a:latin typeface="Calibri"/>
              </a:rPr>
              <a:t>Podaktivita 2 – Cielené získavanie pracovných zručností </a:t>
            </a:r>
            <a:r>
              <a:rPr lang="pl-PL" sz="1400" u="sng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pl-PL" sz="1400" u="sng" dirty="0">
                <a:solidFill>
                  <a:prstClr val="black"/>
                </a:solidFill>
                <a:latin typeface="Calibri"/>
              </a:rPr>
              <a:t>teoretická a praktická časť)</a:t>
            </a:r>
          </a:p>
          <a:p>
            <a:pPr lvl="0" algn="just"/>
            <a:r>
              <a:rPr lang="pl-PL" sz="1400" dirty="0">
                <a:solidFill>
                  <a:prstClr val="black"/>
                </a:solidFill>
                <a:latin typeface="Calibri"/>
              </a:rPr>
              <a:t>Podaktivita nadväzuje bezprostredne na podaktivitu 1 pre účastníkov z radov zamestnancov podľa potrieb žiadateľa/zamestnávateľa na konkrétne pracovné miesta a profesie. Je zameraná na rozvoj/prehlbovanie cielených zručnosti, vedomosti, skúseností a postupov, potrebných pre ďalšie uplatnenie zamestnanca u zamestnávateľa do budúcnosti, ktoré sú vykonávané pre konkrétne pracovné miesto. Má priamu väzbu na pracovné uplatnenie cieľovej skupiny v odbornej oblasti.</a:t>
            </a:r>
          </a:p>
          <a:p>
            <a:pPr lvl="0" algn="just"/>
            <a:endParaRPr lang="pl-PL" sz="1400" dirty="0" smtClean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400" dirty="0" smtClean="0">
                <a:solidFill>
                  <a:prstClr val="black"/>
                </a:solidFill>
                <a:latin typeface="Calibri"/>
              </a:rPr>
              <a:t>Aktivity </a:t>
            </a:r>
            <a:r>
              <a:rPr lang="pl-PL" sz="1400" dirty="0">
                <a:solidFill>
                  <a:prstClr val="black"/>
                </a:solidFill>
                <a:latin typeface="Calibri"/>
              </a:rPr>
              <a:t>majú byť zabezpečené internou formou u zamestnávateľov alebo prostredníctvom zamestnávateľských asociácií a zväzov.  </a:t>
            </a:r>
            <a:endParaRPr lang="pl-PL" sz="1400" dirty="0" smtClean="0">
              <a:solidFill>
                <a:prstClr val="black"/>
              </a:solidFill>
              <a:latin typeface="Calibri"/>
            </a:endParaRPr>
          </a:p>
          <a:p>
            <a:pPr lvl="0" algn="just"/>
            <a:endParaRPr lang="pl-PL" sz="1400" dirty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400" dirty="0" smtClean="0">
                <a:solidFill>
                  <a:prstClr val="black"/>
                </a:solidFill>
                <a:latin typeface="Calibri"/>
              </a:rPr>
              <a:t>Pre </a:t>
            </a:r>
            <a:r>
              <a:rPr lang="pl-PL" sz="1400" dirty="0">
                <a:solidFill>
                  <a:prstClr val="black"/>
                </a:solidFill>
                <a:latin typeface="Calibri"/>
              </a:rPr>
              <a:t>úspešné ukončenie podaktivity 2 je potrebná minimálne 80% účasť zamestnanca. </a:t>
            </a: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 smtClean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0165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pl-PL" sz="1400" b="1" dirty="0" smtClean="0">
                <a:solidFill>
                  <a:prstClr val="black"/>
                </a:solidFill>
                <a:latin typeface="Calibri"/>
              </a:rPr>
              <a:t>Oprávnené </a:t>
            </a:r>
            <a:r>
              <a:rPr lang="pl-PL" sz="1400" b="1" dirty="0">
                <a:solidFill>
                  <a:prstClr val="black"/>
                </a:solidFill>
                <a:latin typeface="Calibri"/>
              </a:rPr>
              <a:t>výdavky </a:t>
            </a:r>
          </a:p>
          <a:p>
            <a:pPr lvl="0" algn="just"/>
            <a:r>
              <a:rPr lang="pl-PL" sz="1400" dirty="0" smtClean="0">
                <a:latin typeface="Calibri"/>
              </a:rPr>
              <a:t>- výdavky sú oprávnené maximálne </a:t>
            </a:r>
            <a:r>
              <a:rPr lang="pl-PL" sz="1400" b="1" dirty="0" smtClean="0">
                <a:latin typeface="Calibri"/>
              </a:rPr>
              <a:t>do 31.12.2023</a:t>
            </a:r>
            <a:r>
              <a:rPr lang="pl-PL" sz="1400" dirty="0" smtClean="0">
                <a:latin typeface="Calibri"/>
              </a:rPr>
              <a:t>, poslednú- záverečnú ŽoP je potrebné predložiť na RO najneskôr predložiť </a:t>
            </a:r>
            <a:r>
              <a:rPr lang="pl-PL" sz="1400" b="1" dirty="0" smtClean="0">
                <a:latin typeface="Calibri"/>
              </a:rPr>
              <a:t>do 31.01.2024</a:t>
            </a:r>
            <a:r>
              <a:rPr lang="pl-PL" sz="1400" dirty="0" smtClean="0">
                <a:latin typeface="Calibri"/>
              </a:rPr>
              <a:t>.</a:t>
            </a:r>
            <a:endParaRPr lang="pl-PL" sz="1400" dirty="0">
              <a:latin typeface="Calibri"/>
            </a:endParaRPr>
          </a:p>
          <a:p>
            <a:pPr marL="285750" lvl="0" indent="-285750" algn="just">
              <a:buFontTx/>
              <a:buChar char="-"/>
            </a:pPr>
            <a:r>
              <a:rPr lang="pl-PL" sz="1400" dirty="0" smtClean="0">
                <a:solidFill>
                  <a:prstClr val="black"/>
                </a:solidFill>
                <a:latin typeface="Calibri"/>
              </a:rPr>
              <a:t>výdavky </a:t>
            </a:r>
            <a:r>
              <a:rPr lang="pl-PL" sz="1400" dirty="0">
                <a:solidFill>
                  <a:prstClr val="black"/>
                </a:solidFill>
                <a:latin typeface="Calibri"/>
              </a:rPr>
              <a:t>v zmysle schváleného rozpočtu projektu v Zmluve o poskytnutí NFP:  	</a:t>
            </a:r>
          </a:p>
          <a:p>
            <a:pPr lvl="0" algn="just"/>
            <a:r>
              <a:rPr lang="sk-SK" sz="1400" b="1" dirty="0">
                <a:latin typeface="+mn-lt"/>
              </a:rPr>
              <a:t>521- mzdové výdavky </a:t>
            </a:r>
          </a:p>
          <a:p>
            <a:pPr lvl="0" algn="just"/>
            <a:r>
              <a:rPr lang="sk-SK" sz="1400" dirty="0">
                <a:latin typeface="+mn-lt"/>
              </a:rPr>
              <a:t>Pre účel realizácie projektu rozlišujeme mzdové výdavky nasledovne:</a:t>
            </a:r>
          </a:p>
          <a:p>
            <a:pPr lvl="0" algn="just"/>
            <a:r>
              <a:rPr lang="sk-SK" sz="1400" u="sng" dirty="0">
                <a:latin typeface="+mn-lt"/>
              </a:rPr>
              <a:t>mzdové výdavky vynaložené na odborný personál projektu </a:t>
            </a:r>
            <a:r>
              <a:rPr lang="sk-SK" sz="1400" dirty="0">
                <a:latin typeface="+mn-lt"/>
              </a:rPr>
              <a:t>pre nasledovné pozície:    </a:t>
            </a:r>
            <a:endParaRPr lang="sk-SK" sz="1400" dirty="0" smtClean="0">
              <a:latin typeface="+mn-lt"/>
            </a:endParaRPr>
          </a:p>
          <a:p>
            <a:pPr lvl="0" algn="just"/>
            <a:r>
              <a:rPr lang="sk-SK" sz="1400" dirty="0" smtClean="0">
                <a:latin typeface="+mn-lt"/>
              </a:rPr>
              <a:t>                   - </a:t>
            </a:r>
            <a:r>
              <a:rPr lang="sk-SK" sz="1400" dirty="0">
                <a:latin typeface="+mn-lt"/>
              </a:rPr>
              <a:t>odborný pracovník pre vzdelávanie a rozvoj zamestnancov </a:t>
            </a:r>
          </a:p>
          <a:p>
            <a:pPr lvl="0" algn="just"/>
            <a:r>
              <a:rPr lang="sk-SK" sz="1400" dirty="0">
                <a:latin typeface="+mn-lt"/>
              </a:rPr>
              <a:t>                   - inštruktor majster</a:t>
            </a:r>
          </a:p>
          <a:p>
            <a:pPr lvl="0" algn="just"/>
            <a:r>
              <a:rPr lang="sk-SK" sz="1400" dirty="0">
                <a:latin typeface="+mn-lt"/>
              </a:rPr>
              <a:t>                   - lektor </a:t>
            </a:r>
          </a:p>
          <a:p>
            <a:pPr lvl="0" algn="just"/>
            <a:r>
              <a:rPr lang="sk-SK" sz="1400" u="sng" dirty="0">
                <a:latin typeface="+mn-lt"/>
              </a:rPr>
              <a:t>mzdové výdavky vynaložené na účastníkov vzdelávacích aktivít  </a:t>
            </a:r>
            <a:r>
              <a:rPr lang="sk-SK" sz="1400" dirty="0">
                <a:latin typeface="+mn-lt"/>
              </a:rPr>
              <a:t>- zamestnancov (okrem zamestnancov zamestnávateľa, ktorý je členom alebo sa združuje v príslušnej profesijnej organizácii, komore, záujmovom združení právnických osôb, alebo občianskom združení (ktorého členmi sú zamestnávateľské asociácie  a zväzy)</a:t>
            </a:r>
          </a:p>
          <a:p>
            <a:pPr lvl="0" algn="just"/>
            <a:r>
              <a:rPr lang="sk-SK" sz="1400" u="sng" dirty="0">
                <a:latin typeface="+mn-lt"/>
              </a:rPr>
              <a:t>mzdové výdavky vynaložené na riadenie projektu</a:t>
            </a:r>
            <a:r>
              <a:rPr lang="sk-SK" sz="1400" dirty="0">
                <a:latin typeface="+mn-lt"/>
              </a:rPr>
              <a:t> pre nasledovné pozície: </a:t>
            </a:r>
          </a:p>
          <a:p>
            <a:pPr lvl="0" algn="just"/>
            <a:r>
              <a:rPr lang="sk-SK" sz="1400" dirty="0">
                <a:latin typeface="+mn-lt"/>
              </a:rPr>
              <a:t>      </a:t>
            </a:r>
            <a:r>
              <a:rPr lang="sk-SK" sz="1400" dirty="0" smtClean="0">
                <a:latin typeface="+mn-lt"/>
              </a:rPr>
              <a:t>            - </a:t>
            </a:r>
            <a:r>
              <a:rPr lang="sk-SK" sz="1400" dirty="0">
                <a:latin typeface="+mn-lt"/>
              </a:rPr>
              <a:t>projektového manažéra,</a:t>
            </a:r>
          </a:p>
          <a:p>
            <a:pPr lvl="0" algn="just"/>
            <a:r>
              <a:rPr lang="sk-SK" sz="1400" dirty="0">
                <a:latin typeface="+mn-lt"/>
              </a:rPr>
              <a:t> </a:t>
            </a:r>
            <a:r>
              <a:rPr lang="sk-SK" sz="1400" dirty="0" smtClean="0">
                <a:latin typeface="+mn-lt"/>
              </a:rPr>
              <a:t>                 </a:t>
            </a:r>
            <a:r>
              <a:rPr lang="sk-SK" sz="1400" dirty="0">
                <a:latin typeface="+mn-lt"/>
              </a:rPr>
              <a:t>- finančného manažéra</a:t>
            </a:r>
            <a:r>
              <a:rPr lang="sk-SK" sz="1400" dirty="0" smtClean="0">
                <a:latin typeface="+mn-lt"/>
              </a:rPr>
              <a:t>.</a:t>
            </a:r>
            <a:endParaRPr lang="sk-SK" sz="1400" dirty="0">
              <a:latin typeface="+mn-lt"/>
            </a:endParaRPr>
          </a:p>
          <a:p>
            <a:pPr lvl="0" algn="just"/>
            <a:r>
              <a:rPr lang="sk-SK" sz="1400" b="1" dirty="0">
                <a:latin typeface="+mn-lt"/>
              </a:rPr>
              <a:t>903 – Paušálna sadzba na ostatné výdavky projektu </a:t>
            </a:r>
          </a:p>
          <a:p>
            <a:pPr lvl="0" algn="just"/>
            <a:r>
              <a:rPr lang="sk-SK" sz="1400" dirty="0">
                <a:latin typeface="+mn-lt"/>
              </a:rPr>
              <a:t>Podľa všeobecného nariadenia Európskeho parlamentu a Rady (EÚ) č. 1303/2013, čl. 68b ods.1). </a:t>
            </a:r>
          </a:p>
          <a:p>
            <a:pPr lvl="0" algn="just"/>
            <a:r>
              <a:rPr lang="sk-SK" sz="1400" dirty="0">
                <a:latin typeface="+mn-lt"/>
              </a:rPr>
              <a:t>Pri aplikácii uvedenej paušálnej sadzby nie je potrebné odôvodniť skutočné náklady v uvedenej kategórií výdavkov. Výdavky musia súvisieť s realizáciou projektu alebo musia byť nevyhnutné pre realizáciu projektu.</a:t>
            </a:r>
          </a:p>
          <a:p>
            <a:pPr lvl="0" algn="just"/>
            <a:endParaRPr lang="sk-SK" sz="1400" dirty="0">
              <a:latin typeface="+mn-lt"/>
            </a:endParaRPr>
          </a:p>
          <a:p>
            <a:pPr algn="just"/>
            <a:endParaRPr lang="sk-SK" sz="1400" dirty="0" smtClean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5537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Začiatok implementácie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Hlásenie o  začatí realizácie hlavných aktivít projektu </a:t>
            </a:r>
            <a:r>
              <a:rPr lang="pl-PL" sz="1400" dirty="0">
                <a:latin typeface="+mn-lt"/>
              </a:rPr>
              <a:t>do 20 dní od začatia prvej hlavnej aktivity resp. do 20 dní od účinnosti zmluvy (zaevidovať v ITMS2014+ a predložiť cez </a:t>
            </a:r>
            <a:r>
              <a:rPr lang="sk-SK" sz="1400" dirty="0">
                <a:latin typeface="+mn-lt"/>
              </a:rPr>
              <a:t>Komunikáciu ITMS2014+ </a:t>
            </a:r>
            <a:r>
              <a:rPr lang="pl-PL" sz="1400" dirty="0">
                <a:latin typeface="+mn-lt"/>
              </a:rPr>
              <a:t>a emailom PM poskytovateľa).</a:t>
            </a:r>
          </a:p>
          <a:p>
            <a:pPr algn="just"/>
            <a:endParaRPr lang="pl-PL" sz="1400" strike="sngStrike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Podrobný harmonogram aktivít projektu - </a:t>
            </a:r>
            <a:r>
              <a:rPr lang="sk-SK" sz="1400" dirty="0">
                <a:latin typeface="+mn-lt"/>
              </a:rPr>
              <a:t>p</a:t>
            </a:r>
            <a:r>
              <a:rPr lang="sk-SK" sz="1400" dirty="0" smtClean="0">
                <a:latin typeface="+mn-lt"/>
              </a:rPr>
              <a:t>rijímateľ </a:t>
            </a:r>
            <a:r>
              <a:rPr lang="sk-SK" sz="1400" dirty="0">
                <a:latin typeface="+mn-lt"/>
              </a:rPr>
              <a:t>predkladá Hlásenie o  realizácii aktivít spolu s Podrobným harmonogramom aktivít </a:t>
            </a:r>
            <a:r>
              <a:rPr lang="sk-SK" sz="1400" dirty="0" smtClean="0">
                <a:latin typeface="+mn-lt"/>
              </a:rPr>
              <a:t>projektu, </a:t>
            </a:r>
            <a:r>
              <a:rPr lang="sk-SK" sz="1400" dirty="0">
                <a:latin typeface="+mn-lt"/>
              </a:rPr>
              <a:t>pričom prijímateľ Podrobný harmonogramom aktivít projektu zasiela aj </a:t>
            </a:r>
            <a:r>
              <a:rPr lang="sk-SK" sz="1400" dirty="0" smtClean="0">
                <a:latin typeface="+mn-lt"/>
              </a:rPr>
              <a:t>elektronicky </a:t>
            </a:r>
            <a:r>
              <a:rPr lang="sk-SK" sz="1400" dirty="0">
                <a:latin typeface="+mn-lt"/>
              </a:rPr>
              <a:t>na e-mail svojmu projektovému manažérovi poskytovateľa a na adresu </a:t>
            </a:r>
            <a:r>
              <a:rPr lang="sk-SK" sz="1400" dirty="0">
                <a:latin typeface="+mn-lt"/>
                <a:hlinkClick r:id="rId3"/>
              </a:rPr>
              <a:t>harmonogram@employment.gov.sk</a:t>
            </a:r>
            <a:r>
              <a:rPr lang="sk-SK" sz="1400" dirty="0">
                <a:latin typeface="+mn-lt"/>
              </a:rPr>
              <a:t>. </a:t>
            </a:r>
            <a:r>
              <a:rPr lang="pl-PL" sz="1400" dirty="0" smtClean="0">
                <a:latin typeface="+mn-lt"/>
              </a:rPr>
              <a:t>Všetky </a:t>
            </a:r>
            <a:r>
              <a:rPr lang="pl-PL" sz="1400" dirty="0">
                <a:latin typeface="+mn-lt"/>
              </a:rPr>
              <a:t>zmeny - </a:t>
            </a:r>
            <a:r>
              <a:rPr lang="sk-SK" sz="1400" b="1" dirty="0">
                <a:latin typeface="+mn-lt"/>
              </a:rPr>
              <a:t>Oznámenie zmeny harmonogramu projektu </a:t>
            </a:r>
            <a:r>
              <a:rPr lang="sk-SK" sz="1400" dirty="0">
                <a:latin typeface="+mn-lt"/>
              </a:rPr>
              <a:t>bezodkladne</a:t>
            </a:r>
            <a:r>
              <a:rPr lang="pl-PL" sz="1400" dirty="0">
                <a:latin typeface="+mn-lt"/>
              </a:rPr>
              <a:t>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Formulár príkladov dobrej praxe </a:t>
            </a:r>
            <a:r>
              <a:rPr lang="pl-PL" sz="1400" dirty="0">
                <a:latin typeface="+mn-lt"/>
              </a:rPr>
              <a:t>– predložiť emailom PM poskytovateľa a na </a:t>
            </a:r>
            <a:r>
              <a:rPr lang="sk-SK" sz="1400" u="sng" dirty="0">
                <a:solidFill>
                  <a:srgbClr val="0070C0"/>
                </a:solidFill>
                <a:latin typeface="+mn-lt"/>
              </a:rPr>
              <a:t>publicita@employment.gov.sk</a:t>
            </a:r>
            <a:r>
              <a:rPr lang="pl-PL" sz="1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pl-PL" sz="1400" dirty="0">
                <a:latin typeface="+mn-lt"/>
              </a:rPr>
              <a:t>do 1 mesiaca od začatia realizácie projektu.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Informovanie a komunikácia</a:t>
            </a:r>
            <a:r>
              <a:rPr lang="pl-PL" sz="1400" dirty="0">
                <a:latin typeface="+mn-lt"/>
              </a:rPr>
              <a:t>:</a:t>
            </a:r>
            <a:r>
              <a:rPr lang="sk-SK" sz="1400" dirty="0">
                <a:latin typeface="+mn-lt"/>
              </a:rPr>
              <a:t> povinnosť umiestniť informačnú tabuľu/plagát vo formáte min. A3 na dobre viditeľnom mieste realizácie aktivít projektu, ktoré je prístupné širokej verejnosti, webová stránka.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Presné postupy ohľadom informovania a komunikácie o projekte, ktorými sa musí prijímateľ riadiť a je povinný ich dodržiavať, uvádza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Manuál pre informovanie a komunikáciu pre prijímateľov v rámci EŠIF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k-SK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pl-PL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8151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Priebeh implementácie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Realizácia oprávnených aktivít, projektové riadenie,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Vedenie kariet </a:t>
            </a:r>
            <a:r>
              <a:rPr lang="pl-PL" sz="1400" b="1" dirty="0" smtClean="0">
                <a:latin typeface="+mn-lt"/>
              </a:rPr>
              <a:t>účastníkov,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Finančné riadenie, podávanie žiadostí o platbu</a:t>
            </a:r>
            <a:r>
              <a:rPr lang="pl-PL" sz="1400" b="1" dirty="0" smtClean="0">
                <a:latin typeface="+mn-lt"/>
              </a:rPr>
              <a:t>,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Podávanie zmien harmonogramu projektu</a:t>
            </a:r>
            <a:r>
              <a:rPr lang="sk-SK" sz="1400" b="1" dirty="0" smtClean="0">
                <a:latin typeface="+mn-lt"/>
              </a:rPr>
              <a:t>,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Monitorovanie projektu</a:t>
            </a:r>
            <a:r>
              <a:rPr lang="pl-PL" sz="1400" b="1" dirty="0" smtClean="0">
                <a:latin typeface="+mn-lt"/>
              </a:rPr>
              <a:t>,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</a:rPr>
              <a:t>Podávanie zmien</a:t>
            </a:r>
            <a:r>
              <a:rPr lang="pl-PL" sz="1400" b="1" dirty="0">
                <a:latin typeface="+mn-lt"/>
              </a:rPr>
              <a:t> projektu </a:t>
            </a:r>
            <a:r>
              <a:rPr lang="pl-PL" sz="1400" dirty="0">
                <a:latin typeface="+mn-lt"/>
              </a:rPr>
              <a:t>(ak relevantné</a:t>
            </a:r>
            <a:r>
              <a:rPr lang="pl-PL" sz="1400" dirty="0" smtClean="0">
                <a:latin typeface="+mn-lt"/>
              </a:rPr>
              <a:t>)</a:t>
            </a:r>
            <a:r>
              <a:rPr lang="pl-PL" sz="1400" b="1" dirty="0" smtClean="0">
                <a:latin typeface="+mn-lt"/>
              </a:rPr>
              <a:t>,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Evidencia a archivácia projektovej dokumentácie</a:t>
            </a:r>
            <a:r>
              <a:rPr lang="pl-PL" sz="1400" b="1" dirty="0" smtClean="0">
                <a:latin typeface="+mn-lt"/>
              </a:rPr>
              <a:t>,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Informovanie a komunikácia</a:t>
            </a:r>
            <a:r>
              <a:rPr lang="pl-PL" sz="14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8789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solidFill>
                  <a:srgbClr val="E46C0A"/>
                </a:solidFill>
                <a:latin typeface="+mn-lt"/>
              </a:rPr>
              <a:t>Žiadosť o platbu (</a:t>
            </a:r>
            <a:r>
              <a:rPr lang="sk-SK" b="1" dirty="0" err="1">
                <a:solidFill>
                  <a:srgbClr val="E46C0A"/>
                </a:solidFill>
                <a:latin typeface="+mn-lt"/>
              </a:rPr>
              <a:t>ŽoP</a:t>
            </a:r>
            <a:r>
              <a:rPr lang="sk-SK" b="1" dirty="0">
                <a:solidFill>
                  <a:srgbClr val="E46C0A"/>
                </a:solidFill>
                <a:latin typeface="+mn-lt"/>
              </a:rPr>
              <a:t>) – systém platieb</a:t>
            </a:r>
          </a:p>
          <a:p>
            <a:pPr algn="just"/>
            <a:endParaRPr lang="pl-PL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Refundácia</a:t>
            </a:r>
            <a:r>
              <a:rPr lang="pl-PL" sz="1400" dirty="0">
                <a:latin typeface="+mn-lt"/>
              </a:rPr>
              <a:t> (Priebežné platby),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Zálohové platby </a:t>
            </a:r>
            <a:r>
              <a:rPr lang="pl-PL" sz="1400" dirty="0" smtClean="0">
                <a:latin typeface="+mn-lt"/>
              </a:rPr>
              <a:t>– jednorázovo </a:t>
            </a:r>
            <a:r>
              <a:rPr lang="sk-SK" sz="1400" dirty="0" smtClean="0">
                <a:latin typeface="+mn-lt"/>
              </a:rPr>
              <a:t>max</a:t>
            </a:r>
            <a:r>
              <a:rPr lang="sk-SK" sz="1400" dirty="0">
                <a:latin typeface="+mn-lt"/>
              </a:rPr>
              <a:t>. </a:t>
            </a:r>
            <a:r>
              <a:rPr lang="sk-SK" sz="1400" dirty="0" smtClean="0">
                <a:latin typeface="+mn-lt"/>
              </a:rPr>
              <a:t>40 % zo sumy nenávratného finančného príspevku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Kombinácia refundácie a zálohových platieb</a:t>
            </a:r>
            <a:r>
              <a:rPr lang="pl-PL" sz="1400" dirty="0">
                <a:latin typeface="+mn-lt"/>
              </a:rPr>
              <a:t>.</a:t>
            </a:r>
          </a:p>
          <a:p>
            <a:pPr algn="just"/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Prijímateľ </a:t>
            </a:r>
            <a:r>
              <a:rPr lang="pl-PL" sz="1400" b="1" dirty="0">
                <a:latin typeface="+mn-lt"/>
              </a:rPr>
              <a:t>ŽoP elektronicky</a:t>
            </a:r>
            <a:r>
              <a:rPr lang="pl-PL" sz="1400" dirty="0">
                <a:latin typeface="+mn-lt"/>
              </a:rPr>
              <a:t> vypracuje a odošle prostredníctvom formulára v </a:t>
            </a:r>
            <a:r>
              <a:rPr lang="pl-PL" sz="1400" b="1" dirty="0">
                <a:latin typeface="+mn-lt"/>
              </a:rPr>
              <a:t>ITMS2014+</a:t>
            </a:r>
            <a:r>
              <a:rPr lang="pl-PL" sz="1400" dirty="0">
                <a:latin typeface="+mn-lt"/>
              </a:rPr>
              <a:t>.</a:t>
            </a:r>
          </a:p>
          <a:p>
            <a:pPr algn="just"/>
            <a:endParaRPr lang="pl-PL" sz="1400" dirty="0">
              <a:latin typeface="+mn-lt"/>
            </a:endParaRPr>
          </a:p>
          <a:p>
            <a:pPr algn="just"/>
            <a:r>
              <a:rPr lang="pl-PL" sz="1400" b="1" dirty="0">
                <a:latin typeface="+mn-lt"/>
              </a:rPr>
              <a:t>Zálohová platba → zúčtovanie zálohovej platby: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možnosť zúčtovať predložením viacerých </a:t>
            </a:r>
            <a:r>
              <a:rPr lang="sk-SK" sz="1400" dirty="0" err="1">
                <a:latin typeface="+mn-lt"/>
              </a:rPr>
              <a:t>ŽoP</a:t>
            </a:r>
            <a:r>
              <a:rPr lang="sk-SK" sz="1400" dirty="0">
                <a:latin typeface="+mn-lt"/>
              </a:rPr>
              <a:t> (zúčtovanie zálohovej platby),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každú zálohovú platbu je potrebné </a:t>
            </a:r>
            <a:r>
              <a:rPr lang="sk-SK" sz="1400" b="1" dirty="0">
                <a:latin typeface="+mn-lt"/>
              </a:rPr>
              <a:t>zúčtovať</a:t>
            </a:r>
            <a:r>
              <a:rPr lang="sk-SK" sz="1400" dirty="0">
                <a:latin typeface="+mn-lt"/>
              </a:rPr>
              <a:t> </a:t>
            </a:r>
            <a:r>
              <a:rPr lang="sk-SK" sz="1400" b="1" dirty="0">
                <a:latin typeface="+mn-lt"/>
              </a:rPr>
              <a:t>do 12 mesiacov </a:t>
            </a:r>
            <a:r>
              <a:rPr lang="sk-SK" sz="1400" dirty="0">
                <a:latin typeface="+mn-lt"/>
              </a:rPr>
              <a:t>od jej poskytnutia vo výške 100%.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endParaRPr lang="sk-SK" sz="1400" b="1" dirty="0">
              <a:latin typeface="+mn-lt"/>
            </a:endParaRPr>
          </a:p>
          <a:p>
            <a:r>
              <a:rPr lang="sk-SK" sz="1400" b="1" dirty="0" err="1">
                <a:latin typeface="+mn-lt"/>
              </a:rPr>
              <a:t>ŽoP</a:t>
            </a:r>
            <a:r>
              <a:rPr lang="sk-SK" sz="1400" b="1" dirty="0">
                <a:latin typeface="+mn-lt"/>
              </a:rPr>
              <a:t> </a:t>
            </a:r>
            <a:r>
              <a:rPr lang="pl-PL" sz="1400" b="1" dirty="0">
                <a:latin typeface="+mn-lt"/>
              </a:rPr>
              <a:t>zúčtovanie zálohovej platby a refundácia:</a:t>
            </a:r>
            <a:endParaRPr lang="sk-SK" sz="14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highlight>
                  <a:srgbClr val="FFFFFF"/>
                </a:highlight>
                <a:latin typeface="+mn-lt"/>
              </a:rPr>
              <a:t>minimálnu výšku ŽoP a pravidelnosť predkladania určí poskytovateľ listom prijímateľovi po </a:t>
            </a:r>
            <a:r>
              <a:rPr lang="sk-SK" sz="1400" dirty="0" err="1" smtClean="0">
                <a:highlight>
                  <a:srgbClr val="FFFFFF"/>
                </a:highlight>
                <a:latin typeface="+mn-lt"/>
              </a:rPr>
              <a:t>zazmluvnení</a:t>
            </a:r>
            <a:r>
              <a:rPr lang="sk-SK" sz="1400" dirty="0" smtClean="0">
                <a:highlight>
                  <a:srgbClr val="FFFFFF"/>
                </a:highlight>
                <a:latin typeface="+mn-lt"/>
              </a:rPr>
              <a:t> </a:t>
            </a:r>
            <a:r>
              <a:rPr lang="sk-SK" sz="1400" dirty="0">
                <a:highlight>
                  <a:srgbClr val="FFFFFF"/>
                </a:highlight>
                <a:latin typeface="+mn-lt"/>
              </a:rPr>
              <a:t>projektu,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obsahuje aj </a:t>
            </a:r>
            <a:r>
              <a:rPr lang="sk-SK" sz="1400" b="1" dirty="0">
                <a:latin typeface="+mn-lt"/>
              </a:rPr>
              <a:t>podpornú dokumentáciu,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súčasťou sú Doplňujúce monitorovacie údaje k </a:t>
            </a:r>
            <a:r>
              <a:rPr lang="sk-SK" sz="1400" dirty="0" err="1">
                <a:latin typeface="+mn-lt"/>
              </a:rPr>
              <a:t>ŽoP</a:t>
            </a:r>
            <a:r>
              <a:rPr lang="sk-SK" sz="1400" dirty="0">
                <a:latin typeface="+mn-lt"/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  <a:ea typeface="DengXian" panose="02010600030101010101" pitchFamily="2" charset="-122"/>
                <a:cs typeface="Times New Roman" panose="02020603050405020304" pitchFamily="18" charset="0"/>
              </a:rPr>
              <a:t>Zoznam podpornej dokumentácie k ŽoP sa nachádza v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Príručke pre prijímateľa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Usmernení Riadiaceho orgánu č. </a:t>
            </a:r>
            <a:r>
              <a:rPr lang="sk-SK" sz="1400" b="1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3/2022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558525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14475</TotalTime>
  <Words>943</Words>
  <Application>Microsoft Office PowerPoint</Application>
  <PresentationFormat>Prezentácia na obrazovke (16:9)</PresentationFormat>
  <Paragraphs>188</Paragraphs>
  <Slides>15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15</vt:i4>
      </vt:variant>
    </vt:vector>
  </HeadingPairs>
  <TitlesOfParts>
    <vt:vector size="22" baseType="lpstr">
      <vt:lpstr>SimSun</vt:lpstr>
      <vt:lpstr>Arial</vt:lpstr>
      <vt:lpstr>Calibri</vt:lpstr>
      <vt:lpstr>DengXian</vt:lpstr>
      <vt:lpstr>Times New Roman</vt:lpstr>
      <vt:lpstr>Wingdings</vt:lpstr>
      <vt:lpstr>Motív Office</vt:lpstr>
      <vt:lpstr>Výzva OP ĽZ DOP 2022/8.1.1/RO-01 – Rozvoj zručností na podporu trhu práce: IMPLEMENTÁCIA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Ministerstvo práce, sociálnych vecí a rodiny SR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Valentíková Jana</cp:lastModifiedBy>
  <cp:revision>408</cp:revision>
  <dcterms:created xsi:type="dcterms:W3CDTF">2015-06-03T20:40:01Z</dcterms:created>
  <dcterms:modified xsi:type="dcterms:W3CDTF">2022-12-14T14:23:00Z</dcterms:modified>
</cp:coreProperties>
</file>