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1" r:id="rId1"/>
  </p:sldMasterIdLst>
  <p:sldIdLst>
    <p:sldId id="256" r:id="rId2"/>
    <p:sldId id="257" r:id="rId3"/>
    <p:sldId id="258" r:id="rId4"/>
    <p:sldId id="260" r:id="rId5"/>
    <p:sldId id="261" r:id="rId6"/>
    <p:sldId id="273" r:id="rId7"/>
    <p:sldId id="282" r:id="rId8"/>
    <p:sldId id="283" r:id="rId9"/>
    <p:sldId id="262" r:id="rId10"/>
    <p:sldId id="278" r:id="rId11"/>
    <p:sldId id="279" r:id="rId12"/>
    <p:sldId id="281" r:id="rId13"/>
    <p:sldId id="264" r:id="rId14"/>
    <p:sldId id="274" r:id="rId15"/>
    <p:sldId id="265" r:id="rId16"/>
    <p:sldId id="266" r:id="rId17"/>
    <p:sldId id="267" r:id="rId18"/>
    <p:sldId id="268" r:id="rId19"/>
    <p:sldId id="269" r:id="rId20"/>
    <p:sldId id="270" r:id="rId21"/>
  </p:sldIdLst>
  <p:sldSz cx="12192000" cy="6858000"/>
  <p:notesSz cx="6797675" cy="99282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redný štýl 2 - zvýrazneni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p:scale>
          <a:sx n="87" d="100"/>
          <a:sy n="87" d="100"/>
        </p:scale>
        <p:origin x="2133" y="1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á snímk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sk-SK" smtClean="0"/>
              <a:t>Upravte štýly predlohy textu</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k-SK" smtClean="0"/>
              <a:t>Kliknutím upravte štýl predlohy podnadpisov</a:t>
            </a:r>
            <a:endParaRPr lang="en-US" dirty="0"/>
          </a:p>
        </p:txBody>
      </p:sp>
      <p:sp>
        <p:nvSpPr>
          <p:cNvPr id="4" name="Date Placeholder 3"/>
          <p:cNvSpPr>
            <a:spLocks noGrp="1"/>
          </p:cNvSpPr>
          <p:nvPr>
            <p:ph type="dt" sz="half" idx="10"/>
          </p:nvPr>
        </p:nvSpPr>
        <p:spPr/>
        <p:txBody>
          <a:bodyPr/>
          <a:lstStyle/>
          <a:p>
            <a:fld id="{6CB52E62-9958-4A71-A655-6624A7E9A8AE}" type="datetimeFigureOut">
              <a:rPr lang="sk-SK" smtClean="0"/>
              <a:t>7. 5. 2026</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A44448E6-CB69-4067-A6B6-1E78A3AE603F}" type="slidenum">
              <a:rPr lang="sk-SK" smtClean="0"/>
              <a:t>‹#›</a:t>
            </a:fld>
            <a:endParaRPr lang="sk-SK"/>
          </a:p>
        </p:txBody>
      </p:sp>
    </p:spTree>
    <p:extLst>
      <p:ext uri="{BB962C8B-B14F-4D97-AF65-F5344CB8AC3E}">
        <p14:creationId xmlns:p14="http://schemas.microsoft.com/office/powerpoint/2010/main" val="35272257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Názov a popis">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sk-SK" smtClean="0"/>
              <a:t>Upravte štýly predlohy textu</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k-SK" smtClean="0"/>
              <a:t>Upraviť štýly predlohy textu</a:t>
            </a:r>
          </a:p>
        </p:txBody>
      </p:sp>
      <p:sp>
        <p:nvSpPr>
          <p:cNvPr id="4" name="Date Placeholder 3"/>
          <p:cNvSpPr>
            <a:spLocks noGrp="1"/>
          </p:cNvSpPr>
          <p:nvPr>
            <p:ph type="dt" sz="half" idx="10"/>
          </p:nvPr>
        </p:nvSpPr>
        <p:spPr/>
        <p:txBody>
          <a:bodyPr/>
          <a:lstStyle/>
          <a:p>
            <a:fld id="{6CB52E62-9958-4A71-A655-6624A7E9A8AE}" type="datetimeFigureOut">
              <a:rPr lang="sk-SK" smtClean="0"/>
              <a:t>7. 5. 2026</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A44448E6-CB69-4067-A6B6-1E78A3AE603F}" type="slidenum">
              <a:rPr lang="sk-SK" smtClean="0"/>
              <a:t>‹#›</a:t>
            </a:fld>
            <a:endParaRPr lang="sk-SK"/>
          </a:p>
        </p:txBody>
      </p:sp>
    </p:spTree>
    <p:extLst>
      <p:ext uri="{BB962C8B-B14F-4D97-AF65-F5344CB8AC3E}">
        <p14:creationId xmlns:p14="http://schemas.microsoft.com/office/powerpoint/2010/main" val="4856517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onuka s popisom">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sk-SK" smtClean="0"/>
              <a:t>Upravte štýly predlohy textu</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sk-SK" smtClean="0"/>
              <a:t>Upraviť štýly predlohy textu</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k-SK" smtClean="0"/>
              <a:t>Upraviť štýly predlohy textu</a:t>
            </a:r>
          </a:p>
        </p:txBody>
      </p:sp>
      <p:sp>
        <p:nvSpPr>
          <p:cNvPr id="4" name="Date Placeholder 3"/>
          <p:cNvSpPr>
            <a:spLocks noGrp="1"/>
          </p:cNvSpPr>
          <p:nvPr>
            <p:ph type="dt" sz="half" idx="10"/>
          </p:nvPr>
        </p:nvSpPr>
        <p:spPr/>
        <p:txBody>
          <a:bodyPr/>
          <a:lstStyle/>
          <a:p>
            <a:fld id="{6CB52E62-9958-4A71-A655-6624A7E9A8AE}" type="datetimeFigureOut">
              <a:rPr lang="sk-SK" smtClean="0"/>
              <a:t>7. 5. 2026</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A44448E6-CB69-4067-A6B6-1E78A3AE603F}" type="slidenum">
              <a:rPr lang="sk-SK" smtClean="0"/>
              <a:t>‹#›</a:t>
            </a:fld>
            <a:endParaRPr lang="sk-SK"/>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0174049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Karta s názvom">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sk-SK" smtClean="0"/>
              <a:t>Upravte štýly predlohy textu</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k-SK" smtClean="0"/>
              <a:t>Upraviť štýly predlohy textu</a:t>
            </a:r>
          </a:p>
        </p:txBody>
      </p:sp>
      <p:sp>
        <p:nvSpPr>
          <p:cNvPr id="4" name="Date Placeholder 3"/>
          <p:cNvSpPr>
            <a:spLocks noGrp="1"/>
          </p:cNvSpPr>
          <p:nvPr>
            <p:ph type="dt" sz="half" idx="10"/>
          </p:nvPr>
        </p:nvSpPr>
        <p:spPr/>
        <p:txBody>
          <a:bodyPr/>
          <a:lstStyle/>
          <a:p>
            <a:fld id="{6CB52E62-9958-4A71-A655-6624A7E9A8AE}" type="datetimeFigureOut">
              <a:rPr lang="sk-SK" smtClean="0"/>
              <a:t>7. 5. 2026</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A44448E6-CB69-4067-A6B6-1E78A3AE603F}" type="slidenum">
              <a:rPr lang="sk-SK" smtClean="0"/>
              <a:t>‹#›</a:t>
            </a:fld>
            <a:endParaRPr lang="sk-SK"/>
          </a:p>
        </p:txBody>
      </p:sp>
    </p:spTree>
    <p:extLst>
      <p:ext uri="{BB962C8B-B14F-4D97-AF65-F5344CB8AC3E}">
        <p14:creationId xmlns:p14="http://schemas.microsoft.com/office/powerpoint/2010/main" val="34822135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Karta s názvom ponuky">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sk-SK" smtClean="0"/>
              <a:t>Upravte štýly predlohy textu</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sk-SK" smtClean="0"/>
              <a:t>Upraviť štýly predlohy textu</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k-SK" smtClean="0"/>
              <a:t>Upraviť štýly predlohy textu</a:t>
            </a:r>
          </a:p>
        </p:txBody>
      </p:sp>
      <p:sp>
        <p:nvSpPr>
          <p:cNvPr id="4" name="Date Placeholder 3"/>
          <p:cNvSpPr>
            <a:spLocks noGrp="1"/>
          </p:cNvSpPr>
          <p:nvPr>
            <p:ph type="dt" sz="half" idx="10"/>
          </p:nvPr>
        </p:nvSpPr>
        <p:spPr/>
        <p:txBody>
          <a:bodyPr/>
          <a:lstStyle/>
          <a:p>
            <a:fld id="{6CB52E62-9958-4A71-A655-6624A7E9A8AE}" type="datetimeFigureOut">
              <a:rPr lang="sk-SK" smtClean="0"/>
              <a:t>7. 5. 2026</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A44448E6-CB69-4067-A6B6-1E78A3AE603F}" type="slidenum">
              <a:rPr lang="sk-SK" smtClean="0"/>
              <a:t>‹#›</a:t>
            </a:fld>
            <a:endParaRPr lang="sk-SK"/>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9333014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alebo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sk-SK" smtClean="0"/>
              <a:t>Upravte štýly predlohy textu</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sk-SK" smtClean="0"/>
              <a:t>Upraviť štýly predlohy textu</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k-SK" smtClean="0"/>
              <a:t>Upraviť štýly predlohy textu</a:t>
            </a:r>
          </a:p>
        </p:txBody>
      </p:sp>
      <p:sp>
        <p:nvSpPr>
          <p:cNvPr id="4" name="Date Placeholder 3"/>
          <p:cNvSpPr>
            <a:spLocks noGrp="1"/>
          </p:cNvSpPr>
          <p:nvPr>
            <p:ph type="dt" sz="half" idx="10"/>
          </p:nvPr>
        </p:nvSpPr>
        <p:spPr/>
        <p:txBody>
          <a:bodyPr/>
          <a:lstStyle/>
          <a:p>
            <a:fld id="{6CB52E62-9958-4A71-A655-6624A7E9A8AE}" type="datetimeFigureOut">
              <a:rPr lang="sk-SK" smtClean="0"/>
              <a:t>7. 5. 2026</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A44448E6-CB69-4067-A6B6-1E78A3AE603F}" type="slidenum">
              <a:rPr lang="sk-SK" smtClean="0"/>
              <a:t>‹#›</a:t>
            </a:fld>
            <a:endParaRPr lang="sk-SK"/>
          </a:p>
        </p:txBody>
      </p:sp>
    </p:spTree>
    <p:extLst>
      <p:ext uri="{BB962C8B-B14F-4D97-AF65-F5344CB8AC3E}">
        <p14:creationId xmlns:p14="http://schemas.microsoft.com/office/powerpoint/2010/main" val="14140128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k-SK" smtClean="0"/>
              <a:t>Upravte štýly predlohy textu</a:t>
            </a:r>
            <a:endParaRPr lang="en-US" dirty="0"/>
          </a:p>
        </p:txBody>
      </p:sp>
      <p:sp>
        <p:nvSpPr>
          <p:cNvPr id="3" name="Vertical Text Placeholder 2"/>
          <p:cNvSpPr>
            <a:spLocks noGrp="1"/>
          </p:cNvSpPr>
          <p:nvPr>
            <p:ph type="body" orient="vert" idx="1"/>
          </p:nvPr>
        </p:nvSpPr>
        <p:spPr/>
        <p:txBody>
          <a:bodyPr vert="eaVert"/>
          <a:lstStyle/>
          <a:p>
            <a:pPr lvl="0"/>
            <a:r>
              <a:rPr lang="sk-SK" smtClean="0"/>
              <a:t>Upraviť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dirty="0"/>
          </a:p>
        </p:txBody>
      </p:sp>
      <p:sp>
        <p:nvSpPr>
          <p:cNvPr id="4" name="Date Placeholder 3"/>
          <p:cNvSpPr>
            <a:spLocks noGrp="1"/>
          </p:cNvSpPr>
          <p:nvPr>
            <p:ph type="dt" sz="half" idx="10"/>
          </p:nvPr>
        </p:nvSpPr>
        <p:spPr/>
        <p:txBody>
          <a:bodyPr/>
          <a:lstStyle/>
          <a:p>
            <a:fld id="{6CB52E62-9958-4A71-A655-6624A7E9A8AE}" type="datetimeFigureOut">
              <a:rPr lang="sk-SK" smtClean="0"/>
              <a:t>7. 5. 2026</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A44448E6-CB69-4067-A6B6-1E78A3AE603F}" type="slidenum">
              <a:rPr lang="sk-SK" smtClean="0"/>
              <a:t>‹#›</a:t>
            </a:fld>
            <a:endParaRPr lang="sk-SK"/>
          </a:p>
        </p:txBody>
      </p:sp>
    </p:spTree>
    <p:extLst>
      <p:ext uri="{BB962C8B-B14F-4D97-AF65-F5344CB8AC3E}">
        <p14:creationId xmlns:p14="http://schemas.microsoft.com/office/powerpoint/2010/main" val="30203465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sk-SK" smtClean="0"/>
              <a:t>Upravte štýly predlohy textu</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sk-SK" smtClean="0"/>
              <a:t>Upraviť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dirty="0"/>
          </a:p>
        </p:txBody>
      </p:sp>
      <p:sp>
        <p:nvSpPr>
          <p:cNvPr id="4" name="Date Placeholder 3"/>
          <p:cNvSpPr>
            <a:spLocks noGrp="1"/>
          </p:cNvSpPr>
          <p:nvPr>
            <p:ph type="dt" sz="half" idx="10"/>
          </p:nvPr>
        </p:nvSpPr>
        <p:spPr/>
        <p:txBody>
          <a:bodyPr/>
          <a:lstStyle/>
          <a:p>
            <a:fld id="{6CB52E62-9958-4A71-A655-6624A7E9A8AE}" type="datetimeFigureOut">
              <a:rPr lang="sk-SK" smtClean="0"/>
              <a:t>7. 5. 2026</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A44448E6-CB69-4067-A6B6-1E78A3AE603F}" type="slidenum">
              <a:rPr lang="sk-SK" smtClean="0"/>
              <a:t>‹#›</a:t>
            </a:fld>
            <a:endParaRPr lang="sk-SK"/>
          </a:p>
        </p:txBody>
      </p:sp>
    </p:spTree>
    <p:extLst>
      <p:ext uri="{BB962C8B-B14F-4D97-AF65-F5344CB8AC3E}">
        <p14:creationId xmlns:p14="http://schemas.microsoft.com/office/powerpoint/2010/main" val="6067964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k-SK" smtClean="0"/>
              <a:t>Upravte štýly predlohy textu</a:t>
            </a:r>
            <a:endParaRPr lang="en-US" dirty="0"/>
          </a:p>
        </p:txBody>
      </p:sp>
      <p:sp>
        <p:nvSpPr>
          <p:cNvPr id="3" name="Content Placeholder 2"/>
          <p:cNvSpPr>
            <a:spLocks noGrp="1"/>
          </p:cNvSpPr>
          <p:nvPr>
            <p:ph idx="1"/>
          </p:nvPr>
        </p:nvSpPr>
        <p:spPr/>
        <p:txBody>
          <a:bodyPr/>
          <a:lstStyle/>
          <a:p>
            <a:pPr lvl="0"/>
            <a:r>
              <a:rPr lang="sk-SK" smtClean="0"/>
              <a:t>Upraviť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dirty="0"/>
          </a:p>
        </p:txBody>
      </p:sp>
      <p:sp>
        <p:nvSpPr>
          <p:cNvPr id="4" name="Date Placeholder 3"/>
          <p:cNvSpPr>
            <a:spLocks noGrp="1"/>
          </p:cNvSpPr>
          <p:nvPr>
            <p:ph type="dt" sz="half" idx="10"/>
          </p:nvPr>
        </p:nvSpPr>
        <p:spPr/>
        <p:txBody>
          <a:bodyPr/>
          <a:lstStyle/>
          <a:p>
            <a:fld id="{6CB52E62-9958-4A71-A655-6624A7E9A8AE}" type="datetimeFigureOut">
              <a:rPr lang="sk-SK" smtClean="0"/>
              <a:t>7. 5. 2026</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A44448E6-CB69-4067-A6B6-1E78A3AE603F}" type="slidenum">
              <a:rPr lang="sk-SK" smtClean="0"/>
              <a:t>‹#›</a:t>
            </a:fld>
            <a:endParaRPr lang="sk-SK"/>
          </a:p>
        </p:txBody>
      </p:sp>
    </p:spTree>
    <p:extLst>
      <p:ext uri="{BB962C8B-B14F-4D97-AF65-F5344CB8AC3E}">
        <p14:creationId xmlns:p14="http://schemas.microsoft.com/office/powerpoint/2010/main" val="29958912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Hlavička sekcie">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sk-SK" smtClean="0"/>
              <a:t>Upravte štýly predlohy textu</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k-SK" smtClean="0"/>
              <a:t>Upraviť štýly predlohy textu</a:t>
            </a:r>
          </a:p>
        </p:txBody>
      </p:sp>
      <p:sp>
        <p:nvSpPr>
          <p:cNvPr id="4" name="Date Placeholder 3"/>
          <p:cNvSpPr>
            <a:spLocks noGrp="1"/>
          </p:cNvSpPr>
          <p:nvPr>
            <p:ph type="dt" sz="half" idx="10"/>
          </p:nvPr>
        </p:nvSpPr>
        <p:spPr/>
        <p:txBody>
          <a:bodyPr/>
          <a:lstStyle/>
          <a:p>
            <a:fld id="{6CB52E62-9958-4A71-A655-6624A7E9A8AE}" type="datetimeFigureOut">
              <a:rPr lang="sk-SK" smtClean="0"/>
              <a:t>7. 5. 2026</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A44448E6-CB69-4067-A6B6-1E78A3AE603F}" type="slidenum">
              <a:rPr lang="sk-SK" smtClean="0"/>
              <a:t>‹#›</a:t>
            </a:fld>
            <a:endParaRPr lang="sk-SK"/>
          </a:p>
        </p:txBody>
      </p:sp>
    </p:spTree>
    <p:extLst>
      <p:ext uri="{BB962C8B-B14F-4D97-AF65-F5344CB8AC3E}">
        <p14:creationId xmlns:p14="http://schemas.microsoft.com/office/powerpoint/2010/main" val="40441466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k-SK" smtClean="0"/>
              <a:t>Upravte štýly predlohy textu</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sk-SK" smtClean="0"/>
              <a:t>Upraviť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sk-SK" smtClean="0"/>
              <a:t>Upraviť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dirty="0"/>
          </a:p>
        </p:txBody>
      </p:sp>
      <p:sp>
        <p:nvSpPr>
          <p:cNvPr id="5" name="Date Placeholder 4"/>
          <p:cNvSpPr>
            <a:spLocks noGrp="1"/>
          </p:cNvSpPr>
          <p:nvPr>
            <p:ph type="dt" sz="half" idx="10"/>
          </p:nvPr>
        </p:nvSpPr>
        <p:spPr/>
        <p:txBody>
          <a:bodyPr/>
          <a:lstStyle/>
          <a:p>
            <a:fld id="{6CB52E62-9958-4A71-A655-6624A7E9A8AE}" type="datetimeFigureOut">
              <a:rPr lang="sk-SK" smtClean="0"/>
              <a:t>7. 5. 2026</a:t>
            </a:fld>
            <a:endParaRPr lang="sk-SK"/>
          </a:p>
        </p:txBody>
      </p:sp>
      <p:sp>
        <p:nvSpPr>
          <p:cNvPr id="6" name="Footer Placeholder 5"/>
          <p:cNvSpPr>
            <a:spLocks noGrp="1"/>
          </p:cNvSpPr>
          <p:nvPr>
            <p:ph type="ftr" sz="quarter" idx="11"/>
          </p:nvPr>
        </p:nvSpPr>
        <p:spPr/>
        <p:txBody>
          <a:bodyPr/>
          <a:lstStyle/>
          <a:p>
            <a:endParaRPr lang="sk-SK"/>
          </a:p>
        </p:txBody>
      </p:sp>
      <p:sp>
        <p:nvSpPr>
          <p:cNvPr id="7" name="Slide Number Placeholder 6"/>
          <p:cNvSpPr>
            <a:spLocks noGrp="1"/>
          </p:cNvSpPr>
          <p:nvPr>
            <p:ph type="sldNum" sz="quarter" idx="12"/>
          </p:nvPr>
        </p:nvSpPr>
        <p:spPr/>
        <p:txBody>
          <a:bodyPr/>
          <a:lstStyle/>
          <a:p>
            <a:fld id="{A44448E6-CB69-4067-A6B6-1E78A3AE603F}" type="slidenum">
              <a:rPr lang="sk-SK" smtClean="0"/>
              <a:t>‹#›</a:t>
            </a:fld>
            <a:endParaRPr lang="sk-SK"/>
          </a:p>
        </p:txBody>
      </p:sp>
    </p:spTree>
    <p:extLst>
      <p:ext uri="{BB962C8B-B14F-4D97-AF65-F5344CB8AC3E}">
        <p14:creationId xmlns:p14="http://schemas.microsoft.com/office/powerpoint/2010/main" val="41651045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sk-SK" smtClean="0"/>
              <a:t>Upravte štýly predlohy textu</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Upraviť štýly predlohy textu</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sk-SK" smtClean="0"/>
              <a:t>Upraviť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Upraviť štýly predlohy textu</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sk-SK" smtClean="0"/>
              <a:t>Upraviť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dirty="0"/>
          </a:p>
        </p:txBody>
      </p:sp>
      <p:sp>
        <p:nvSpPr>
          <p:cNvPr id="7" name="Date Placeholder 6"/>
          <p:cNvSpPr>
            <a:spLocks noGrp="1"/>
          </p:cNvSpPr>
          <p:nvPr>
            <p:ph type="dt" sz="half" idx="10"/>
          </p:nvPr>
        </p:nvSpPr>
        <p:spPr/>
        <p:txBody>
          <a:bodyPr/>
          <a:lstStyle/>
          <a:p>
            <a:fld id="{6CB52E62-9958-4A71-A655-6624A7E9A8AE}" type="datetimeFigureOut">
              <a:rPr lang="sk-SK" smtClean="0"/>
              <a:t>7. 5. 2026</a:t>
            </a:fld>
            <a:endParaRPr lang="sk-SK"/>
          </a:p>
        </p:txBody>
      </p:sp>
      <p:sp>
        <p:nvSpPr>
          <p:cNvPr id="8" name="Footer Placeholder 7"/>
          <p:cNvSpPr>
            <a:spLocks noGrp="1"/>
          </p:cNvSpPr>
          <p:nvPr>
            <p:ph type="ftr" sz="quarter" idx="11"/>
          </p:nvPr>
        </p:nvSpPr>
        <p:spPr/>
        <p:txBody>
          <a:bodyPr/>
          <a:lstStyle/>
          <a:p>
            <a:endParaRPr lang="sk-SK"/>
          </a:p>
        </p:txBody>
      </p:sp>
      <p:sp>
        <p:nvSpPr>
          <p:cNvPr id="9" name="Slide Number Placeholder 8"/>
          <p:cNvSpPr>
            <a:spLocks noGrp="1"/>
          </p:cNvSpPr>
          <p:nvPr>
            <p:ph type="sldNum" sz="quarter" idx="12"/>
          </p:nvPr>
        </p:nvSpPr>
        <p:spPr/>
        <p:txBody>
          <a:bodyPr/>
          <a:lstStyle/>
          <a:p>
            <a:fld id="{A44448E6-CB69-4067-A6B6-1E78A3AE603F}" type="slidenum">
              <a:rPr lang="sk-SK" smtClean="0"/>
              <a:t>‹#›</a:t>
            </a:fld>
            <a:endParaRPr lang="sk-SK"/>
          </a:p>
        </p:txBody>
      </p:sp>
    </p:spTree>
    <p:extLst>
      <p:ext uri="{BB962C8B-B14F-4D97-AF65-F5344CB8AC3E}">
        <p14:creationId xmlns:p14="http://schemas.microsoft.com/office/powerpoint/2010/main" val="4128192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sk-SK" smtClean="0"/>
              <a:t>Upravte štýly predlohy textu</a:t>
            </a:r>
            <a:endParaRPr lang="en-US" dirty="0"/>
          </a:p>
        </p:txBody>
      </p:sp>
      <p:sp>
        <p:nvSpPr>
          <p:cNvPr id="3" name="Date Placeholder 2"/>
          <p:cNvSpPr>
            <a:spLocks noGrp="1"/>
          </p:cNvSpPr>
          <p:nvPr>
            <p:ph type="dt" sz="half" idx="10"/>
          </p:nvPr>
        </p:nvSpPr>
        <p:spPr/>
        <p:txBody>
          <a:bodyPr/>
          <a:lstStyle/>
          <a:p>
            <a:fld id="{6CB52E62-9958-4A71-A655-6624A7E9A8AE}" type="datetimeFigureOut">
              <a:rPr lang="sk-SK" smtClean="0"/>
              <a:t>7. 5. 2026</a:t>
            </a:fld>
            <a:endParaRPr lang="sk-SK"/>
          </a:p>
        </p:txBody>
      </p:sp>
      <p:sp>
        <p:nvSpPr>
          <p:cNvPr id="4" name="Footer Placeholder 3"/>
          <p:cNvSpPr>
            <a:spLocks noGrp="1"/>
          </p:cNvSpPr>
          <p:nvPr>
            <p:ph type="ftr" sz="quarter" idx="11"/>
          </p:nvPr>
        </p:nvSpPr>
        <p:spPr/>
        <p:txBody>
          <a:bodyPr/>
          <a:lstStyle/>
          <a:p>
            <a:endParaRPr lang="sk-SK"/>
          </a:p>
        </p:txBody>
      </p:sp>
      <p:sp>
        <p:nvSpPr>
          <p:cNvPr id="5" name="Slide Number Placeholder 4"/>
          <p:cNvSpPr>
            <a:spLocks noGrp="1"/>
          </p:cNvSpPr>
          <p:nvPr>
            <p:ph type="sldNum" sz="quarter" idx="12"/>
          </p:nvPr>
        </p:nvSpPr>
        <p:spPr/>
        <p:txBody>
          <a:bodyPr/>
          <a:lstStyle/>
          <a:p>
            <a:fld id="{A44448E6-CB69-4067-A6B6-1E78A3AE603F}" type="slidenum">
              <a:rPr lang="sk-SK" smtClean="0"/>
              <a:t>‹#›</a:t>
            </a:fld>
            <a:endParaRPr lang="sk-SK"/>
          </a:p>
        </p:txBody>
      </p:sp>
    </p:spTree>
    <p:extLst>
      <p:ext uri="{BB962C8B-B14F-4D97-AF65-F5344CB8AC3E}">
        <p14:creationId xmlns:p14="http://schemas.microsoft.com/office/powerpoint/2010/main" val="22359745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B52E62-9958-4A71-A655-6624A7E9A8AE}" type="datetimeFigureOut">
              <a:rPr lang="sk-SK" smtClean="0"/>
              <a:t>7. 5. 2026</a:t>
            </a:fld>
            <a:endParaRPr lang="sk-SK"/>
          </a:p>
        </p:txBody>
      </p:sp>
      <p:sp>
        <p:nvSpPr>
          <p:cNvPr id="3" name="Footer Placeholder 2"/>
          <p:cNvSpPr>
            <a:spLocks noGrp="1"/>
          </p:cNvSpPr>
          <p:nvPr>
            <p:ph type="ftr" sz="quarter" idx="11"/>
          </p:nvPr>
        </p:nvSpPr>
        <p:spPr/>
        <p:txBody>
          <a:bodyPr/>
          <a:lstStyle/>
          <a:p>
            <a:endParaRPr lang="sk-SK"/>
          </a:p>
        </p:txBody>
      </p:sp>
      <p:sp>
        <p:nvSpPr>
          <p:cNvPr id="4" name="Slide Number Placeholder 3"/>
          <p:cNvSpPr>
            <a:spLocks noGrp="1"/>
          </p:cNvSpPr>
          <p:nvPr>
            <p:ph type="sldNum" sz="quarter" idx="12"/>
          </p:nvPr>
        </p:nvSpPr>
        <p:spPr/>
        <p:txBody>
          <a:bodyPr/>
          <a:lstStyle/>
          <a:p>
            <a:fld id="{A44448E6-CB69-4067-A6B6-1E78A3AE603F}" type="slidenum">
              <a:rPr lang="sk-SK" smtClean="0"/>
              <a:t>‹#›</a:t>
            </a:fld>
            <a:endParaRPr lang="sk-SK"/>
          </a:p>
        </p:txBody>
      </p:sp>
    </p:spTree>
    <p:extLst>
      <p:ext uri="{BB962C8B-B14F-4D97-AF65-F5344CB8AC3E}">
        <p14:creationId xmlns:p14="http://schemas.microsoft.com/office/powerpoint/2010/main" val="30078096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popisom">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sk-SK" smtClean="0"/>
              <a:t>Upravte štýly predlohy textu</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sk-SK" smtClean="0"/>
              <a:t>Upraviť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sk-SK" smtClean="0"/>
              <a:t>Upraviť štýly predlohy textu</a:t>
            </a:r>
          </a:p>
        </p:txBody>
      </p:sp>
      <p:sp>
        <p:nvSpPr>
          <p:cNvPr id="5" name="Date Placeholder 4"/>
          <p:cNvSpPr>
            <a:spLocks noGrp="1"/>
          </p:cNvSpPr>
          <p:nvPr>
            <p:ph type="dt" sz="half" idx="10"/>
          </p:nvPr>
        </p:nvSpPr>
        <p:spPr/>
        <p:txBody>
          <a:bodyPr/>
          <a:lstStyle/>
          <a:p>
            <a:fld id="{6CB52E62-9958-4A71-A655-6624A7E9A8AE}" type="datetimeFigureOut">
              <a:rPr lang="sk-SK" smtClean="0"/>
              <a:t>7. 5. 2026</a:t>
            </a:fld>
            <a:endParaRPr lang="sk-SK"/>
          </a:p>
        </p:txBody>
      </p:sp>
      <p:sp>
        <p:nvSpPr>
          <p:cNvPr id="6" name="Footer Placeholder 5"/>
          <p:cNvSpPr>
            <a:spLocks noGrp="1"/>
          </p:cNvSpPr>
          <p:nvPr>
            <p:ph type="ftr" sz="quarter" idx="11"/>
          </p:nvPr>
        </p:nvSpPr>
        <p:spPr/>
        <p:txBody>
          <a:bodyPr/>
          <a:lstStyle/>
          <a:p>
            <a:endParaRPr lang="sk-SK"/>
          </a:p>
        </p:txBody>
      </p:sp>
      <p:sp>
        <p:nvSpPr>
          <p:cNvPr id="7" name="Slide Number Placeholder 6"/>
          <p:cNvSpPr>
            <a:spLocks noGrp="1"/>
          </p:cNvSpPr>
          <p:nvPr>
            <p:ph type="sldNum" sz="quarter" idx="12"/>
          </p:nvPr>
        </p:nvSpPr>
        <p:spPr/>
        <p:txBody>
          <a:bodyPr/>
          <a:lstStyle/>
          <a:p>
            <a:fld id="{A44448E6-CB69-4067-A6B6-1E78A3AE603F}" type="slidenum">
              <a:rPr lang="sk-SK" smtClean="0"/>
              <a:t>‹#›</a:t>
            </a:fld>
            <a:endParaRPr lang="sk-SK"/>
          </a:p>
        </p:txBody>
      </p:sp>
    </p:spTree>
    <p:extLst>
      <p:ext uri="{BB962C8B-B14F-4D97-AF65-F5344CB8AC3E}">
        <p14:creationId xmlns:p14="http://schemas.microsoft.com/office/powerpoint/2010/main" val="34188895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ok s popisom">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sk-SK" smtClean="0"/>
              <a:t>Upravte štýly predlohy textu</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sk-SK" smtClean="0"/>
              <a:t>Ak chcete pridať obrázok, kliknite na ikonu</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Upraviť štýly predlohy textu</a:t>
            </a:r>
          </a:p>
        </p:txBody>
      </p:sp>
      <p:sp>
        <p:nvSpPr>
          <p:cNvPr id="6" name="Footer Placeholder 5"/>
          <p:cNvSpPr>
            <a:spLocks noGrp="1"/>
          </p:cNvSpPr>
          <p:nvPr>
            <p:ph type="ftr" sz="quarter" idx="11"/>
          </p:nvPr>
        </p:nvSpPr>
        <p:spPr/>
        <p:txBody>
          <a:bodyPr/>
          <a:lstStyle/>
          <a:p>
            <a:endParaRPr lang="sk-SK"/>
          </a:p>
        </p:txBody>
      </p:sp>
      <p:sp>
        <p:nvSpPr>
          <p:cNvPr id="7" name="Slide Number Placeholder 6"/>
          <p:cNvSpPr>
            <a:spLocks noGrp="1"/>
          </p:cNvSpPr>
          <p:nvPr>
            <p:ph type="sldNum" sz="quarter" idx="12"/>
          </p:nvPr>
        </p:nvSpPr>
        <p:spPr/>
        <p:txBody>
          <a:bodyPr/>
          <a:lstStyle/>
          <a:p>
            <a:fld id="{A44448E6-CB69-4067-A6B6-1E78A3AE603F}" type="slidenum">
              <a:rPr lang="sk-SK" smtClean="0"/>
              <a:t>‹#›</a:t>
            </a:fld>
            <a:endParaRPr lang="sk-SK"/>
          </a:p>
        </p:txBody>
      </p:sp>
      <p:sp>
        <p:nvSpPr>
          <p:cNvPr id="5" name="Date Placeholder 4"/>
          <p:cNvSpPr>
            <a:spLocks noGrp="1"/>
          </p:cNvSpPr>
          <p:nvPr>
            <p:ph type="dt" sz="half" idx="10"/>
          </p:nvPr>
        </p:nvSpPr>
        <p:spPr/>
        <p:txBody>
          <a:bodyPr/>
          <a:lstStyle/>
          <a:p>
            <a:fld id="{6CB52E62-9958-4A71-A655-6624A7E9A8AE}" type="datetimeFigureOut">
              <a:rPr lang="sk-SK" smtClean="0"/>
              <a:t>7. 5. 2026</a:t>
            </a:fld>
            <a:endParaRPr lang="sk-SK"/>
          </a:p>
        </p:txBody>
      </p:sp>
    </p:spTree>
    <p:extLst>
      <p:ext uri="{BB962C8B-B14F-4D97-AF65-F5344CB8AC3E}">
        <p14:creationId xmlns:p14="http://schemas.microsoft.com/office/powerpoint/2010/main" val="22205909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sk-SK" smtClean="0"/>
              <a:t>Upravte štýly predlohy textu</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sk-SK" smtClean="0"/>
              <a:t>Upraviť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6CB52E62-9958-4A71-A655-6624A7E9A8AE}" type="datetimeFigureOut">
              <a:rPr lang="sk-SK" smtClean="0"/>
              <a:t>7. 5. 2026</a:t>
            </a:fld>
            <a:endParaRPr lang="sk-SK"/>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sk-SK"/>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A44448E6-CB69-4067-A6B6-1E78A3AE603F}" type="slidenum">
              <a:rPr lang="sk-SK" smtClean="0"/>
              <a:t>‹#›</a:t>
            </a:fld>
            <a:endParaRPr lang="sk-SK"/>
          </a:p>
        </p:txBody>
      </p:sp>
    </p:spTree>
    <p:extLst>
      <p:ext uri="{BB962C8B-B14F-4D97-AF65-F5344CB8AC3E}">
        <p14:creationId xmlns:p14="http://schemas.microsoft.com/office/powerpoint/2010/main" val="3514096435"/>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 id="2147483723" r:id="rId12"/>
    <p:sldLayoutId id="2147483724" r:id="rId13"/>
    <p:sldLayoutId id="2147483725" r:id="rId14"/>
    <p:sldLayoutId id="2147483726" r:id="rId15"/>
    <p:sldLayoutId id="2147483727"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cid:image001.jpg@01DAAB88.21F29960" TargetMode="External"/><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1055144" y="1371558"/>
            <a:ext cx="9046425" cy="4950753"/>
          </a:xfrm>
        </p:spPr>
        <p:txBody>
          <a:bodyPr>
            <a:normAutofit fontScale="90000"/>
          </a:bodyPr>
          <a:lstStyle/>
          <a:p>
            <a:pPr lvl="0" algn="ctr">
              <a:lnSpc>
                <a:spcPct val="100000"/>
              </a:lnSpc>
              <a:spcBef>
                <a:spcPts val="0"/>
              </a:spcBef>
              <a:spcAft>
                <a:spcPts val="1800"/>
              </a:spcAft>
            </a:pPr>
            <a:r>
              <a:rPr kumimoji="0" lang="sk-SK" sz="4400" b="1" i="0" u="none" strike="noStrike" kern="0" cap="all" spc="0" normalizeH="0" baseline="0" noProof="0" dirty="0" smtClean="0">
                <a:ln>
                  <a:noFill/>
                </a:ln>
                <a:solidFill>
                  <a:srgbClr val="25408F"/>
                </a:solidFill>
                <a:effectLst/>
                <a:uLnTx/>
                <a:uFillTx/>
                <a:latin typeface="Arial Narrow" panose="020B0606020202030204" pitchFamily="34" charset="0"/>
                <a:cs typeface="Arial" panose="020B0604020202020204" pitchFamily="34" charset="0"/>
                <a:sym typeface="Arial"/>
              </a:rPr>
              <a:t/>
            </a:r>
            <a:br>
              <a:rPr kumimoji="0" lang="sk-SK" sz="4400" b="1" i="0" u="none" strike="noStrike" kern="0" cap="all" spc="0" normalizeH="0" baseline="0" noProof="0" dirty="0" smtClean="0">
                <a:ln>
                  <a:noFill/>
                </a:ln>
                <a:solidFill>
                  <a:srgbClr val="25408F"/>
                </a:solidFill>
                <a:effectLst/>
                <a:uLnTx/>
                <a:uFillTx/>
                <a:latin typeface="Arial Narrow" panose="020B0606020202030204" pitchFamily="34" charset="0"/>
                <a:cs typeface="Arial" panose="020B0604020202020204" pitchFamily="34" charset="0"/>
                <a:sym typeface="Arial"/>
              </a:rPr>
            </a:br>
            <a:r>
              <a:rPr lang="sk-SK" sz="4400" b="1" kern="0" cap="all" dirty="0">
                <a:solidFill>
                  <a:srgbClr val="25408F"/>
                </a:solidFill>
                <a:latin typeface="Arial Narrow" panose="020B0606020202030204" pitchFamily="34" charset="0"/>
                <a:cs typeface="Arial" panose="020B0604020202020204" pitchFamily="34" charset="0"/>
                <a:sym typeface="Arial"/>
              </a:rPr>
              <a:t/>
            </a:r>
            <a:br>
              <a:rPr lang="sk-SK" sz="4400" b="1" kern="0" cap="all" dirty="0">
                <a:solidFill>
                  <a:srgbClr val="25408F"/>
                </a:solidFill>
                <a:latin typeface="Arial Narrow" panose="020B0606020202030204" pitchFamily="34" charset="0"/>
                <a:cs typeface="Arial" panose="020B0604020202020204" pitchFamily="34" charset="0"/>
                <a:sym typeface="Arial"/>
              </a:rPr>
            </a:br>
            <a:r>
              <a:rPr lang="sk-SK" sz="4400" b="1" kern="0" cap="all" dirty="0" smtClean="0">
                <a:solidFill>
                  <a:srgbClr val="25408F"/>
                </a:solidFill>
                <a:latin typeface="Arial Narrow" panose="020B0606020202030204" pitchFamily="34" charset="0"/>
                <a:cs typeface="Arial" panose="020B0604020202020204" pitchFamily="34" charset="0"/>
                <a:sym typeface="Arial"/>
              </a:rPr>
              <a:t/>
            </a:r>
            <a:br>
              <a:rPr lang="sk-SK" sz="4400" b="1" kern="0" cap="all" dirty="0" smtClean="0">
                <a:solidFill>
                  <a:srgbClr val="25408F"/>
                </a:solidFill>
                <a:latin typeface="Arial Narrow" panose="020B0606020202030204" pitchFamily="34" charset="0"/>
                <a:cs typeface="Arial" panose="020B0604020202020204" pitchFamily="34" charset="0"/>
                <a:sym typeface="Arial"/>
              </a:rPr>
            </a:br>
            <a:r>
              <a:rPr lang="sk-SK" sz="4400" b="1" kern="0" cap="all" dirty="0" smtClean="0">
                <a:solidFill>
                  <a:srgbClr val="25408F"/>
                </a:solidFill>
                <a:latin typeface="Arial Narrow" panose="020B0606020202030204" pitchFamily="34" charset="0"/>
                <a:cs typeface="Arial" panose="020B0604020202020204" pitchFamily="34" charset="0"/>
                <a:sym typeface="Arial"/>
              </a:rPr>
              <a:t/>
            </a:r>
            <a:br>
              <a:rPr lang="sk-SK" sz="4400" b="1" kern="0" cap="all" dirty="0" smtClean="0">
                <a:solidFill>
                  <a:srgbClr val="25408F"/>
                </a:solidFill>
                <a:latin typeface="Arial Narrow" panose="020B0606020202030204" pitchFamily="34" charset="0"/>
                <a:cs typeface="Arial" panose="020B0604020202020204" pitchFamily="34" charset="0"/>
                <a:sym typeface="Arial"/>
              </a:rPr>
            </a:br>
            <a:r>
              <a:rPr lang="sk-SK" sz="4400" b="1" kern="0" cap="all" dirty="0" smtClean="0">
                <a:solidFill>
                  <a:srgbClr val="25408F"/>
                </a:solidFill>
                <a:latin typeface="Arial Narrow" panose="020B0606020202030204" pitchFamily="34" charset="0"/>
                <a:cs typeface="Arial" panose="020B0604020202020204" pitchFamily="34" charset="0"/>
                <a:sym typeface="Arial"/>
              </a:rPr>
              <a:t/>
            </a:r>
            <a:br>
              <a:rPr lang="sk-SK" sz="4400" b="1" kern="0" cap="all" dirty="0" smtClean="0">
                <a:solidFill>
                  <a:srgbClr val="25408F"/>
                </a:solidFill>
                <a:latin typeface="Arial Narrow" panose="020B0606020202030204" pitchFamily="34" charset="0"/>
                <a:cs typeface="Arial" panose="020B0604020202020204" pitchFamily="34" charset="0"/>
                <a:sym typeface="Arial"/>
              </a:rPr>
            </a:br>
            <a:r>
              <a:rPr lang="sk-SK" sz="4400" b="1" kern="0" cap="all" dirty="0">
                <a:solidFill>
                  <a:srgbClr val="25408F"/>
                </a:solidFill>
                <a:latin typeface="Arial Narrow" panose="020B0606020202030204" pitchFamily="34" charset="0"/>
                <a:cs typeface="Arial" panose="020B0604020202020204" pitchFamily="34" charset="0"/>
                <a:sym typeface="Arial"/>
              </a:rPr>
              <a:t/>
            </a:r>
            <a:br>
              <a:rPr lang="sk-SK" sz="4400" b="1" kern="0" cap="all" dirty="0">
                <a:solidFill>
                  <a:srgbClr val="25408F"/>
                </a:solidFill>
                <a:latin typeface="Arial Narrow" panose="020B0606020202030204" pitchFamily="34" charset="0"/>
                <a:cs typeface="Arial" panose="020B0604020202020204" pitchFamily="34" charset="0"/>
                <a:sym typeface="Arial"/>
              </a:rPr>
            </a:br>
            <a:r>
              <a:rPr kumimoji="0" lang="sk-SK" sz="3100" b="1" i="0" u="none" strike="noStrike" kern="0" cap="all" spc="0" normalizeH="0" baseline="0" noProof="0" dirty="0" smtClean="0">
                <a:ln>
                  <a:noFill/>
                </a:ln>
                <a:solidFill>
                  <a:srgbClr val="25408F"/>
                </a:solidFill>
                <a:effectLst/>
                <a:uLnTx/>
                <a:uFillTx/>
                <a:latin typeface="Arial Narrow" panose="020B0606020202030204" pitchFamily="34" charset="0"/>
                <a:cs typeface="Arial" panose="020B0604020202020204" pitchFamily="34" charset="0"/>
                <a:sym typeface="Arial"/>
              </a:rPr>
              <a:t>Informácia</a:t>
            </a:r>
            <a:r>
              <a:rPr kumimoji="0" lang="sk-SK" sz="3100" b="1" i="0" u="none" strike="noStrike" kern="0" cap="all" spc="0" normalizeH="0" noProof="0" dirty="0" smtClean="0">
                <a:ln>
                  <a:noFill/>
                </a:ln>
                <a:solidFill>
                  <a:srgbClr val="25408F"/>
                </a:solidFill>
                <a:effectLst/>
                <a:uLnTx/>
                <a:uFillTx/>
                <a:latin typeface="Arial Narrow" panose="020B0606020202030204" pitchFamily="34" charset="0"/>
                <a:cs typeface="Arial" panose="020B0604020202020204" pitchFamily="34" charset="0"/>
                <a:sym typeface="Arial"/>
              </a:rPr>
              <a:t> </a:t>
            </a:r>
            <a:br>
              <a:rPr kumimoji="0" lang="sk-SK" sz="3100" b="1" i="0" u="none" strike="noStrike" kern="0" cap="all" spc="0" normalizeH="0" noProof="0" dirty="0" smtClean="0">
                <a:ln>
                  <a:noFill/>
                </a:ln>
                <a:solidFill>
                  <a:srgbClr val="25408F"/>
                </a:solidFill>
                <a:effectLst/>
                <a:uLnTx/>
                <a:uFillTx/>
                <a:latin typeface="Arial Narrow" panose="020B0606020202030204" pitchFamily="34" charset="0"/>
                <a:cs typeface="Arial" panose="020B0604020202020204" pitchFamily="34" charset="0"/>
                <a:sym typeface="Arial"/>
              </a:rPr>
            </a:br>
            <a:r>
              <a:rPr kumimoji="0" lang="sk-SK" sz="3100" b="1" i="0" u="none" strike="noStrike" kern="0" cap="all" spc="0" normalizeH="0" baseline="0" noProof="0" dirty="0" smtClean="0">
                <a:ln>
                  <a:noFill/>
                </a:ln>
                <a:solidFill>
                  <a:srgbClr val="25408F"/>
                </a:solidFill>
                <a:effectLst/>
                <a:uLnTx/>
                <a:uFillTx/>
                <a:latin typeface="Arial Narrow" panose="020B0606020202030204" pitchFamily="34" charset="0"/>
                <a:cs typeface="Arial" panose="020B0604020202020204" pitchFamily="34" charset="0"/>
                <a:sym typeface="Arial"/>
              </a:rPr>
              <a:t>K </a:t>
            </a:r>
            <a:r>
              <a:rPr lang="sk-SK" sz="3200" b="1" kern="0" cap="all" dirty="0" smtClean="0">
                <a:solidFill>
                  <a:srgbClr val="25408F"/>
                </a:solidFill>
                <a:latin typeface="Arial Narrow" panose="020B0606020202030204" pitchFamily="34" charset="0"/>
                <a:cs typeface="Arial" panose="020B0604020202020204" pitchFamily="34" charset="0"/>
                <a:sym typeface="Arial"/>
              </a:rPr>
              <a:t>Zjednodušenému vykazovaniu </a:t>
            </a:r>
            <a:r>
              <a:rPr lang="sk-SK" sz="3200" b="1" kern="0" cap="all" dirty="0">
                <a:solidFill>
                  <a:srgbClr val="25408F"/>
                </a:solidFill>
                <a:latin typeface="Arial Narrow" panose="020B0606020202030204" pitchFamily="34" charset="0"/>
                <a:cs typeface="Arial" panose="020B0604020202020204" pitchFamily="34" charset="0"/>
                <a:sym typeface="Arial"/>
              </a:rPr>
              <a:t>výdavkov</a:t>
            </a:r>
            <a:r>
              <a:rPr kumimoji="0" lang="sk-SK" sz="3100" b="1" i="0" u="none" strike="noStrike" kern="0" cap="all" spc="0" normalizeH="0" baseline="0" noProof="0" dirty="0" smtClean="0">
                <a:ln>
                  <a:noFill/>
                </a:ln>
                <a:solidFill>
                  <a:srgbClr val="25408F"/>
                </a:solidFill>
                <a:effectLst/>
                <a:uLnTx/>
                <a:uFillTx/>
                <a:latin typeface="Arial Narrow" panose="020B0606020202030204" pitchFamily="34" charset="0"/>
                <a:cs typeface="Arial" panose="020B0604020202020204" pitchFamily="34" charset="0"/>
                <a:sym typeface="Arial"/>
              </a:rPr>
              <a:t/>
            </a:r>
            <a:br>
              <a:rPr kumimoji="0" lang="sk-SK" sz="3100" b="1" i="0" u="none" strike="noStrike" kern="0" cap="all" spc="0" normalizeH="0" baseline="0" noProof="0" dirty="0" smtClean="0">
                <a:ln>
                  <a:noFill/>
                </a:ln>
                <a:solidFill>
                  <a:srgbClr val="25408F"/>
                </a:solidFill>
                <a:effectLst/>
                <a:uLnTx/>
                <a:uFillTx/>
                <a:latin typeface="Arial Narrow" panose="020B0606020202030204" pitchFamily="34" charset="0"/>
                <a:cs typeface="Arial" panose="020B0604020202020204" pitchFamily="34" charset="0"/>
                <a:sym typeface="Arial"/>
              </a:rPr>
            </a:br>
            <a:r>
              <a:rPr kumimoji="0" lang="sk-SK" sz="3100" b="1" i="0" u="none" strike="noStrike" kern="0" cap="all" spc="0" normalizeH="0" baseline="0" noProof="0" dirty="0" smtClean="0">
                <a:ln>
                  <a:noFill/>
                </a:ln>
                <a:solidFill>
                  <a:srgbClr val="25408F"/>
                </a:solidFill>
                <a:effectLst/>
                <a:uLnTx/>
                <a:uFillTx/>
                <a:latin typeface="Arial Narrow" panose="020B0606020202030204" pitchFamily="34" charset="0"/>
                <a:cs typeface="Arial" panose="020B0604020202020204" pitchFamily="34" charset="0"/>
                <a:sym typeface="Arial"/>
              </a:rPr>
              <a:t>k</a:t>
            </a:r>
            <a:r>
              <a:rPr kumimoji="0" lang="sk-SK" sz="3100" b="1" i="0" u="none" strike="noStrike" kern="0" cap="all" spc="0" normalizeH="0" noProof="0" dirty="0" smtClean="0">
                <a:ln>
                  <a:noFill/>
                </a:ln>
                <a:solidFill>
                  <a:srgbClr val="25408F"/>
                </a:solidFill>
                <a:effectLst/>
                <a:uLnTx/>
                <a:uFillTx/>
                <a:latin typeface="Arial Narrow" panose="020B0606020202030204" pitchFamily="34" charset="0"/>
                <a:cs typeface="Arial" panose="020B0604020202020204" pitchFamily="34" charset="0"/>
                <a:sym typeface="Arial"/>
              </a:rPr>
              <a:t> </a:t>
            </a:r>
            <a:r>
              <a:rPr lang="sk-SK" sz="3100" b="1" kern="0" cap="all" dirty="0" smtClean="0">
                <a:solidFill>
                  <a:srgbClr val="25408F"/>
                </a:solidFill>
                <a:latin typeface="Arial Narrow" panose="020B0606020202030204" pitchFamily="34" charset="0"/>
                <a:cs typeface="Arial" panose="020B0604020202020204" pitchFamily="34" charset="0"/>
                <a:sym typeface="Arial"/>
              </a:rPr>
              <a:t>Výzve </a:t>
            </a:r>
            <a:br>
              <a:rPr lang="sk-SK" sz="3100" b="1" kern="0" cap="all" dirty="0" smtClean="0">
                <a:solidFill>
                  <a:srgbClr val="25408F"/>
                </a:solidFill>
                <a:latin typeface="Arial Narrow" panose="020B0606020202030204" pitchFamily="34" charset="0"/>
                <a:cs typeface="Arial" panose="020B0604020202020204" pitchFamily="34" charset="0"/>
                <a:sym typeface="Arial"/>
              </a:rPr>
            </a:br>
            <a:r>
              <a:rPr lang="sk-SK" sz="3100" b="1" kern="0" cap="all" dirty="0">
                <a:solidFill>
                  <a:srgbClr val="25408F"/>
                </a:solidFill>
                <a:latin typeface="Arial Narrow" panose="020B0606020202030204" pitchFamily="34" charset="0"/>
                <a:cs typeface="Arial" panose="020B0604020202020204" pitchFamily="34" charset="0"/>
                <a:sym typeface="Arial"/>
              </a:rPr>
              <a:t>„</a:t>
            </a:r>
            <a:r>
              <a:rPr lang="sk-SK" sz="2700" b="1" kern="0" cap="all" dirty="0">
                <a:solidFill>
                  <a:srgbClr val="25408F"/>
                </a:solidFill>
                <a:latin typeface="Arial Narrow" panose="020B0606020202030204" pitchFamily="34" charset="0"/>
                <a:cs typeface="Arial" panose="020B0604020202020204" pitchFamily="34" charset="0"/>
                <a:sym typeface="Arial"/>
              </a:rPr>
              <a:t>Podpora rodičov detí v ranom veku </a:t>
            </a:r>
            <a:r>
              <a:rPr lang="sk-SK" sz="2700" b="1" kern="0" cap="all" dirty="0" smtClean="0">
                <a:solidFill>
                  <a:srgbClr val="25408F"/>
                </a:solidFill>
                <a:latin typeface="Arial Narrow" panose="020B0606020202030204" pitchFamily="34" charset="0"/>
                <a:cs typeface="Arial" panose="020B0604020202020204" pitchFamily="34" charset="0"/>
                <a:sym typeface="Arial"/>
              </a:rPr>
              <a:t/>
            </a:r>
            <a:br>
              <a:rPr lang="sk-SK" sz="2700" b="1" kern="0" cap="all" dirty="0" smtClean="0">
                <a:solidFill>
                  <a:srgbClr val="25408F"/>
                </a:solidFill>
                <a:latin typeface="Arial Narrow" panose="020B0606020202030204" pitchFamily="34" charset="0"/>
                <a:cs typeface="Arial" panose="020B0604020202020204" pitchFamily="34" charset="0"/>
                <a:sym typeface="Arial"/>
              </a:rPr>
            </a:br>
            <a:r>
              <a:rPr lang="sk-SK" sz="2700" b="1" kern="0" cap="all" dirty="0" smtClean="0">
                <a:solidFill>
                  <a:srgbClr val="25408F"/>
                </a:solidFill>
                <a:latin typeface="Arial Narrow" panose="020B0606020202030204" pitchFamily="34" charset="0"/>
                <a:cs typeface="Arial" panose="020B0604020202020204" pitchFamily="34" charset="0"/>
                <a:sym typeface="Arial"/>
              </a:rPr>
              <a:t>v </a:t>
            </a:r>
            <a:r>
              <a:rPr lang="sk-SK" sz="2700" b="1" kern="0" cap="all" dirty="0">
                <a:solidFill>
                  <a:srgbClr val="25408F"/>
                </a:solidFill>
                <a:latin typeface="Arial Narrow" panose="020B0606020202030204" pitchFamily="34" charset="0"/>
                <a:cs typeface="Arial" panose="020B0604020202020204" pitchFamily="34" charset="0"/>
                <a:sym typeface="Arial"/>
              </a:rPr>
              <a:t>nepriaznivej </a:t>
            </a:r>
            <a:r>
              <a:rPr lang="sk-SK" sz="2700" b="1" kern="0" cap="all" dirty="0" smtClean="0">
                <a:solidFill>
                  <a:srgbClr val="25408F"/>
                </a:solidFill>
                <a:latin typeface="Arial Narrow" panose="020B0606020202030204" pitchFamily="34" charset="0"/>
                <a:cs typeface="Arial" panose="020B0604020202020204" pitchFamily="34" charset="0"/>
                <a:sym typeface="Arial"/>
              </a:rPr>
              <a:t>sociálnej </a:t>
            </a:r>
            <a:r>
              <a:rPr lang="sk-SK" sz="2700" b="1" kern="0" cap="all" dirty="0">
                <a:solidFill>
                  <a:srgbClr val="25408F"/>
                </a:solidFill>
                <a:latin typeface="Arial Narrow" panose="020B0606020202030204" pitchFamily="34" charset="0"/>
                <a:cs typeface="Arial" panose="020B0604020202020204" pitchFamily="34" charset="0"/>
                <a:sym typeface="Arial"/>
              </a:rPr>
              <a:t>situácii </a:t>
            </a:r>
            <a:r>
              <a:rPr lang="sk-SK" sz="3100" b="1" kern="0" cap="all" dirty="0">
                <a:solidFill>
                  <a:srgbClr val="25408F"/>
                </a:solidFill>
                <a:latin typeface="Arial Narrow" panose="020B0606020202030204" pitchFamily="34" charset="0"/>
                <a:cs typeface="Arial" panose="020B0604020202020204" pitchFamily="34" charset="0"/>
                <a:sym typeface="Arial"/>
              </a:rPr>
              <a:t>“</a:t>
            </a:r>
            <a:r>
              <a:rPr kumimoji="0" lang="sk-SK" sz="3100" b="1" i="0" u="none" strike="noStrike" kern="0" cap="all" spc="0" normalizeH="0" noProof="0" dirty="0" smtClean="0">
                <a:ln>
                  <a:noFill/>
                </a:ln>
                <a:solidFill>
                  <a:srgbClr val="25408F"/>
                </a:solidFill>
                <a:effectLst/>
                <a:uLnTx/>
                <a:uFillTx/>
                <a:latin typeface="Arial Narrow" panose="020B0606020202030204" pitchFamily="34" charset="0"/>
                <a:cs typeface="Arial" panose="020B0604020202020204" pitchFamily="34" charset="0"/>
                <a:sym typeface="Arial"/>
              </a:rPr>
              <a:t>                                                                 </a:t>
            </a:r>
            <a:r>
              <a:rPr lang="sk-SK" sz="3100" b="1" kern="0" cap="all" dirty="0" smtClean="0">
                <a:solidFill>
                  <a:srgbClr val="25408F"/>
                </a:solidFill>
                <a:latin typeface="Arial Narrow" panose="020B0606020202030204" pitchFamily="34" charset="0"/>
                <a:cs typeface="Arial" panose="020B0604020202020204" pitchFamily="34" charset="0"/>
                <a:sym typeface="Arial"/>
              </a:rPr>
              <a:t> </a:t>
            </a:r>
            <a:r>
              <a:rPr kumimoji="0" lang="sk-SK" sz="4400" b="1" i="0" u="none" strike="noStrike" kern="0" cap="all" spc="0" normalizeH="0" baseline="0" noProof="0" dirty="0" smtClean="0">
                <a:ln>
                  <a:noFill/>
                </a:ln>
                <a:solidFill>
                  <a:srgbClr val="25408F"/>
                </a:solidFill>
                <a:effectLst/>
                <a:uLnTx/>
                <a:uFillTx/>
                <a:latin typeface="Arial Narrow" panose="020B0606020202030204" pitchFamily="34" charset="0"/>
                <a:cs typeface="Arial" panose="020B0604020202020204" pitchFamily="34" charset="0"/>
                <a:sym typeface="Arial"/>
              </a:rPr>
              <a:t/>
            </a:r>
            <a:br>
              <a:rPr kumimoji="0" lang="sk-SK" sz="4400" b="1" i="0" u="none" strike="noStrike" kern="0" cap="all" spc="0" normalizeH="0" baseline="0" noProof="0" dirty="0" smtClean="0">
                <a:ln>
                  <a:noFill/>
                </a:ln>
                <a:solidFill>
                  <a:srgbClr val="25408F"/>
                </a:solidFill>
                <a:effectLst/>
                <a:uLnTx/>
                <a:uFillTx/>
                <a:latin typeface="Arial Narrow" panose="020B0606020202030204" pitchFamily="34" charset="0"/>
                <a:cs typeface="Arial" panose="020B0604020202020204" pitchFamily="34" charset="0"/>
                <a:sym typeface="Arial"/>
              </a:rPr>
            </a:br>
            <a:r>
              <a:rPr kumimoji="0" lang="sk-SK" sz="4400" b="1" i="0" u="none" strike="noStrike" kern="0" cap="all" spc="0" normalizeH="0" baseline="0" noProof="0" dirty="0" smtClean="0">
                <a:ln>
                  <a:noFill/>
                </a:ln>
                <a:solidFill>
                  <a:srgbClr val="25408F"/>
                </a:solidFill>
                <a:effectLst/>
                <a:uLnTx/>
                <a:uFillTx/>
                <a:latin typeface="Arial Narrow" panose="020B0606020202030204" pitchFamily="34" charset="0"/>
                <a:cs typeface="Arial" panose="020B0604020202020204" pitchFamily="34" charset="0"/>
                <a:sym typeface="Arial"/>
              </a:rPr>
              <a:t>			</a:t>
            </a:r>
            <a:br>
              <a:rPr kumimoji="0" lang="sk-SK" sz="4400" b="1" i="0" u="none" strike="noStrike" kern="0" cap="all" spc="0" normalizeH="0" baseline="0" noProof="0" dirty="0" smtClean="0">
                <a:ln>
                  <a:noFill/>
                </a:ln>
                <a:solidFill>
                  <a:srgbClr val="25408F"/>
                </a:solidFill>
                <a:effectLst/>
                <a:uLnTx/>
                <a:uFillTx/>
                <a:latin typeface="Arial Narrow" panose="020B0606020202030204" pitchFamily="34" charset="0"/>
                <a:cs typeface="Arial" panose="020B0604020202020204" pitchFamily="34" charset="0"/>
                <a:sym typeface="Arial"/>
              </a:rPr>
            </a:br>
            <a:r>
              <a:rPr kumimoji="0" lang="sk-SK" sz="4400" b="1" i="0" u="none" strike="noStrike" kern="0" cap="all" spc="0" normalizeH="0" baseline="0" noProof="0" dirty="0" smtClean="0">
                <a:ln>
                  <a:noFill/>
                </a:ln>
                <a:solidFill>
                  <a:srgbClr val="25408F"/>
                </a:solidFill>
                <a:effectLst/>
                <a:uLnTx/>
                <a:uFillTx/>
                <a:latin typeface="Arial Narrow" panose="020B0606020202030204" pitchFamily="34" charset="0"/>
                <a:cs typeface="Arial" panose="020B0604020202020204" pitchFamily="34" charset="0"/>
                <a:sym typeface="Arial"/>
              </a:rPr>
              <a:t>                                     </a:t>
            </a:r>
            <a:br>
              <a:rPr kumimoji="0" lang="sk-SK" sz="4400" b="1" i="0" u="none" strike="noStrike" kern="0" cap="all" spc="0" normalizeH="0" baseline="0" noProof="0" dirty="0" smtClean="0">
                <a:ln>
                  <a:noFill/>
                </a:ln>
                <a:solidFill>
                  <a:srgbClr val="25408F"/>
                </a:solidFill>
                <a:effectLst/>
                <a:uLnTx/>
                <a:uFillTx/>
                <a:latin typeface="Arial Narrow" panose="020B0606020202030204" pitchFamily="34" charset="0"/>
                <a:cs typeface="Arial" panose="020B0604020202020204" pitchFamily="34" charset="0"/>
                <a:sym typeface="Arial"/>
              </a:rPr>
            </a:br>
            <a:endParaRPr lang="sk-SK" dirty="0"/>
          </a:p>
        </p:txBody>
      </p:sp>
      <p:pic>
        <p:nvPicPr>
          <p:cNvPr id="7" name="Obrázok 6" descr="cid:image001.jpg@01DA9F95.99410690"/>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515457" y="304841"/>
            <a:ext cx="6988463" cy="991944"/>
          </a:xfrm>
          <a:prstGeom prst="rect">
            <a:avLst/>
          </a:prstGeom>
          <a:noFill/>
          <a:ln>
            <a:noFill/>
          </a:ln>
        </p:spPr>
      </p:pic>
      <p:pic>
        <p:nvPicPr>
          <p:cNvPr id="3" name="Obrázok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8764" y="4823166"/>
            <a:ext cx="2425078" cy="1760514"/>
          </a:xfrm>
          <a:prstGeom prst="rect">
            <a:avLst/>
          </a:prstGeom>
        </p:spPr>
      </p:pic>
    </p:spTree>
    <p:extLst>
      <p:ext uri="{BB962C8B-B14F-4D97-AF65-F5344CB8AC3E}">
        <p14:creationId xmlns:p14="http://schemas.microsoft.com/office/powerpoint/2010/main" val="11943275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dĺžnik 4"/>
          <p:cNvSpPr/>
          <p:nvPr/>
        </p:nvSpPr>
        <p:spPr>
          <a:xfrm>
            <a:off x="294198" y="564542"/>
            <a:ext cx="9051366" cy="369332"/>
          </a:xfrm>
          <a:prstGeom prst="rect">
            <a:avLst/>
          </a:prstGeom>
        </p:spPr>
        <p:txBody>
          <a:bodyPr wrap="square">
            <a:spAutoFit/>
          </a:bodyPr>
          <a:lstStyle/>
          <a:p>
            <a:r>
              <a:rPr lang="sk-SK" dirty="0"/>
              <a:t>Súhrnná tabuľka prijímateľa k úhrade </a:t>
            </a:r>
            <a:r>
              <a:rPr lang="sk-SK" dirty="0" smtClean="0"/>
              <a:t>transferov                        Príloha č. 11 výzvy</a:t>
            </a:r>
            <a:endParaRPr lang="sk-SK" dirty="0"/>
          </a:p>
        </p:txBody>
      </p:sp>
      <p:graphicFrame>
        <p:nvGraphicFramePr>
          <p:cNvPr id="7" name="Zástupný objekt pre obsah 6"/>
          <p:cNvGraphicFramePr>
            <a:graphicFrameLocks noGrp="1"/>
          </p:cNvGraphicFramePr>
          <p:nvPr>
            <p:ph idx="1"/>
            <p:extLst>
              <p:ext uri="{D42A27DB-BD31-4B8C-83A1-F6EECF244321}">
                <p14:modId xmlns:p14="http://schemas.microsoft.com/office/powerpoint/2010/main" val="2239736840"/>
              </p:ext>
            </p:extLst>
          </p:nvPr>
        </p:nvGraphicFramePr>
        <p:xfrm>
          <a:off x="294198" y="1053838"/>
          <a:ext cx="8940048" cy="1463040"/>
        </p:xfrm>
        <a:graphic>
          <a:graphicData uri="http://schemas.openxmlformats.org/drawingml/2006/table">
            <a:tbl>
              <a:tblPr firstRow="1" bandRow="1">
                <a:tableStyleId>{5C22544A-7EE6-4342-B048-85BDC9FD1C3A}</a:tableStyleId>
              </a:tblPr>
              <a:tblGrid>
                <a:gridCol w="4470024">
                  <a:extLst>
                    <a:ext uri="{9D8B030D-6E8A-4147-A177-3AD203B41FA5}">
                      <a16:colId xmlns:a16="http://schemas.microsoft.com/office/drawing/2014/main" val="4123590059"/>
                    </a:ext>
                  </a:extLst>
                </a:gridCol>
                <a:gridCol w="4470024">
                  <a:extLst>
                    <a:ext uri="{9D8B030D-6E8A-4147-A177-3AD203B41FA5}">
                      <a16:colId xmlns:a16="http://schemas.microsoft.com/office/drawing/2014/main" val="3617349165"/>
                    </a:ext>
                  </a:extLst>
                </a:gridCol>
              </a:tblGrid>
              <a:tr h="318080">
                <a:tc>
                  <a:txBody>
                    <a:bodyPr/>
                    <a:lstStyle/>
                    <a:p>
                      <a:r>
                        <a:rPr lang="sk-SK" dirty="0" smtClean="0">
                          <a:solidFill>
                            <a:schemeClr val="tx1"/>
                          </a:solidFill>
                        </a:rPr>
                        <a:t>Názov projektu: </a:t>
                      </a:r>
                      <a:endParaRPr lang="sk-SK" dirty="0">
                        <a:solidFill>
                          <a:schemeClr val="tx1"/>
                        </a:solidFill>
                      </a:endParaRPr>
                    </a:p>
                  </a:txBody>
                  <a:tcPr/>
                </a:tc>
                <a:tc>
                  <a:txBody>
                    <a:bodyPr/>
                    <a:lstStyle/>
                    <a:p>
                      <a:endParaRPr lang="sk-SK"/>
                    </a:p>
                  </a:txBody>
                  <a:tcPr/>
                </a:tc>
                <a:extLst>
                  <a:ext uri="{0D108BD9-81ED-4DB2-BD59-A6C34878D82A}">
                    <a16:rowId xmlns:a16="http://schemas.microsoft.com/office/drawing/2014/main" val="2130864291"/>
                  </a:ext>
                </a:extLst>
              </a:tr>
              <a:tr h="318080">
                <a:tc>
                  <a:txBody>
                    <a:bodyPr/>
                    <a:lstStyle/>
                    <a:p>
                      <a:r>
                        <a:rPr lang="sk-SK" dirty="0" smtClean="0"/>
                        <a:t>ITMS21+ projektu:</a:t>
                      </a:r>
                      <a:endParaRPr lang="sk-SK" dirty="0"/>
                    </a:p>
                  </a:txBody>
                  <a:tcPr/>
                </a:tc>
                <a:tc>
                  <a:txBody>
                    <a:bodyPr/>
                    <a:lstStyle/>
                    <a:p>
                      <a:endParaRPr lang="sk-SK"/>
                    </a:p>
                  </a:txBody>
                  <a:tcPr/>
                </a:tc>
                <a:extLst>
                  <a:ext uri="{0D108BD9-81ED-4DB2-BD59-A6C34878D82A}">
                    <a16:rowId xmlns:a16="http://schemas.microsoft.com/office/drawing/2014/main" val="2127601405"/>
                  </a:ext>
                </a:extLst>
              </a:tr>
              <a:tr h="318080">
                <a:tc>
                  <a:txBody>
                    <a:bodyPr/>
                    <a:lstStyle/>
                    <a:p>
                      <a:r>
                        <a:rPr lang="sk-SK" dirty="0" smtClean="0"/>
                        <a:t>Žiadosť o platbu:</a:t>
                      </a:r>
                      <a:endParaRPr lang="sk-SK" dirty="0"/>
                    </a:p>
                  </a:txBody>
                  <a:tcPr/>
                </a:tc>
                <a:tc>
                  <a:txBody>
                    <a:bodyPr/>
                    <a:lstStyle/>
                    <a:p>
                      <a:r>
                        <a:rPr lang="sk-SK" dirty="0" smtClean="0"/>
                        <a:t>2026</a:t>
                      </a:r>
                      <a:endParaRPr lang="sk-SK" dirty="0"/>
                    </a:p>
                  </a:txBody>
                  <a:tcPr/>
                </a:tc>
                <a:extLst>
                  <a:ext uri="{0D108BD9-81ED-4DB2-BD59-A6C34878D82A}">
                    <a16:rowId xmlns:a16="http://schemas.microsoft.com/office/drawing/2014/main" val="4175875306"/>
                  </a:ext>
                </a:extLst>
              </a:tr>
              <a:tr h="318080">
                <a:tc>
                  <a:txBody>
                    <a:bodyPr/>
                    <a:lstStyle/>
                    <a:p>
                      <a:r>
                        <a:rPr lang="sk-SK" dirty="0" smtClean="0"/>
                        <a:t>Prijímateľ:</a:t>
                      </a:r>
                      <a:endParaRPr lang="sk-SK" dirty="0"/>
                    </a:p>
                  </a:txBody>
                  <a:tcPr/>
                </a:tc>
                <a:tc>
                  <a:txBody>
                    <a:bodyPr/>
                    <a:lstStyle/>
                    <a:p>
                      <a:endParaRPr lang="sk-SK" dirty="0"/>
                    </a:p>
                  </a:txBody>
                  <a:tcPr/>
                </a:tc>
                <a:extLst>
                  <a:ext uri="{0D108BD9-81ED-4DB2-BD59-A6C34878D82A}">
                    <a16:rowId xmlns:a16="http://schemas.microsoft.com/office/drawing/2014/main" val="4099766804"/>
                  </a:ext>
                </a:extLst>
              </a:tr>
            </a:tbl>
          </a:graphicData>
        </a:graphic>
      </p:graphicFrame>
      <p:sp>
        <p:nvSpPr>
          <p:cNvPr id="3" name="BlokTextu 2"/>
          <p:cNvSpPr txBox="1"/>
          <p:nvPr/>
        </p:nvSpPr>
        <p:spPr>
          <a:xfrm>
            <a:off x="294198" y="2687541"/>
            <a:ext cx="9931006" cy="369332"/>
          </a:xfrm>
          <a:prstGeom prst="rect">
            <a:avLst/>
          </a:prstGeom>
          <a:noFill/>
        </p:spPr>
        <p:txBody>
          <a:bodyPr wrap="square" rtlCol="0">
            <a:spAutoFit/>
          </a:bodyPr>
          <a:lstStyle/>
          <a:p>
            <a:r>
              <a:rPr lang="sk-SK" dirty="0" smtClean="0"/>
              <a:t>TABUĽKA č. 1 – Súhrnná tabuľka – vypĺňa sa automaticky</a:t>
            </a:r>
            <a:endParaRPr lang="sk-SK" dirty="0"/>
          </a:p>
        </p:txBody>
      </p:sp>
      <p:graphicFrame>
        <p:nvGraphicFramePr>
          <p:cNvPr id="4" name="Tabuľka 3"/>
          <p:cNvGraphicFramePr>
            <a:graphicFrameLocks noGrp="1"/>
          </p:cNvGraphicFramePr>
          <p:nvPr>
            <p:extLst>
              <p:ext uri="{D42A27DB-BD31-4B8C-83A1-F6EECF244321}">
                <p14:modId xmlns:p14="http://schemas.microsoft.com/office/powerpoint/2010/main" val="2992200618"/>
              </p:ext>
            </p:extLst>
          </p:nvPr>
        </p:nvGraphicFramePr>
        <p:xfrm>
          <a:off x="294198" y="3172698"/>
          <a:ext cx="11489463" cy="3037840"/>
        </p:xfrm>
        <a:graphic>
          <a:graphicData uri="http://schemas.openxmlformats.org/drawingml/2006/table">
            <a:tbl>
              <a:tblPr firstRow="1" bandRow="1">
                <a:tableStyleId>{5C22544A-7EE6-4342-B048-85BDC9FD1C3A}</a:tableStyleId>
              </a:tblPr>
              <a:tblGrid>
                <a:gridCol w="2838616">
                  <a:extLst>
                    <a:ext uri="{9D8B030D-6E8A-4147-A177-3AD203B41FA5}">
                      <a16:colId xmlns:a16="http://schemas.microsoft.com/office/drawing/2014/main" val="306427909"/>
                    </a:ext>
                  </a:extLst>
                </a:gridCol>
                <a:gridCol w="1606163">
                  <a:extLst>
                    <a:ext uri="{9D8B030D-6E8A-4147-A177-3AD203B41FA5}">
                      <a16:colId xmlns:a16="http://schemas.microsoft.com/office/drawing/2014/main" val="2757771420"/>
                    </a:ext>
                  </a:extLst>
                </a:gridCol>
                <a:gridCol w="3137724">
                  <a:extLst>
                    <a:ext uri="{9D8B030D-6E8A-4147-A177-3AD203B41FA5}">
                      <a16:colId xmlns:a16="http://schemas.microsoft.com/office/drawing/2014/main" val="1953138862"/>
                    </a:ext>
                  </a:extLst>
                </a:gridCol>
                <a:gridCol w="2642875">
                  <a:extLst>
                    <a:ext uri="{9D8B030D-6E8A-4147-A177-3AD203B41FA5}">
                      <a16:colId xmlns:a16="http://schemas.microsoft.com/office/drawing/2014/main" val="1363889779"/>
                    </a:ext>
                  </a:extLst>
                </a:gridCol>
                <a:gridCol w="1264085">
                  <a:extLst>
                    <a:ext uri="{9D8B030D-6E8A-4147-A177-3AD203B41FA5}">
                      <a16:colId xmlns:a16="http://schemas.microsoft.com/office/drawing/2014/main" val="3091958968"/>
                    </a:ext>
                  </a:extLst>
                </a:gridCol>
              </a:tblGrid>
              <a:tr h="370840">
                <a:tc>
                  <a:txBody>
                    <a:bodyPr/>
                    <a:lstStyle/>
                    <a:p>
                      <a:pPr algn="ctr"/>
                      <a:r>
                        <a:rPr lang="sk-SK" dirty="0" smtClean="0">
                          <a:solidFill>
                            <a:schemeClr val="tx1"/>
                          </a:solidFill>
                        </a:rPr>
                        <a:t>Pracovná činnosť</a:t>
                      </a:r>
                      <a:endParaRPr lang="sk-SK" dirty="0">
                        <a:solidFill>
                          <a:schemeClr val="tx1"/>
                        </a:solidFill>
                      </a:endParaRPr>
                    </a:p>
                  </a:txBody>
                  <a:tcPr/>
                </a:tc>
                <a:tc>
                  <a:txBody>
                    <a:bodyPr/>
                    <a:lstStyle/>
                    <a:p>
                      <a:pPr algn="ctr"/>
                      <a:r>
                        <a:rPr lang="sk-SK" dirty="0" smtClean="0">
                          <a:solidFill>
                            <a:schemeClr val="tx1"/>
                          </a:solidFill>
                        </a:rPr>
                        <a:t>Jednotkový náklad</a:t>
                      </a:r>
                      <a:endParaRPr lang="sk-SK" dirty="0">
                        <a:solidFill>
                          <a:schemeClr val="tx1"/>
                        </a:solidFill>
                      </a:endParaRPr>
                    </a:p>
                  </a:txBody>
                  <a:tcPr/>
                </a:tc>
                <a:tc>
                  <a:txBody>
                    <a:bodyPr/>
                    <a:lstStyle/>
                    <a:p>
                      <a:pPr algn="ctr"/>
                      <a:r>
                        <a:rPr lang="sk-SK" dirty="0" smtClean="0">
                          <a:solidFill>
                            <a:schemeClr val="tx1"/>
                          </a:solidFill>
                        </a:rPr>
                        <a:t>Max. počet vykázaných hodín za kalendárny rok na pozíciu / FTE</a:t>
                      </a:r>
                      <a:endParaRPr lang="sk-SK" dirty="0">
                        <a:solidFill>
                          <a:schemeClr val="tx1"/>
                        </a:solidFill>
                      </a:endParaRPr>
                    </a:p>
                  </a:txBody>
                  <a:tcPr/>
                </a:tc>
                <a:tc>
                  <a:txBody>
                    <a:bodyPr/>
                    <a:lstStyle/>
                    <a:p>
                      <a:pPr algn="ctr"/>
                      <a:r>
                        <a:rPr lang="sk-SK" dirty="0" smtClean="0">
                          <a:solidFill>
                            <a:schemeClr val="tx1"/>
                          </a:solidFill>
                        </a:rPr>
                        <a:t>Počet hodín spolu za pracovnú činnosť na projekte</a:t>
                      </a:r>
                      <a:endParaRPr lang="sk-SK" dirty="0">
                        <a:solidFill>
                          <a:schemeClr val="tx1"/>
                        </a:solidFill>
                      </a:endParaRPr>
                    </a:p>
                  </a:txBody>
                  <a:tcPr/>
                </a:tc>
                <a:tc>
                  <a:txBody>
                    <a:bodyPr/>
                    <a:lstStyle/>
                    <a:p>
                      <a:pPr algn="ctr"/>
                      <a:r>
                        <a:rPr lang="sk-SK" dirty="0" smtClean="0">
                          <a:solidFill>
                            <a:schemeClr val="tx1"/>
                          </a:solidFill>
                        </a:rPr>
                        <a:t>Suma spolu</a:t>
                      </a:r>
                      <a:endParaRPr lang="sk-SK" dirty="0">
                        <a:solidFill>
                          <a:schemeClr val="tx1"/>
                        </a:solidFill>
                      </a:endParaRPr>
                    </a:p>
                  </a:txBody>
                  <a:tcPr/>
                </a:tc>
                <a:extLst>
                  <a:ext uri="{0D108BD9-81ED-4DB2-BD59-A6C34878D82A}">
                    <a16:rowId xmlns:a16="http://schemas.microsoft.com/office/drawing/2014/main" val="3654755500"/>
                  </a:ext>
                </a:extLst>
              </a:tr>
              <a:tr h="370840">
                <a:tc>
                  <a:txBody>
                    <a:bodyPr/>
                    <a:lstStyle/>
                    <a:p>
                      <a:r>
                        <a:rPr lang="sk-SK" dirty="0" smtClean="0"/>
                        <a:t>Mentor - TPP</a:t>
                      </a:r>
                      <a:endParaRPr lang="sk-SK" dirty="0"/>
                    </a:p>
                  </a:txBody>
                  <a:tcPr/>
                </a:tc>
                <a:tc>
                  <a:txBody>
                    <a:bodyPr/>
                    <a:lstStyle/>
                    <a:p>
                      <a:pPr algn="r"/>
                      <a:r>
                        <a:rPr lang="sk-SK" dirty="0" smtClean="0"/>
                        <a:t>10,11</a:t>
                      </a:r>
                      <a:endParaRPr lang="sk-SK" dirty="0"/>
                    </a:p>
                  </a:txBody>
                  <a:tcPr/>
                </a:tc>
                <a:tc>
                  <a:txBody>
                    <a:bodyPr/>
                    <a:lstStyle/>
                    <a:p>
                      <a:pPr algn="r"/>
                      <a:r>
                        <a:rPr lang="sk-SK" dirty="0" smtClean="0"/>
                        <a:t>1 720,00</a:t>
                      </a:r>
                      <a:endParaRPr lang="sk-SK" dirty="0"/>
                    </a:p>
                  </a:txBody>
                  <a:tcPr/>
                </a:tc>
                <a:tc>
                  <a:txBody>
                    <a:bodyPr/>
                    <a:lstStyle/>
                    <a:p>
                      <a:pPr algn="r"/>
                      <a:r>
                        <a:rPr lang="sk-SK" dirty="0" smtClean="0"/>
                        <a:t>268,00</a:t>
                      </a:r>
                      <a:endParaRPr lang="sk-SK" dirty="0"/>
                    </a:p>
                  </a:txBody>
                  <a:tcPr/>
                </a:tc>
                <a:tc>
                  <a:txBody>
                    <a:bodyPr/>
                    <a:lstStyle/>
                    <a:p>
                      <a:pPr algn="r"/>
                      <a:r>
                        <a:rPr lang="sk-SK" dirty="0" smtClean="0"/>
                        <a:t>2 709,48</a:t>
                      </a:r>
                      <a:endParaRPr lang="sk-SK" dirty="0"/>
                    </a:p>
                  </a:txBody>
                  <a:tcPr/>
                </a:tc>
                <a:extLst>
                  <a:ext uri="{0D108BD9-81ED-4DB2-BD59-A6C34878D82A}">
                    <a16:rowId xmlns:a16="http://schemas.microsoft.com/office/drawing/2014/main" val="2402960913"/>
                  </a:ext>
                </a:extLst>
              </a:tr>
              <a:tr h="370840">
                <a:tc>
                  <a:txBody>
                    <a:bodyPr/>
                    <a:lstStyle/>
                    <a:p>
                      <a:r>
                        <a:rPr lang="sk-SK" dirty="0" smtClean="0"/>
                        <a:t>Asistent pre podporu</a:t>
                      </a:r>
                      <a:r>
                        <a:rPr lang="sk-SK" baseline="0" dirty="0" smtClean="0"/>
                        <a:t> rodiny - TPP</a:t>
                      </a:r>
                      <a:endParaRPr lang="sk-SK" dirty="0"/>
                    </a:p>
                  </a:txBody>
                  <a:tcPr/>
                </a:tc>
                <a:tc>
                  <a:txBody>
                    <a:bodyPr/>
                    <a:lstStyle/>
                    <a:p>
                      <a:pPr algn="r"/>
                      <a:r>
                        <a:rPr lang="sk-SK" dirty="0" smtClean="0"/>
                        <a:t>8,69</a:t>
                      </a:r>
                      <a:endParaRPr lang="sk-SK" dirty="0"/>
                    </a:p>
                  </a:txBody>
                  <a:tcPr/>
                </a:tc>
                <a:tc>
                  <a:txBody>
                    <a:bodyPr/>
                    <a:lstStyle/>
                    <a:p>
                      <a:pPr algn="r"/>
                      <a:r>
                        <a:rPr lang="sk-SK" dirty="0" smtClean="0"/>
                        <a:t>1 720,00</a:t>
                      </a:r>
                      <a:endParaRPr lang="sk-SK" dirty="0"/>
                    </a:p>
                  </a:txBody>
                  <a:tcPr/>
                </a:tc>
                <a:tc>
                  <a:txBody>
                    <a:bodyPr/>
                    <a:lstStyle/>
                    <a:p>
                      <a:pPr algn="r"/>
                      <a:r>
                        <a:rPr lang="sk-SK" dirty="0" smtClean="0"/>
                        <a:t>942,00</a:t>
                      </a:r>
                      <a:endParaRPr lang="sk-SK" dirty="0"/>
                    </a:p>
                  </a:txBody>
                  <a:tcPr/>
                </a:tc>
                <a:tc>
                  <a:txBody>
                    <a:bodyPr/>
                    <a:lstStyle/>
                    <a:p>
                      <a:pPr algn="r"/>
                      <a:r>
                        <a:rPr lang="sk-SK" dirty="0" smtClean="0"/>
                        <a:t>8 185,98</a:t>
                      </a:r>
                      <a:endParaRPr lang="sk-SK" dirty="0"/>
                    </a:p>
                  </a:txBody>
                  <a:tcPr/>
                </a:tc>
                <a:extLst>
                  <a:ext uri="{0D108BD9-81ED-4DB2-BD59-A6C34878D82A}">
                    <a16:rowId xmlns:a16="http://schemas.microsoft.com/office/drawing/2014/main" val="2743120778"/>
                  </a:ext>
                </a:extLst>
              </a:tr>
              <a:tr h="370840">
                <a:tc>
                  <a:txBody>
                    <a:bodyPr/>
                    <a:lstStyle/>
                    <a:p>
                      <a:r>
                        <a:rPr lang="sk-SK" dirty="0" smtClean="0"/>
                        <a:t>SPOLU</a:t>
                      </a:r>
                      <a:endParaRPr lang="sk-SK" dirty="0"/>
                    </a:p>
                  </a:txBody>
                  <a:tcPr/>
                </a:tc>
                <a:tc>
                  <a:txBody>
                    <a:bodyPr/>
                    <a:lstStyle/>
                    <a:p>
                      <a:endParaRPr lang="sk-SK"/>
                    </a:p>
                  </a:txBody>
                  <a:tcPr/>
                </a:tc>
                <a:tc>
                  <a:txBody>
                    <a:bodyPr/>
                    <a:lstStyle/>
                    <a:p>
                      <a:pPr algn="r"/>
                      <a:endParaRPr lang="sk-SK" dirty="0"/>
                    </a:p>
                  </a:txBody>
                  <a:tcPr/>
                </a:tc>
                <a:tc>
                  <a:txBody>
                    <a:bodyPr/>
                    <a:lstStyle/>
                    <a:p>
                      <a:pPr algn="r"/>
                      <a:r>
                        <a:rPr lang="sk-SK" dirty="0" smtClean="0"/>
                        <a:t>1 210,00</a:t>
                      </a:r>
                      <a:endParaRPr lang="sk-SK" dirty="0"/>
                    </a:p>
                  </a:txBody>
                  <a:tcPr/>
                </a:tc>
                <a:tc>
                  <a:txBody>
                    <a:bodyPr/>
                    <a:lstStyle/>
                    <a:p>
                      <a:pPr algn="r"/>
                      <a:r>
                        <a:rPr lang="sk-SK" dirty="0" smtClean="0"/>
                        <a:t>10 895,46</a:t>
                      </a:r>
                      <a:endParaRPr lang="sk-SK" dirty="0"/>
                    </a:p>
                  </a:txBody>
                  <a:tcPr/>
                </a:tc>
                <a:extLst>
                  <a:ext uri="{0D108BD9-81ED-4DB2-BD59-A6C34878D82A}">
                    <a16:rowId xmlns:a16="http://schemas.microsoft.com/office/drawing/2014/main" val="1412057382"/>
                  </a:ext>
                </a:extLst>
              </a:tr>
              <a:tr h="370840">
                <a:tc>
                  <a:txBody>
                    <a:bodyPr/>
                    <a:lstStyle/>
                    <a:p>
                      <a:endParaRPr lang="sk-SK"/>
                    </a:p>
                  </a:txBody>
                  <a:tcPr/>
                </a:tc>
                <a:tc>
                  <a:txBody>
                    <a:bodyPr/>
                    <a:lstStyle/>
                    <a:p>
                      <a:endParaRPr lang="sk-SK"/>
                    </a:p>
                  </a:txBody>
                  <a:tcPr/>
                </a:tc>
                <a:tc>
                  <a:txBody>
                    <a:bodyPr/>
                    <a:lstStyle/>
                    <a:p>
                      <a:pPr algn="r"/>
                      <a:endParaRPr lang="sk-SK"/>
                    </a:p>
                  </a:txBody>
                  <a:tcPr/>
                </a:tc>
                <a:tc>
                  <a:txBody>
                    <a:bodyPr/>
                    <a:lstStyle/>
                    <a:p>
                      <a:pPr algn="r"/>
                      <a:endParaRPr lang="sk-SK"/>
                    </a:p>
                  </a:txBody>
                  <a:tcPr/>
                </a:tc>
                <a:tc>
                  <a:txBody>
                    <a:bodyPr/>
                    <a:lstStyle/>
                    <a:p>
                      <a:pPr algn="r"/>
                      <a:endParaRPr lang="sk-SK" dirty="0"/>
                    </a:p>
                  </a:txBody>
                  <a:tcPr/>
                </a:tc>
                <a:extLst>
                  <a:ext uri="{0D108BD9-81ED-4DB2-BD59-A6C34878D82A}">
                    <a16:rowId xmlns:a16="http://schemas.microsoft.com/office/drawing/2014/main" val="262886207"/>
                  </a:ext>
                </a:extLst>
              </a:tr>
              <a:tr h="370840">
                <a:tc gridSpan="3">
                  <a:txBody>
                    <a:bodyPr/>
                    <a:lstStyle/>
                    <a:p>
                      <a:r>
                        <a:rPr lang="sk-SK" dirty="0" smtClean="0"/>
                        <a:t>SPOLU (základňa pre výpočet paušálnej sadzby):</a:t>
                      </a:r>
                      <a:endParaRPr lang="sk-SK" dirty="0"/>
                    </a:p>
                  </a:txBody>
                  <a:tcPr/>
                </a:tc>
                <a:tc hMerge="1">
                  <a:txBody>
                    <a:bodyPr/>
                    <a:lstStyle/>
                    <a:p>
                      <a:endParaRPr lang="sk-SK" dirty="0"/>
                    </a:p>
                  </a:txBody>
                  <a:tcPr/>
                </a:tc>
                <a:tc hMerge="1">
                  <a:txBody>
                    <a:bodyPr/>
                    <a:lstStyle/>
                    <a:p>
                      <a:pPr algn="r"/>
                      <a:endParaRPr lang="sk-SK" dirty="0"/>
                    </a:p>
                  </a:txBody>
                  <a:tcPr/>
                </a:tc>
                <a:tc>
                  <a:txBody>
                    <a:bodyPr/>
                    <a:lstStyle/>
                    <a:p>
                      <a:pPr algn="r"/>
                      <a:r>
                        <a:rPr lang="sk-SK" dirty="0" smtClean="0"/>
                        <a:t>1 210,00</a:t>
                      </a:r>
                    </a:p>
                  </a:txBody>
                  <a:tcPr/>
                </a:tc>
                <a:tc>
                  <a:txBody>
                    <a:bodyPr/>
                    <a:lstStyle/>
                    <a:p>
                      <a:pPr algn="r"/>
                      <a:r>
                        <a:rPr lang="sk-SK" dirty="0" smtClean="0"/>
                        <a:t>10 895,46</a:t>
                      </a:r>
                      <a:endParaRPr lang="sk-SK" dirty="0"/>
                    </a:p>
                  </a:txBody>
                  <a:tcPr/>
                </a:tc>
                <a:extLst>
                  <a:ext uri="{0D108BD9-81ED-4DB2-BD59-A6C34878D82A}">
                    <a16:rowId xmlns:a16="http://schemas.microsoft.com/office/drawing/2014/main" val="3351537776"/>
                  </a:ext>
                </a:extLst>
              </a:tr>
            </a:tbl>
          </a:graphicData>
        </a:graphic>
      </p:graphicFrame>
    </p:spTree>
    <p:extLst>
      <p:ext uri="{BB962C8B-B14F-4D97-AF65-F5344CB8AC3E}">
        <p14:creationId xmlns:p14="http://schemas.microsoft.com/office/powerpoint/2010/main" val="5650547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04152" y="247545"/>
            <a:ext cx="10390792" cy="483976"/>
          </a:xfrm>
        </p:spPr>
        <p:txBody>
          <a:bodyPr>
            <a:normAutofit fontScale="90000"/>
          </a:bodyPr>
          <a:lstStyle/>
          <a:p>
            <a:r>
              <a:rPr lang="sk-SK" sz="1800" dirty="0" smtClean="0">
                <a:solidFill>
                  <a:schemeClr val="tx1"/>
                </a:solidFill>
              </a:rPr>
              <a:t>Sumárny hárok - Tabuľka č. 2 – vyplňujú sa všetky stĺpce okrem posledného stĺpca (Informatívna suma ...)</a:t>
            </a:r>
            <a:endParaRPr lang="sk-SK" sz="1800" dirty="0">
              <a:solidFill>
                <a:schemeClr val="tx1"/>
              </a:solidFill>
            </a:endParaRPr>
          </a:p>
        </p:txBody>
      </p:sp>
      <p:graphicFrame>
        <p:nvGraphicFramePr>
          <p:cNvPr id="5" name="Zástupný objekt pre obsah 4"/>
          <p:cNvGraphicFramePr>
            <a:graphicFrameLocks noGrp="1"/>
          </p:cNvGraphicFramePr>
          <p:nvPr>
            <p:ph idx="1"/>
            <p:extLst>
              <p:ext uri="{D42A27DB-BD31-4B8C-83A1-F6EECF244321}">
                <p14:modId xmlns:p14="http://schemas.microsoft.com/office/powerpoint/2010/main" val="2200249377"/>
              </p:ext>
            </p:extLst>
          </p:nvPr>
        </p:nvGraphicFramePr>
        <p:xfrm>
          <a:off x="166979" y="675861"/>
          <a:ext cx="11775878" cy="6097326"/>
        </p:xfrm>
        <a:graphic>
          <a:graphicData uri="http://schemas.openxmlformats.org/drawingml/2006/table">
            <a:tbl>
              <a:tblPr firstRow="1" bandRow="1">
                <a:tableStyleId>{5C22544A-7EE6-4342-B048-85BDC9FD1C3A}</a:tableStyleId>
              </a:tblPr>
              <a:tblGrid>
                <a:gridCol w="792340">
                  <a:extLst>
                    <a:ext uri="{9D8B030D-6E8A-4147-A177-3AD203B41FA5}">
                      <a16:colId xmlns:a16="http://schemas.microsoft.com/office/drawing/2014/main" val="1733565068"/>
                    </a:ext>
                  </a:extLst>
                </a:gridCol>
                <a:gridCol w="1458151">
                  <a:extLst>
                    <a:ext uri="{9D8B030D-6E8A-4147-A177-3AD203B41FA5}">
                      <a16:colId xmlns:a16="http://schemas.microsoft.com/office/drawing/2014/main" val="1889565598"/>
                    </a:ext>
                  </a:extLst>
                </a:gridCol>
                <a:gridCol w="1377486">
                  <a:extLst>
                    <a:ext uri="{9D8B030D-6E8A-4147-A177-3AD203B41FA5}">
                      <a16:colId xmlns:a16="http://schemas.microsoft.com/office/drawing/2014/main" val="3926744633"/>
                    </a:ext>
                  </a:extLst>
                </a:gridCol>
                <a:gridCol w="1291874">
                  <a:extLst>
                    <a:ext uri="{9D8B030D-6E8A-4147-A177-3AD203B41FA5}">
                      <a16:colId xmlns:a16="http://schemas.microsoft.com/office/drawing/2014/main" val="3396043744"/>
                    </a:ext>
                  </a:extLst>
                </a:gridCol>
                <a:gridCol w="968090">
                  <a:extLst>
                    <a:ext uri="{9D8B030D-6E8A-4147-A177-3AD203B41FA5}">
                      <a16:colId xmlns:a16="http://schemas.microsoft.com/office/drawing/2014/main" val="205766024"/>
                    </a:ext>
                  </a:extLst>
                </a:gridCol>
                <a:gridCol w="1152704">
                  <a:extLst>
                    <a:ext uri="{9D8B030D-6E8A-4147-A177-3AD203B41FA5}">
                      <a16:colId xmlns:a16="http://schemas.microsoft.com/office/drawing/2014/main" val="394831647"/>
                    </a:ext>
                  </a:extLst>
                </a:gridCol>
                <a:gridCol w="1202472">
                  <a:extLst>
                    <a:ext uri="{9D8B030D-6E8A-4147-A177-3AD203B41FA5}">
                      <a16:colId xmlns:a16="http://schemas.microsoft.com/office/drawing/2014/main" val="1620911988"/>
                    </a:ext>
                  </a:extLst>
                </a:gridCol>
                <a:gridCol w="1196991">
                  <a:extLst>
                    <a:ext uri="{9D8B030D-6E8A-4147-A177-3AD203B41FA5}">
                      <a16:colId xmlns:a16="http://schemas.microsoft.com/office/drawing/2014/main" val="3387094098"/>
                    </a:ext>
                  </a:extLst>
                </a:gridCol>
                <a:gridCol w="1158183">
                  <a:extLst>
                    <a:ext uri="{9D8B030D-6E8A-4147-A177-3AD203B41FA5}">
                      <a16:colId xmlns:a16="http://schemas.microsoft.com/office/drawing/2014/main" val="1426480729"/>
                    </a:ext>
                  </a:extLst>
                </a:gridCol>
                <a:gridCol w="1177587">
                  <a:extLst>
                    <a:ext uri="{9D8B030D-6E8A-4147-A177-3AD203B41FA5}">
                      <a16:colId xmlns:a16="http://schemas.microsoft.com/office/drawing/2014/main" val="463780515"/>
                    </a:ext>
                  </a:extLst>
                </a:gridCol>
              </a:tblGrid>
              <a:tr h="430182">
                <a:tc>
                  <a:txBody>
                    <a:bodyPr/>
                    <a:lstStyle/>
                    <a:p>
                      <a:r>
                        <a:rPr lang="sk-SK" sz="1200" dirty="0" smtClean="0">
                          <a:solidFill>
                            <a:schemeClr val="tx1"/>
                          </a:solidFill>
                        </a:rPr>
                        <a:t>Meno </a:t>
                      </a:r>
                      <a:r>
                        <a:rPr lang="sk-SK" sz="1200" dirty="0" err="1" smtClean="0">
                          <a:solidFill>
                            <a:schemeClr val="tx1"/>
                          </a:solidFill>
                        </a:rPr>
                        <a:t>zamest</a:t>
                      </a:r>
                      <a:r>
                        <a:rPr lang="sk-SK" sz="1200" dirty="0" smtClean="0">
                          <a:solidFill>
                            <a:schemeClr val="tx1"/>
                          </a:solidFill>
                        </a:rPr>
                        <a:t>- </a:t>
                      </a:r>
                      <a:r>
                        <a:rPr lang="sk-SK" sz="1200" dirty="0" err="1" smtClean="0">
                          <a:solidFill>
                            <a:schemeClr val="tx1"/>
                          </a:solidFill>
                        </a:rPr>
                        <a:t>nanca</a:t>
                      </a:r>
                      <a:endParaRPr lang="sk-SK" sz="1200" dirty="0">
                        <a:solidFill>
                          <a:schemeClr val="tx1"/>
                        </a:solidFill>
                      </a:endParaRPr>
                    </a:p>
                  </a:txBody>
                  <a:tcPr/>
                </a:tc>
                <a:tc>
                  <a:txBody>
                    <a:bodyPr/>
                    <a:lstStyle/>
                    <a:p>
                      <a:r>
                        <a:rPr lang="sk-SK" sz="1200" dirty="0" smtClean="0">
                          <a:solidFill>
                            <a:schemeClr val="tx1"/>
                          </a:solidFill>
                        </a:rPr>
                        <a:t>Pracovná činnosť </a:t>
                      </a:r>
                    </a:p>
                    <a:p>
                      <a:r>
                        <a:rPr lang="sk-SK" sz="1200" dirty="0" smtClean="0">
                          <a:solidFill>
                            <a:schemeClr val="tx1"/>
                          </a:solidFill>
                        </a:rPr>
                        <a:t>- výber z možností</a:t>
                      </a:r>
                      <a:endParaRPr lang="sk-SK" sz="1200" dirty="0">
                        <a:solidFill>
                          <a:schemeClr val="tx1"/>
                        </a:solidFill>
                      </a:endParaRPr>
                    </a:p>
                  </a:txBody>
                  <a:tcPr/>
                </a:tc>
                <a:tc>
                  <a:txBody>
                    <a:bodyPr/>
                    <a:lstStyle/>
                    <a:p>
                      <a:r>
                        <a:rPr lang="sk-SK" sz="1200" dirty="0" smtClean="0">
                          <a:solidFill>
                            <a:schemeClr val="tx1"/>
                          </a:solidFill>
                        </a:rPr>
                        <a:t>Obdobie výkonu práce MM/RRRR                                         (zadáva sa každý mesiac v samostatnom riadku)</a:t>
                      </a:r>
                      <a:endParaRPr lang="sk-SK" sz="1200" dirty="0">
                        <a:solidFill>
                          <a:schemeClr val="tx1"/>
                        </a:solidFill>
                      </a:endParaRPr>
                    </a:p>
                  </a:txBody>
                  <a:tcPr/>
                </a:tc>
                <a:tc>
                  <a:txBody>
                    <a:bodyPr/>
                    <a:lstStyle/>
                    <a:p>
                      <a:r>
                        <a:rPr lang="sk-SK" sz="1200" dirty="0" smtClean="0">
                          <a:solidFill>
                            <a:schemeClr val="tx1"/>
                          </a:solidFill>
                        </a:rPr>
                        <a:t>Celkový počet odpracovaných hodín</a:t>
                      </a:r>
                    </a:p>
                    <a:p>
                      <a:r>
                        <a:rPr lang="sk-SK" sz="1200" dirty="0" smtClean="0">
                          <a:solidFill>
                            <a:schemeClr val="tx1"/>
                          </a:solidFill>
                        </a:rPr>
                        <a:t>(mzdový list)</a:t>
                      </a:r>
                      <a:endParaRPr lang="sk-SK" sz="1200" dirty="0">
                        <a:solidFill>
                          <a:schemeClr val="tx1"/>
                        </a:solidFill>
                      </a:endParaRPr>
                    </a:p>
                  </a:txBody>
                  <a:tcPr/>
                </a:tc>
                <a:tc>
                  <a:txBody>
                    <a:bodyPr/>
                    <a:lstStyle/>
                    <a:p>
                      <a:r>
                        <a:rPr lang="pl-PL" sz="1200" dirty="0" smtClean="0">
                          <a:solidFill>
                            <a:schemeClr val="tx1"/>
                          </a:solidFill>
                        </a:rPr>
                        <a:t>Percento zapojenia do projektu z pracovnej zmluvy</a:t>
                      </a:r>
                    </a:p>
                    <a:p>
                      <a:r>
                        <a:rPr lang="pl-PL" sz="1200" dirty="0" smtClean="0">
                          <a:solidFill>
                            <a:schemeClr val="tx1"/>
                          </a:solidFill>
                        </a:rPr>
                        <a:t>*</a:t>
                      </a:r>
                      <a:endParaRPr lang="sk-SK" sz="1200" dirty="0">
                        <a:solidFill>
                          <a:schemeClr val="tx1"/>
                        </a:solidFill>
                      </a:endParaRPr>
                    </a:p>
                  </a:txBody>
                  <a:tcPr/>
                </a:tc>
                <a:tc>
                  <a:txBody>
                    <a:bodyPr/>
                    <a:lstStyle/>
                    <a:p>
                      <a:r>
                        <a:rPr lang="sk-SK" sz="1200" dirty="0" smtClean="0">
                          <a:solidFill>
                            <a:schemeClr val="tx1"/>
                          </a:solidFill>
                        </a:rPr>
                        <a:t>Pracovný úväzok zamestnanca</a:t>
                      </a:r>
                      <a:endParaRPr lang="sk-SK" sz="1200" dirty="0">
                        <a:solidFill>
                          <a:schemeClr val="tx1"/>
                        </a:solidFill>
                      </a:endParaRPr>
                    </a:p>
                  </a:txBody>
                  <a:tcPr/>
                </a:tc>
                <a:tc>
                  <a:txBody>
                    <a:bodyPr/>
                    <a:lstStyle/>
                    <a:p>
                      <a:r>
                        <a:rPr lang="sk-SK" sz="1200" dirty="0" smtClean="0">
                          <a:solidFill>
                            <a:schemeClr val="tx1"/>
                          </a:solidFill>
                        </a:rPr>
                        <a:t>Počet osôb na mesiac</a:t>
                      </a:r>
                    </a:p>
                    <a:p>
                      <a:r>
                        <a:rPr lang="sk-SK" sz="1200" dirty="0" smtClean="0">
                          <a:solidFill>
                            <a:schemeClr val="tx1"/>
                          </a:solidFill>
                        </a:rPr>
                        <a:t>(vyplniť pre zamestnancov na pozícii asistent)</a:t>
                      </a:r>
                      <a:endParaRPr lang="sk-SK" sz="1200" dirty="0">
                        <a:solidFill>
                          <a:schemeClr val="tx1"/>
                        </a:solidFill>
                      </a:endParaRPr>
                    </a:p>
                  </a:txBody>
                  <a:tcPr/>
                </a:tc>
                <a:tc>
                  <a:txBody>
                    <a:bodyPr/>
                    <a:lstStyle/>
                    <a:p>
                      <a:r>
                        <a:rPr lang="pt-BR" sz="1200" dirty="0" smtClean="0">
                          <a:solidFill>
                            <a:schemeClr val="tx1"/>
                          </a:solidFill>
                        </a:rPr>
                        <a:t>Počet asistentov na mesiac</a:t>
                      </a:r>
                    </a:p>
                    <a:p>
                      <a:r>
                        <a:rPr lang="pt-BR" sz="1200" dirty="0" smtClean="0">
                          <a:solidFill>
                            <a:schemeClr val="tx1"/>
                          </a:solidFill>
                        </a:rPr>
                        <a:t>(vyplniť pre zamestnancov na pozícii mentor)</a:t>
                      </a:r>
                      <a:endParaRPr lang="sk-SK" sz="1200" dirty="0" smtClean="0">
                        <a:solidFill>
                          <a:schemeClr val="tx1"/>
                        </a:solidFill>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k-SK" sz="1200" dirty="0" smtClean="0">
                          <a:solidFill>
                            <a:schemeClr val="tx1"/>
                          </a:solidFill>
                        </a:rPr>
                        <a:t>Počet odprac. hodín na projekte - žiadané na financovanie</a:t>
                      </a:r>
                    </a:p>
                    <a:p>
                      <a:endParaRPr lang="sk-SK" sz="1200" dirty="0">
                        <a:solidFill>
                          <a:schemeClr val="tx1"/>
                        </a:solidFill>
                      </a:endParaRPr>
                    </a:p>
                  </a:txBody>
                  <a:tcPr/>
                </a:tc>
                <a:tc>
                  <a:txBody>
                    <a:bodyPr/>
                    <a:lstStyle/>
                    <a:p>
                      <a:r>
                        <a:rPr lang="sk-SK" sz="1200" dirty="0" smtClean="0">
                          <a:solidFill>
                            <a:schemeClr val="tx1"/>
                          </a:solidFill>
                        </a:rPr>
                        <a:t>Informatívna suma na zamestnanca</a:t>
                      </a:r>
                    </a:p>
                    <a:p>
                      <a:r>
                        <a:rPr lang="sk-SK" sz="1200" dirty="0" smtClean="0">
                          <a:solidFill>
                            <a:schemeClr val="tx1"/>
                          </a:solidFill>
                        </a:rPr>
                        <a:t>**</a:t>
                      </a:r>
                      <a:endParaRPr lang="sk-SK" sz="1200" dirty="0">
                        <a:solidFill>
                          <a:schemeClr val="tx1"/>
                        </a:solidFill>
                      </a:endParaRPr>
                    </a:p>
                  </a:txBody>
                  <a:tcPr/>
                </a:tc>
                <a:extLst>
                  <a:ext uri="{0D108BD9-81ED-4DB2-BD59-A6C34878D82A}">
                    <a16:rowId xmlns:a16="http://schemas.microsoft.com/office/drawing/2014/main" val="504314414"/>
                  </a:ext>
                </a:extLst>
              </a:tr>
              <a:tr h="496956">
                <a:tc>
                  <a:txBody>
                    <a:bodyPr/>
                    <a:lstStyle/>
                    <a:p>
                      <a:r>
                        <a:rPr lang="sk-SK" sz="1100" dirty="0" smtClean="0">
                          <a:latin typeface="Arial Black" panose="020B0A04020102020204" pitchFamily="34" charset="0"/>
                        </a:rPr>
                        <a:t>AB</a:t>
                      </a:r>
                      <a:endParaRPr lang="sk-SK" sz="1100" dirty="0">
                        <a:latin typeface="Arial Black" panose="020B0A04020102020204" pitchFamily="34" charset="0"/>
                      </a:endParaRPr>
                    </a:p>
                  </a:txBody>
                  <a:tcPr/>
                </a:tc>
                <a:tc>
                  <a:txBody>
                    <a:bodyPr/>
                    <a:lstStyle/>
                    <a:p>
                      <a:r>
                        <a:rPr lang="pl-PL" sz="1100" dirty="0" smtClean="0">
                          <a:latin typeface="Arial Black" panose="020B0A04020102020204" pitchFamily="34" charset="0"/>
                        </a:rPr>
                        <a:t>Asistent pre podporu rodiny, TPP</a:t>
                      </a:r>
                      <a:endParaRPr lang="sk-SK" sz="1100" dirty="0">
                        <a:latin typeface="Arial Black" panose="020B0A04020102020204" pitchFamily="34" charset="0"/>
                      </a:endParaRPr>
                    </a:p>
                  </a:txBody>
                  <a:tcPr/>
                </a:tc>
                <a:tc>
                  <a:txBody>
                    <a:bodyPr/>
                    <a:lstStyle/>
                    <a:p>
                      <a:pPr algn="ctr" fontAlgn="ctr"/>
                      <a:r>
                        <a:rPr lang="sk-SK" sz="1100" b="0" i="0" u="none" strike="noStrike" dirty="0">
                          <a:solidFill>
                            <a:srgbClr val="000000"/>
                          </a:solidFill>
                          <a:effectLst/>
                          <a:latin typeface="Arial Black" panose="020B0A04020102020204" pitchFamily="34" charset="0"/>
                        </a:rPr>
                        <a:t>6/2026</a:t>
                      </a:r>
                    </a:p>
                  </a:txBody>
                  <a:tcPr marL="0" marR="0" marT="0" marB="0" anchor="ctr"/>
                </a:tc>
                <a:tc>
                  <a:txBody>
                    <a:bodyPr/>
                    <a:lstStyle/>
                    <a:p>
                      <a:pPr algn="ctr" fontAlgn="ctr"/>
                      <a:r>
                        <a:rPr lang="sk-SK" sz="1100" b="1" i="0" u="none" strike="noStrike" dirty="0">
                          <a:solidFill>
                            <a:srgbClr val="000000"/>
                          </a:solidFill>
                          <a:effectLst/>
                          <a:latin typeface="Arial Black" panose="020B0A04020102020204" pitchFamily="34" charset="0"/>
                        </a:rPr>
                        <a:t>176,00</a:t>
                      </a:r>
                    </a:p>
                  </a:txBody>
                  <a:tcPr marL="0" marR="0" marT="0" marB="0" anchor="ctr"/>
                </a:tc>
                <a:tc>
                  <a:txBody>
                    <a:bodyPr/>
                    <a:lstStyle/>
                    <a:p>
                      <a:pPr algn="ctr" fontAlgn="ctr"/>
                      <a:r>
                        <a:rPr lang="sk-SK" sz="1100" b="0" i="0" u="none" strike="noStrike" dirty="0">
                          <a:solidFill>
                            <a:srgbClr val="000000"/>
                          </a:solidFill>
                          <a:effectLst/>
                          <a:latin typeface="Arial Black" panose="020B0A04020102020204" pitchFamily="34" charset="0"/>
                        </a:rPr>
                        <a:t>100,00%</a:t>
                      </a:r>
                    </a:p>
                  </a:txBody>
                  <a:tcPr marL="0" marR="0" marT="0" marB="0" anchor="ctr"/>
                </a:tc>
                <a:tc>
                  <a:txBody>
                    <a:bodyPr/>
                    <a:lstStyle/>
                    <a:p>
                      <a:pPr algn="ctr" fontAlgn="ctr"/>
                      <a:r>
                        <a:rPr lang="sk-SK" sz="1100" b="1" i="0" u="none" strike="noStrike" dirty="0">
                          <a:solidFill>
                            <a:srgbClr val="000000"/>
                          </a:solidFill>
                          <a:effectLst/>
                          <a:latin typeface="Arial Black" panose="020B0A04020102020204" pitchFamily="34" charset="0"/>
                        </a:rPr>
                        <a:t>plný</a:t>
                      </a:r>
                    </a:p>
                  </a:txBody>
                  <a:tcPr marL="0" marR="0" marT="0" marB="0" anchor="ctr"/>
                </a:tc>
                <a:tc>
                  <a:txBody>
                    <a:bodyPr/>
                    <a:lstStyle/>
                    <a:p>
                      <a:pPr algn="ctr" fontAlgn="ctr"/>
                      <a:r>
                        <a:rPr lang="sk-SK" sz="1100" b="1" i="0" u="none" strike="noStrike" dirty="0">
                          <a:solidFill>
                            <a:srgbClr val="000000"/>
                          </a:solidFill>
                          <a:effectLst/>
                          <a:latin typeface="Arial Black" panose="020B0A04020102020204" pitchFamily="34" charset="0"/>
                        </a:rPr>
                        <a:t>10</a:t>
                      </a:r>
                    </a:p>
                  </a:txBody>
                  <a:tcPr marL="0" marR="0" marT="0" marB="0" anchor="ctr"/>
                </a:tc>
                <a:tc>
                  <a:txBody>
                    <a:bodyPr/>
                    <a:lstStyle/>
                    <a:p>
                      <a:pPr algn="ctr" fontAlgn="ctr"/>
                      <a:r>
                        <a:rPr lang="sk-SK" sz="1100" b="0" i="0" u="none" strike="noStrike" dirty="0">
                          <a:solidFill>
                            <a:srgbClr val="000000"/>
                          </a:solidFill>
                          <a:effectLst/>
                          <a:latin typeface="Arial Black" panose="020B0A04020102020204" pitchFamily="34" charset="0"/>
                        </a:rPr>
                        <a:t> </a:t>
                      </a:r>
                    </a:p>
                  </a:txBody>
                  <a:tcPr marL="0" marR="0" marT="0" marB="0" anchor="ctr"/>
                </a:tc>
                <a:tc>
                  <a:txBody>
                    <a:bodyPr/>
                    <a:lstStyle/>
                    <a:p>
                      <a:pPr algn="ctr" fontAlgn="ctr"/>
                      <a:r>
                        <a:rPr lang="sk-SK" sz="1100" b="1" i="0" u="none" strike="noStrike" dirty="0">
                          <a:solidFill>
                            <a:srgbClr val="FF0000"/>
                          </a:solidFill>
                          <a:effectLst/>
                          <a:latin typeface="Arial Black" panose="020B0A04020102020204" pitchFamily="34" charset="0"/>
                        </a:rPr>
                        <a:t>176,00</a:t>
                      </a:r>
                    </a:p>
                  </a:txBody>
                  <a:tcPr marL="0" marR="0" marT="0" marB="0" anchor="ctr"/>
                </a:tc>
                <a:tc>
                  <a:txBody>
                    <a:bodyPr/>
                    <a:lstStyle/>
                    <a:p>
                      <a:pPr algn="ctr" fontAlgn="ctr"/>
                      <a:r>
                        <a:rPr lang="sk-SK" sz="1100" b="1" i="0" u="none" strike="noStrike" dirty="0">
                          <a:solidFill>
                            <a:srgbClr val="FF0000"/>
                          </a:solidFill>
                          <a:effectLst/>
                          <a:latin typeface="Arial Black" panose="020B0A04020102020204" pitchFamily="34" charset="0"/>
                        </a:rPr>
                        <a:t>1 529,44</a:t>
                      </a:r>
                    </a:p>
                  </a:txBody>
                  <a:tcPr marL="5443" marR="5443" marT="5443" marB="0" anchor="ctr"/>
                </a:tc>
                <a:extLst>
                  <a:ext uri="{0D108BD9-81ED-4DB2-BD59-A6C34878D82A}">
                    <a16:rowId xmlns:a16="http://schemas.microsoft.com/office/drawing/2014/main" val="2886507718"/>
                  </a:ext>
                </a:extLst>
              </a:tr>
              <a:tr h="430182">
                <a:tc>
                  <a:txBody>
                    <a:bodyPr/>
                    <a:lstStyle/>
                    <a:p>
                      <a:r>
                        <a:rPr lang="sk-SK" sz="1100" dirty="0" smtClean="0">
                          <a:latin typeface="Arial Black" panose="020B0A04020102020204" pitchFamily="34" charset="0"/>
                        </a:rPr>
                        <a:t>CD</a:t>
                      </a:r>
                      <a:endParaRPr lang="sk-SK" sz="1100" dirty="0">
                        <a:latin typeface="Arial Black" panose="020B0A04020102020204" pitchFamily="34" charset="0"/>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pl-PL" sz="1100" dirty="0" smtClean="0">
                          <a:latin typeface="Arial Black" panose="020B0A04020102020204" pitchFamily="34" charset="0"/>
                        </a:rPr>
                        <a:t>Asistent pre podporu rodiny, TPP</a:t>
                      </a:r>
                      <a:endParaRPr lang="sk-SK" sz="1100" dirty="0" smtClean="0">
                        <a:latin typeface="Arial Black" panose="020B0A04020102020204" pitchFamily="34" charset="0"/>
                      </a:endParaRPr>
                    </a:p>
                  </a:txBody>
                  <a:tcPr/>
                </a:tc>
                <a:tc>
                  <a:txBody>
                    <a:bodyPr/>
                    <a:lstStyle/>
                    <a:p>
                      <a:pPr algn="ctr" fontAlgn="ctr"/>
                      <a:r>
                        <a:rPr lang="sk-SK" sz="1100" b="0" i="0" u="none" strike="noStrike">
                          <a:solidFill>
                            <a:srgbClr val="000000"/>
                          </a:solidFill>
                          <a:effectLst/>
                          <a:latin typeface="Arial Black" panose="020B0A04020102020204" pitchFamily="34" charset="0"/>
                        </a:rPr>
                        <a:t>6/2026</a:t>
                      </a:r>
                    </a:p>
                  </a:txBody>
                  <a:tcPr marL="0" marR="0" marT="0" marB="0" anchor="ctr"/>
                </a:tc>
                <a:tc>
                  <a:txBody>
                    <a:bodyPr/>
                    <a:lstStyle/>
                    <a:p>
                      <a:pPr algn="ctr" fontAlgn="ctr"/>
                      <a:r>
                        <a:rPr lang="sk-SK" sz="1100" b="1" i="0" u="none" strike="noStrike" dirty="0">
                          <a:solidFill>
                            <a:srgbClr val="000000"/>
                          </a:solidFill>
                          <a:effectLst/>
                          <a:latin typeface="Arial Black" panose="020B0A04020102020204" pitchFamily="34" charset="0"/>
                        </a:rPr>
                        <a:t>132,00</a:t>
                      </a:r>
                    </a:p>
                  </a:txBody>
                  <a:tcPr marL="0" marR="0" marT="0" marB="0" anchor="ctr"/>
                </a:tc>
                <a:tc>
                  <a:txBody>
                    <a:bodyPr/>
                    <a:lstStyle/>
                    <a:p>
                      <a:pPr algn="ctr" fontAlgn="ctr"/>
                      <a:r>
                        <a:rPr lang="sk-SK" sz="1100" b="0" i="0" u="none" strike="noStrike">
                          <a:solidFill>
                            <a:srgbClr val="000000"/>
                          </a:solidFill>
                          <a:effectLst/>
                          <a:latin typeface="Arial Black" panose="020B0A04020102020204" pitchFamily="34" charset="0"/>
                        </a:rPr>
                        <a:t>100,00%</a:t>
                      </a:r>
                    </a:p>
                  </a:txBody>
                  <a:tcPr marL="0" marR="0" marT="0" marB="0" anchor="ctr"/>
                </a:tc>
                <a:tc>
                  <a:txBody>
                    <a:bodyPr/>
                    <a:lstStyle/>
                    <a:p>
                      <a:pPr algn="ctr" fontAlgn="ctr"/>
                      <a:r>
                        <a:rPr lang="sk-SK" sz="1100" b="1" i="0" u="none" strike="noStrike" dirty="0">
                          <a:solidFill>
                            <a:srgbClr val="000000"/>
                          </a:solidFill>
                          <a:effectLst/>
                          <a:latin typeface="Arial Black" panose="020B0A04020102020204" pitchFamily="34" charset="0"/>
                        </a:rPr>
                        <a:t>trojštvrtinový</a:t>
                      </a:r>
                    </a:p>
                  </a:txBody>
                  <a:tcPr marL="0" marR="0" marT="0" marB="0" anchor="ctr"/>
                </a:tc>
                <a:tc>
                  <a:txBody>
                    <a:bodyPr/>
                    <a:lstStyle/>
                    <a:p>
                      <a:pPr algn="ctr" fontAlgn="ctr"/>
                      <a:r>
                        <a:rPr lang="sk-SK" sz="1100" b="1" i="0" u="none" strike="noStrike" dirty="0">
                          <a:solidFill>
                            <a:srgbClr val="000000"/>
                          </a:solidFill>
                          <a:effectLst/>
                          <a:latin typeface="Arial Black" panose="020B0A04020102020204" pitchFamily="34" charset="0"/>
                        </a:rPr>
                        <a:t>7</a:t>
                      </a:r>
                    </a:p>
                  </a:txBody>
                  <a:tcPr marL="0" marR="0" marT="0" marB="0" anchor="ctr"/>
                </a:tc>
                <a:tc>
                  <a:txBody>
                    <a:bodyPr/>
                    <a:lstStyle/>
                    <a:p>
                      <a:pPr algn="ctr" fontAlgn="ctr"/>
                      <a:r>
                        <a:rPr lang="sk-SK" sz="1100" b="0" i="0" u="none" strike="noStrike" dirty="0">
                          <a:solidFill>
                            <a:srgbClr val="000000"/>
                          </a:solidFill>
                          <a:effectLst/>
                          <a:latin typeface="Arial Black" panose="020B0A04020102020204" pitchFamily="34" charset="0"/>
                        </a:rPr>
                        <a:t> </a:t>
                      </a:r>
                    </a:p>
                  </a:txBody>
                  <a:tcPr marL="0" marR="0" marT="0" marB="0" anchor="ctr"/>
                </a:tc>
                <a:tc>
                  <a:txBody>
                    <a:bodyPr/>
                    <a:lstStyle/>
                    <a:p>
                      <a:pPr algn="ctr" fontAlgn="ctr"/>
                      <a:r>
                        <a:rPr lang="sk-SK" sz="1100" b="1" i="0" u="none" strike="noStrike" dirty="0">
                          <a:solidFill>
                            <a:srgbClr val="FF0000"/>
                          </a:solidFill>
                          <a:effectLst/>
                          <a:latin typeface="Arial Black" panose="020B0A04020102020204" pitchFamily="34" charset="0"/>
                        </a:rPr>
                        <a:t>132,00</a:t>
                      </a:r>
                    </a:p>
                  </a:txBody>
                  <a:tcPr marL="0" marR="0" marT="0" marB="0" anchor="ctr"/>
                </a:tc>
                <a:tc>
                  <a:txBody>
                    <a:bodyPr/>
                    <a:lstStyle/>
                    <a:p>
                      <a:pPr algn="ctr" fontAlgn="ctr"/>
                      <a:r>
                        <a:rPr lang="sk-SK" sz="1100" b="1" i="0" u="none" strike="noStrike" dirty="0">
                          <a:solidFill>
                            <a:srgbClr val="FF0000"/>
                          </a:solidFill>
                          <a:effectLst/>
                          <a:latin typeface="Arial Black" panose="020B0A04020102020204" pitchFamily="34" charset="0"/>
                        </a:rPr>
                        <a:t>1 147,08</a:t>
                      </a:r>
                    </a:p>
                  </a:txBody>
                  <a:tcPr marL="5443" marR="5443" marT="5443" marB="0" anchor="ctr"/>
                </a:tc>
                <a:extLst>
                  <a:ext uri="{0D108BD9-81ED-4DB2-BD59-A6C34878D82A}">
                    <a16:rowId xmlns:a16="http://schemas.microsoft.com/office/drawing/2014/main" val="2214165731"/>
                  </a:ext>
                </a:extLst>
              </a:tr>
              <a:tr h="430182">
                <a:tc>
                  <a:txBody>
                    <a:bodyPr/>
                    <a:lstStyle/>
                    <a:p>
                      <a:r>
                        <a:rPr lang="sk-SK" sz="1100" dirty="0" smtClean="0">
                          <a:latin typeface="Arial Black" panose="020B0A04020102020204" pitchFamily="34" charset="0"/>
                        </a:rPr>
                        <a:t>EF</a:t>
                      </a:r>
                      <a:endParaRPr lang="sk-SK" sz="1100" dirty="0">
                        <a:latin typeface="Arial Black" panose="020B0A04020102020204" pitchFamily="34" charset="0"/>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pl-PL" sz="1100" dirty="0" smtClean="0">
                          <a:latin typeface="Arial Black" panose="020B0A04020102020204" pitchFamily="34" charset="0"/>
                        </a:rPr>
                        <a:t>Asistent pre podporu rodiny, TPP</a:t>
                      </a:r>
                      <a:endParaRPr lang="sk-SK" sz="1100" dirty="0" smtClean="0">
                        <a:latin typeface="Arial Black" panose="020B0A04020102020204" pitchFamily="34" charset="0"/>
                      </a:endParaRPr>
                    </a:p>
                  </a:txBody>
                  <a:tcPr/>
                </a:tc>
                <a:tc>
                  <a:txBody>
                    <a:bodyPr/>
                    <a:lstStyle/>
                    <a:p>
                      <a:pPr algn="ctr" fontAlgn="ctr"/>
                      <a:r>
                        <a:rPr lang="sk-SK" sz="1100" b="0" i="0" u="none" strike="noStrike">
                          <a:solidFill>
                            <a:srgbClr val="000000"/>
                          </a:solidFill>
                          <a:effectLst/>
                          <a:latin typeface="Arial Black" panose="020B0A04020102020204" pitchFamily="34" charset="0"/>
                        </a:rPr>
                        <a:t>6/2026</a:t>
                      </a:r>
                    </a:p>
                  </a:txBody>
                  <a:tcPr marL="0" marR="0" marT="0" marB="0" anchor="ctr"/>
                </a:tc>
                <a:tc>
                  <a:txBody>
                    <a:bodyPr/>
                    <a:lstStyle/>
                    <a:p>
                      <a:pPr algn="ctr" fontAlgn="ctr"/>
                      <a:r>
                        <a:rPr lang="sk-SK" sz="1100" b="1" i="0" u="none" strike="noStrike" dirty="0">
                          <a:solidFill>
                            <a:srgbClr val="000000"/>
                          </a:solidFill>
                          <a:effectLst/>
                          <a:latin typeface="Arial Black" panose="020B0A04020102020204" pitchFamily="34" charset="0"/>
                        </a:rPr>
                        <a:t>132,00</a:t>
                      </a:r>
                    </a:p>
                  </a:txBody>
                  <a:tcPr marL="0" marR="0" marT="0" marB="0" anchor="ctr"/>
                </a:tc>
                <a:tc>
                  <a:txBody>
                    <a:bodyPr/>
                    <a:lstStyle/>
                    <a:p>
                      <a:pPr algn="ctr" fontAlgn="ctr"/>
                      <a:r>
                        <a:rPr lang="sk-SK" sz="1100" b="0" i="0" u="none" strike="noStrike">
                          <a:solidFill>
                            <a:srgbClr val="000000"/>
                          </a:solidFill>
                          <a:effectLst/>
                          <a:latin typeface="Arial Black" panose="020B0A04020102020204" pitchFamily="34" charset="0"/>
                        </a:rPr>
                        <a:t>100,00%</a:t>
                      </a:r>
                    </a:p>
                  </a:txBody>
                  <a:tcPr marL="0" marR="0" marT="0" marB="0" anchor="ctr"/>
                </a:tc>
                <a:tc>
                  <a:txBody>
                    <a:bodyPr/>
                    <a:lstStyle/>
                    <a:p>
                      <a:pPr algn="ctr" fontAlgn="ctr"/>
                      <a:r>
                        <a:rPr lang="sk-SK" sz="1100" b="1" i="0" u="none" strike="noStrike">
                          <a:solidFill>
                            <a:srgbClr val="000000"/>
                          </a:solidFill>
                          <a:effectLst/>
                          <a:latin typeface="Arial Black" panose="020B0A04020102020204" pitchFamily="34" charset="0"/>
                        </a:rPr>
                        <a:t>trojštvrtinový</a:t>
                      </a:r>
                    </a:p>
                  </a:txBody>
                  <a:tcPr marL="0" marR="0" marT="0" marB="0" anchor="ctr"/>
                </a:tc>
                <a:tc>
                  <a:txBody>
                    <a:bodyPr/>
                    <a:lstStyle/>
                    <a:p>
                      <a:pPr algn="ctr" fontAlgn="ctr"/>
                      <a:r>
                        <a:rPr lang="sk-SK" sz="1100" b="1" i="0" u="none" strike="noStrike">
                          <a:solidFill>
                            <a:srgbClr val="000000"/>
                          </a:solidFill>
                          <a:effectLst/>
                          <a:latin typeface="Arial Black" panose="020B0A04020102020204" pitchFamily="34" charset="0"/>
                        </a:rPr>
                        <a:t>9</a:t>
                      </a:r>
                    </a:p>
                  </a:txBody>
                  <a:tcPr marL="0" marR="0" marT="0" marB="0" anchor="ctr"/>
                </a:tc>
                <a:tc>
                  <a:txBody>
                    <a:bodyPr/>
                    <a:lstStyle/>
                    <a:p>
                      <a:pPr algn="ctr" fontAlgn="ctr"/>
                      <a:r>
                        <a:rPr lang="sk-SK" sz="1100" b="0" i="0" u="none" strike="noStrike">
                          <a:solidFill>
                            <a:srgbClr val="000000"/>
                          </a:solidFill>
                          <a:effectLst/>
                          <a:latin typeface="Arial Black" panose="020B0A04020102020204" pitchFamily="34" charset="0"/>
                        </a:rPr>
                        <a:t> </a:t>
                      </a:r>
                    </a:p>
                  </a:txBody>
                  <a:tcPr marL="0" marR="0" marT="0" marB="0" anchor="ctr"/>
                </a:tc>
                <a:tc>
                  <a:txBody>
                    <a:bodyPr/>
                    <a:lstStyle/>
                    <a:p>
                      <a:pPr algn="ctr" fontAlgn="ctr"/>
                      <a:r>
                        <a:rPr lang="sk-SK" sz="1100" b="1" i="0" u="none" strike="noStrike" dirty="0">
                          <a:solidFill>
                            <a:srgbClr val="FF0000"/>
                          </a:solidFill>
                          <a:effectLst/>
                          <a:latin typeface="Arial Black" panose="020B0A04020102020204" pitchFamily="34" charset="0"/>
                        </a:rPr>
                        <a:t>132,00</a:t>
                      </a:r>
                    </a:p>
                  </a:txBody>
                  <a:tcPr marL="0" marR="0" marT="0" marB="0" anchor="ctr"/>
                </a:tc>
                <a:tc>
                  <a:txBody>
                    <a:bodyPr/>
                    <a:lstStyle/>
                    <a:p>
                      <a:pPr algn="ctr" fontAlgn="ctr"/>
                      <a:r>
                        <a:rPr lang="sk-SK" sz="1100" b="1" i="0" u="none" strike="noStrike" dirty="0">
                          <a:solidFill>
                            <a:srgbClr val="FF0000"/>
                          </a:solidFill>
                          <a:effectLst/>
                          <a:latin typeface="Arial Black" panose="020B0A04020102020204" pitchFamily="34" charset="0"/>
                        </a:rPr>
                        <a:t>1 147,08</a:t>
                      </a:r>
                    </a:p>
                  </a:txBody>
                  <a:tcPr marL="5443" marR="5443" marT="5443" marB="0" anchor="ctr"/>
                </a:tc>
                <a:extLst>
                  <a:ext uri="{0D108BD9-81ED-4DB2-BD59-A6C34878D82A}">
                    <a16:rowId xmlns:a16="http://schemas.microsoft.com/office/drawing/2014/main" val="1408625405"/>
                  </a:ext>
                </a:extLst>
              </a:tr>
              <a:tr h="429371">
                <a:tc>
                  <a:txBody>
                    <a:bodyPr/>
                    <a:lstStyle/>
                    <a:p>
                      <a:r>
                        <a:rPr lang="sk-SK" sz="1100" dirty="0" smtClean="0">
                          <a:latin typeface="Arial Black" panose="020B0A04020102020204" pitchFamily="34" charset="0"/>
                        </a:rPr>
                        <a:t>GH</a:t>
                      </a:r>
                      <a:endParaRPr lang="sk-SK" sz="1100" dirty="0">
                        <a:latin typeface="Arial Black" panose="020B0A04020102020204" pitchFamily="34" charset="0"/>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pl-PL" sz="1100" dirty="0" smtClean="0">
                          <a:latin typeface="Arial Black" panose="020B0A04020102020204" pitchFamily="34" charset="0"/>
                        </a:rPr>
                        <a:t>Asistent pre podporu rodiny, TPP</a:t>
                      </a:r>
                      <a:endParaRPr lang="sk-SK" sz="1100" dirty="0" smtClean="0">
                        <a:latin typeface="Arial Black" panose="020B0A04020102020204" pitchFamily="34" charset="0"/>
                      </a:endParaRPr>
                    </a:p>
                  </a:txBody>
                  <a:tcPr/>
                </a:tc>
                <a:tc>
                  <a:txBody>
                    <a:bodyPr/>
                    <a:lstStyle/>
                    <a:p>
                      <a:pPr algn="ctr" fontAlgn="ctr"/>
                      <a:r>
                        <a:rPr lang="sk-SK" sz="1100" b="0" i="0" u="none" strike="noStrike">
                          <a:solidFill>
                            <a:srgbClr val="000000"/>
                          </a:solidFill>
                          <a:effectLst/>
                          <a:latin typeface="Arial Black" panose="020B0A04020102020204" pitchFamily="34" charset="0"/>
                        </a:rPr>
                        <a:t>6/2026</a:t>
                      </a:r>
                    </a:p>
                  </a:txBody>
                  <a:tcPr marL="0" marR="0" marT="0" marB="0" anchor="ctr"/>
                </a:tc>
                <a:tc>
                  <a:txBody>
                    <a:bodyPr/>
                    <a:lstStyle/>
                    <a:p>
                      <a:pPr algn="ctr" fontAlgn="ctr"/>
                      <a:r>
                        <a:rPr lang="sk-SK" sz="1100" b="1" i="0" u="none" strike="noStrike" dirty="0">
                          <a:solidFill>
                            <a:srgbClr val="000000"/>
                          </a:solidFill>
                          <a:effectLst/>
                          <a:latin typeface="Arial Black" panose="020B0A04020102020204" pitchFamily="34" charset="0"/>
                        </a:rPr>
                        <a:t>88,00</a:t>
                      </a:r>
                    </a:p>
                  </a:txBody>
                  <a:tcPr marL="0" marR="0" marT="0" marB="0" anchor="ctr"/>
                </a:tc>
                <a:tc>
                  <a:txBody>
                    <a:bodyPr/>
                    <a:lstStyle/>
                    <a:p>
                      <a:pPr algn="ctr" fontAlgn="ctr"/>
                      <a:r>
                        <a:rPr lang="sk-SK" sz="1100" b="0" i="0" u="none" strike="noStrike">
                          <a:solidFill>
                            <a:srgbClr val="000000"/>
                          </a:solidFill>
                          <a:effectLst/>
                          <a:latin typeface="Arial Black" panose="020B0A04020102020204" pitchFamily="34" charset="0"/>
                        </a:rPr>
                        <a:t>100,00%</a:t>
                      </a:r>
                    </a:p>
                  </a:txBody>
                  <a:tcPr marL="0" marR="0" marT="0" marB="0" anchor="ctr"/>
                </a:tc>
                <a:tc>
                  <a:txBody>
                    <a:bodyPr/>
                    <a:lstStyle/>
                    <a:p>
                      <a:pPr algn="ctr" fontAlgn="ctr"/>
                      <a:r>
                        <a:rPr lang="sk-SK" sz="1100" b="1" i="0" u="none" strike="noStrike">
                          <a:solidFill>
                            <a:srgbClr val="F4B084"/>
                          </a:solidFill>
                          <a:effectLst/>
                          <a:latin typeface="Arial Black" panose="020B0A04020102020204" pitchFamily="34" charset="0"/>
                        </a:rPr>
                        <a:t>polovičný</a:t>
                      </a:r>
                    </a:p>
                  </a:txBody>
                  <a:tcPr marL="0" marR="0" marT="0" marB="0" anchor="ctr"/>
                </a:tc>
                <a:tc>
                  <a:txBody>
                    <a:bodyPr/>
                    <a:lstStyle/>
                    <a:p>
                      <a:pPr algn="ctr" fontAlgn="ctr"/>
                      <a:r>
                        <a:rPr lang="sk-SK" sz="1100" b="1" i="0" u="none" strike="noStrike" dirty="0">
                          <a:solidFill>
                            <a:srgbClr val="000000"/>
                          </a:solidFill>
                          <a:effectLst/>
                          <a:latin typeface="Arial Black" panose="020B0A04020102020204" pitchFamily="34" charset="0"/>
                        </a:rPr>
                        <a:t>7***</a:t>
                      </a:r>
                    </a:p>
                  </a:txBody>
                  <a:tcPr marL="0" marR="0" marT="0" marB="0" anchor="ctr"/>
                </a:tc>
                <a:tc>
                  <a:txBody>
                    <a:bodyPr/>
                    <a:lstStyle/>
                    <a:p>
                      <a:pPr algn="ctr" fontAlgn="ctr"/>
                      <a:r>
                        <a:rPr lang="sk-SK" sz="1100" b="0" i="0" u="none" strike="noStrike" dirty="0">
                          <a:solidFill>
                            <a:srgbClr val="000000"/>
                          </a:solidFill>
                          <a:effectLst/>
                          <a:latin typeface="Arial Black" panose="020B0A04020102020204" pitchFamily="34" charset="0"/>
                        </a:rPr>
                        <a:t> </a:t>
                      </a:r>
                    </a:p>
                  </a:txBody>
                  <a:tcPr marL="0" marR="0" marT="0" marB="0" anchor="ctr"/>
                </a:tc>
                <a:tc>
                  <a:txBody>
                    <a:bodyPr/>
                    <a:lstStyle/>
                    <a:p>
                      <a:pPr algn="ctr" fontAlgn="ctr"/>
                      <a:r>
                        <a:rPr lang="sk-SK" sz="1100" b="1" i="0" u="none" strike="noStrike">
                          <a:solidFill>
                            <a:srgbClr val="F4B084"/>
                          </a:solidFill>
                          <a:effectLst/>
                          <a:latin typeface="Arial Black" panose="020B0A04020102020204" pitchFamily="34" charset="0"/>
                        </a:rPr>
                        <a:t>88,00</a:t>
                      </a:r>
                    </a:p>
                  </a:txBody>
                  <a:tcPr marL="0" marR="0" marT="0" marB="0" anchor="ctr"/>
                </a:tc>
                <a:tc>
                  <a:txBody>
                    <a:bodyPr/>
                    <a:lstStyle/>
                    <a:p>
                      <a:pPr algn="ctr" fontAlgn="ctr"/>
                      <a:r>
                        <a:rPr lang="sk-SK" sz="1100" b="1" i="0" u="none" strike="noStrike" dirty="0">
                          <a:solidFill>
                            <a:srgbClr val="FF0000"/>
                          </a:solidFill>
                          <a:effectLst/>
                          <a:latin typeface="Arial Black" panose="020B0A04020102020204" pitchFamily="34" charset="0"/>
                        </a:rPr>
                        <a:t>764,72</a:t>
                      </a:r>
                    </a:p>
                  </a:txBody>
                  <a:tcPr marL="5443" marR="5443" marT="5443" marB="0" anchor="ctr"/>
                </a:tc>
                <a:extLst>
                  <a:ext uri="{0D108BD9-81ED-4DB2-BD59-A6C34878D82A}">
                    <a16:rowId xmlns:a16="http://schemas.microsoft.com/office/drawing/2014/main" val="3582177357"/>
                  </a:ext>
                </a:extLst>
              </a:tr>
              <a:tr h="250466">
                <a:tc>
                  <a:txBody>
                    <a:bodyPr/>
                    <a:lstStyle/>
                    <a:p>
                      <a:r>
                        <a:rPr lang="sk-SK" sz="1100" dirty="0" smtClean="0">
                          <a:latin typeface="Arial Black" panose="020B0A04020102020204" pitchFamily="34" charset="0"/>
                        </a:rPr>
                        <a:t>IJ</a:t>
                      </a:r>
                      <a:endParaRPr lang="sk-SK" sz="1100" dirty="0">
                        <a:latin typeface="Arial Black" panose="020B0A04020102020204" pitchFamily="34" charset="0"/>
                      </a:endParaRPr>
                    </a:p>
                  </a:txBody>
                  <a:tcPr/>
                </a:tc>
                <a:tc>
                  <a:txBody>
                    <a:bodyPr/>
                    <a:lstStyle/>
                    <a:p>
                      <a:r>
                        <a:rPr lang="sk-SK" sz="1100" dirty="0" smtClean="0">
                          <a:latin typeface="Arial Black" panose="020B0A04020102020204" pitchFamily="34" charset="0"/>
                        </a:rPr>
                        <a:t>Mentor,</a:t>
                      </a:r>
                      <a:r>
                        <a:rPr lang="sk-SK" sz="1100" baseline="0" dirty="0" smtClean="0">
                          <a:latin typeface="Arial Black" panose="020B0A04020102020204" pitchFamily="34" charset="0"/>
                        </a:rPr>
                        <a:t> TPP</a:t>
                      </a:r>
                      <a:endParaRPr lang="sk-SK" sz="1100" dirty="0">
                        <a:latin typeface="Arial Black" panose="020B0A04020102020204" pitchFamily="34" charset="0"/>
                      </a:endParaRPr>
                    </a:p>
                  </a:txBody>
                  <a:tcPr/>
                </a:tc>
                <a:tc>
                  <a:txBody>
                    <a:bodyPr/>
                    <a:lstStyle/>
                    <a:p>
                      <a:pPr algn="ctr" fontAlgn="ctr"/>
                      <a:r>
                        <a:rPr lang="sk-SK" sz="1100" b="0" i="0" u="none" strike="noStrike" dirty="0">
                          <a:solidFill>
                            <a:srgbClr val="000000"/>
                          </a:solidFill>
                          <a:effectLst/>
                          <a:latin typeface="Arial Black" panose="020B0A04020102020204" pitchFamily="34" charset="0"/>
                        </a:rPr>
                        <a:t>6/2026</a:t>
                      </a:r>
                    </a:p>
                  </a:txBody>
                  <a:tcPr marL="0" marR="0" marT="0" marB="0" anchor="ctr"/>
                </a:tc>
                <a:tc>
                  <a:txBody>
                    <a:bodyPr/>
                    <a:lstStyle/>
                    <a:p>
                      <a:pPr algn="ctr" fontAlgn="ctr"/>
                      <a:r>
                        <a:rPr lang="sk-SK" sz="1100" b="1" i="0" u="none" strike="noStrike" dirty="0">
                          <a:solidFill>
                            <a:srgbClr val="000000"/>
                          </a:solidFill>
                          <a:effectLst/>
                          <a:latin typeface="Arial Black" panose="020B0A04020102020204" pitchFamily="34" charset="0"/>
                        </a:rPr>
                        <a:t>176,00</a:t>
                      </a:r>
                    </a:p>
                  </a:txBody>
                  <a:tcPr marL="0" marR="0" marT="0" marB="0" anchor="ctr"/>
                </a:tc>
                <a:tc>
                  <a:txBody>
                    <a:bodyPr/>
                    <a:lstStyle/>
                    <a:p>
                      <a:pPr algn="ctr" fontAlgn="ctr"/>
                      <a:r>
                        <a:rPr lang="sk-SK" sz="1100" b="0" i="0" u="none" strike="noStrike">
                          <a:solidFill>
                            <a:srgbClr val="000000"/>
                          </a:solidFill>
                          <a:effectLst/>
                          <a:latin typeface="Arial Black" panose="020B0A04020102020204" pitchFamily="34" charset="0"/>
                        </a:rPr>
                        <a:t>100,00%</a:t>
                      </a:r>
                    </a:p>
                  </a:txBody>
                  <a:tcPr marL="0" marR="0" marT="0" marB="0" anchor="ctr"/>
                </a:tc>
                <a:tc>
                  <a:txBody>
                    <a:bodyPr/>
                    <a:lstStyle/>
                    <a:p>
                      <a:pPr algn="ctr" fontAlgn="ctr"/>
                      <a:r>
                        <a:rPr lang="sk-SK" sz="1100" b="1" i="0" u="none" strike="noStrike">
                          <a:solidFill>
                            <a:srgbClr val="000000"/>
                          </a:solidFill>
                          <a:effectLst/>
                          <a:latin typeface="Arial Black" panose="020B0A04020102020204" pitchFamily="34" charset="0"/>
                        </a:rPr>
                        <a:t>plný</a:t>
                      </a:r>
                    </a:p>
                  </a:txBody>
                  <a:tcPr marL="0" marR="0" marT="0" marB="0" anchor="ctr"/>
                </a:tc>
                <a:tc>
                  <a:txBody>
                    <a:bodyPr/>
                    <a:lstStyle/>
                    <a:p>
                      <a:pPr algn="ctr" fontAlgn="ctr"/>
                      <a:r>
                        <a:rPr lang="sk-SK" sz="1100" b="1" i="0" u="none" strike="noStrike">
                          <a:solidFill>
                            <a:srgbClr val="000000"/>
                          </a:solidFill>
                          <a:effectLst/>
                          <a:latin typeface="Arial Black" panose="020B0A04020102020204" pitchFamily="34" charset="0"/>
                        </a:rPr>
                        <a:t> </a:t>
                      </a:r>
                    </a:p>
                  </a:txBody>
                  <a:tcPr marL="0" marR="0" marT="0" marB="0" anchor="ctr"/>
                </a:tc>
                <a:tc>
                  <a:txBody>
                    <a:bodyPr/>
                    <a:lstStyle/>
                    <a:p>
                      <a:pPr algn="ctr" fontAlgn="ctr"/>
                      <a:r>
                        <a:rPr lang="sk-SK" sz="1100" b="0" i="0" u="none" strike="noStrike">
                          <a:solidFill>
                            <a:srgbClr val="000000"/>
                          </a:solidFill>
                          <a:effectLst/>
                          <a:latin typeface="Arial Black" panose="020B0A04020102020204" pitchFamily="34" charset="0"/>
                        </a:rPr>
                        <a:t>4</a:t>
                      </a:r>
                    </a:p>
                  </a:txBody>
                  <a:tcPr marL="0" marR="0" marT="0" marB="0" anchor="ctr"/>
                </a:tc>
                <a:tc>
                  <a:txBody>
                    <a:bodyPr/>
                    <a:lstStyle/>
                    <a:p>
                      <a:pPr algn="ctr" fontAlgn="ctr"/>
                      <a:r>
                        <a:rPr lang="sk-SK" sz="1100" b="1" i="0" u="none" strike="noStrike">
                          <a:solidFill>
                            <a:srgbClr val="FF0000"/>
                          </a:solidFill>
                          <a:effectLst/>
                          <a:latin typeface="Arial Black" panose="020B0A04020102020204" pitchFamily="34" charset="0"/>
                        </a:rPr>
                        <a:t>176,00</a:t>
                      </a:r>
                    </a:p>
                  </a:txBody>
                  <a:tcPr marL="0" marR="0" marT="0" marB="0" anchor="ctr"/>
                </a:tc>
                <a:tc>
                  <a:txBody>
                    <a:bodyPr/>
                    <a:lstStyle/>
                    <a:p>
                      <a:pPr algn="ctr" fontAlgn="ctr"/>
                      <a:r>
                        <a:rPr lang="sk-SK" sz="1100" b="1" i="0" u="none" strike="noStrike" dirty="0">
                          <a:solidFill>
                            <a:srgbClr val="FF0000"/>
                          </a:solidFill>
                          <a:effectLst/>
                          <a:latin typeface="Arial Black" panose="020B0A04020102020204" pitchFamily="34" charset="0"/>
                        </a:rPr>
                        <a:t>1 779,36</a:t>
                      </a:r>
                    </a:p>
                  </a:txBody>
                  <a:tcPr marL="5443" marR="5443" marT="5443" marB="0" anchor="ctr"/>
                </a:tc>
                <a:extLst>
                  <a:ext uri="{0D108BD9-81ED-4DB2-BD59-A6C34878D82A}">
                    <a16:rowId xmlns:a16="http://schemas.microsoft.com/office/drawing/2014/main" val="481073065"/>
                  </a:ext>
                </a:extLst>
              </a:tr>
              <a:tr h="430182">
                <a:tc>
                  <a:txBody>
                    <a:bodyPr/>
                    <a:lstStyle/>
                    <a:p>
                      <a:r>
                        <a:rPr lang="sk-SK" sz="1100" dirty="0" smtClean="0">
                          <a:latin typeface="Arial Black" panose="020B0A04020102020204" pitchFamily="34" charset="0"/>
                        </a:rPr>
                        <a:t>AB</a:t>
                      </a:r>
                      <a:endParaRPr lang="sk-SK" sz="1100" dirty="0">
                        <a:latin typeface="Arial Black" panose="020B0A04020102020204" pitchFamily="34" charset="0"/>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pl-PL" sz="1100" dirty="0" smtClean="0">
                          <a:latin typeface="Arial Black" panose="020B0A04020102020204" pitchFamily="34" charset="0"/>
                        </a:rPr>
                        <a:t>Asistent pre podporu rodiny, TPP</a:t>
                      </a:r>
                      <a:endParaRPr lang="sk-SK" sz="1100" dirty="0" smtClean="0">
                        <a:latin typeface="Arial Black" panose="020B0A04020102020204" pitchFamily="34" charset="0"/>
                      </a:endParaRPr>
                    </a:p>
                  </a:txBody>
                  <a:tcPr/>
                </a:tc>
                <a:tc>
                  <a:txBody>
                    <a:bodyPr/>
                    <a:lstStyle/>
                    <a:p>
                      <a:pPr algn="ctr" fontAlgn="ctr"/>
                      <a:r>
                        <a:rPr lang="sk-SK" sz="1100" b="1" i="0" u="none" strike="noStrike">
                          <a:solidFill>
                            <a:srgbClr val="000000"/>
                          </a:solidFill>
                          <a:effectLst/>
                          <a:latin typeface="Arial Black" panose="020B0A04020102020204" pitchFamily="34" charset="0"/>
                        </a:rPr>
                        <a:t>7/2026</a:t>
                      </a:r>
                    </a:p>
                  </a:txBody>
                  <a:tcPr marL="0" marR="0" marT="0" marB="0" anchor="ctr"/>
                </a:tc>
                <a:tc>
                  <a:txBody>
                    <a:bodyPr/>
                    <a:lstStyle/>
                    <a:p>
                      <a:pPr algn="ctr" fontAlgn="ctr"/>
                      <a:r>
                        <a:rPr lang="sk-SK" sz="1100" b="1" i="0" u="none" strike="noStrike" dirty="0">
                          <a:solidFill>
                            <a:srgbClr val="000000"/>
                          </a:solidFill>
                          <a:effectLst/>
                          <a:latin typeface="Arial Black" panose="020B0A04020102020204" pitchFamily="34" charset="0"/>
                        </a:rPr>
                        <a:t>184,00</a:t>
                      </a:r>
                    </a:p>
                  </a:txBody>
                  <a:tcPr marL="0" marR="0" marT="0" marB="0" anchor="ctr"/>
                </a:tc>
                <a:tc>
                  <a:txBody>
                    <a:bodyPr/>
                    <a:lstStyle/>
                    <a:p>
                      <a:pPr algn="ctr" fontAlgn="ctr"/>
                      <a:r>
                        <a:rPr lang="sk-SK" sz="1100" b="0" i="0" u="none" strike="noStrike">
                          <a:solidFill>
                            <a:srgbClr val="000000"/>
                          </a:solidFill>
                          <a:effectLst/>
                          <a:latin typeface="Arial Black" panose="020B0A04020102020204" pitchFamily="34" charset="0"/>
                        </a:rPr>
                        <a:t>100,00%</a:t>
                      </a:r>
                    </a:p>
                  </a:txBody>
                  <a:tcPr marL="0" marR="0" marT="0" marB="0" anchor="ctr"/>
                </a:tc>
                <a:tc>
                  <a:txBody>
                    <a:bodyPr/>
                    <a:lstStyle/>
                    <a:p>
                      <a:pPr algn="ctr" fontAlgn="ctr"/>
                      <a:r>
                        <a:rPr lang="sk-SK" sz="1100" b="1" i="0" u="none" strike="noStrike">
                          <a:solidFill>
                            <a:srgbClr val="000000"/>
                          </a:solidFill>
                          <a:effectLst/>
                          <a:latin typeface="Arial Black" panose="020B0A04020102020204" pitchFamily="34" charset="0"/>
                        </a:rPr>
                        <a:t>plný</a:t>
                      </a:r>
                    </a:p>
                  </a:txBody>
                  <a:tcPr marL="0" marR="0" marT="0" marB="0" anchor="ctr"/>
                </a:tc>
                <a:tc>
                  <a:txBody>
                    <a:bodyPr/>
                    <a:lstStyle/>
                    <a:p>
                      <a:pPr algn="ctr" fontAlgn="ctr"/>
                      <a:r>
                        <a:rPr lang="sk-SK" sz="1100" b="1" i="0" u="none" strike="noStrike" dirty="0">
                          <a:solidFill>
                            <a:srgbClr val="F4B084"/>
                          </a:solidFill>
                          <a:effectLst/>
                          <a:latin typeface="Arial Black" panose="020B0A04020102020204" pitchFamily="34" charset="0"/>
                        </a:rPr>
                        <a:t>9***</a:t>
                      </a:r>
                    </a:p>
                  </a:txBody>
                  <a:tcPr marL="0" marR="0" marT="0" marB="0" anchor="ctr"/>
                </a:tc>
                <a:tc>
                  <a:txBody>
                    <a:bodyPr/>
                    <a:lstStyle/>
                    <a:p>
                      <a:pPr algn="ctr" fontAlgn="ctr"/>
                      <a:r>
                        <a:rPr lang="sk-SK" sz="1100" b="0" i="0" u="none" strike="noStrike">
                          <a:solidFill>
                            <a:srgbClr val="000000"/>
                          </a:solidFill>
                          <a:effectLst/>
                          <a:latin typeface="Arial Black" panose="020B0A04020102020204" pitchFamily="34" charset="0"/>
                        </a:rPr>
                        <a:t> </a:t>
                      </a:r>
                    </a:p>
                  </a:txBody>
                  <a:tcPr marL="0" marR="0" marT="0" marB="0" anchor="ctr"/>
                </a:tc>
                <a:tc>
                  <a:txBody>
                    <a:bodyPr/>
                    <a:lstStyle/>
                    <a:p>
                      <a:pPr algn="ctr" fontAlgn="ctr"/>
                      <a:r>
                        <a:rPr lang="sk-SK" sz="1100" b="1" i="0" u="none" strike="noStrike">
                          <a:solidFill>
                            <a:srgbClr val="F4B084"/>
                          </a:solidFill>
                          <a:effectLst/>
                          <a:latin typeface="Arial Black" panose="020B0A04020102020204" pitchFamily="34" charset="0"/>
                        </a:rPr>
                        <a:t>138,00</a:t>
                      </a:r>
                    </a:p>
                  </a:txBody>
                  <a:tcPr marL="0" marR="0" marT="0" marB="0" anchor="ctr"/>
                </a:tc>
                <a:tc>
                  <a:txBody>
                    <a:bodyPr/>
                    <a:lstStyle/>
                    <a:p>
                      <a:pPr algn="ctr" fontAlgn="ctr"/>
                      <a:r>
                        <a:rPr lang="sk-SK" sz="1100" b="1" i="0" u="none" strike="noStrike" dirty="0">
                          <a:solidFill>
                            <a:srgbClr val="FF0000"/>
                          </a:solidFill>
                          <a:effectLst/>
                          <a:latin typeface="Arial Black" panose="020B0A04020102020204" pitchFamily="34" charset="0"/>
                        </a:rPr>
                        <a:t>1 199,22</a:t>
                      </a:r>
                    </a:p>
                  </a:txBody>
                  <a:tcPr marL="5443" marR="5443" marT="5443" marB="0" anchor="ctr"/>
                </a:tc>
                <a:extLst>
                  <a:ext uri="{0D108BD9-81ED-4DB2-BD59-A6C34878D82A}">
                    <a16:rowId xmlns:a16="http://schemas.microsoft.com/office/drawing/2014/main" val="1816475927"/>
                  </a:ext>
                </a:extLst>
              </a:tr>
              <a:tr h="430182">
                <a:tc>
                  <a:txBody>
                    <a:bodyPr/>
                    <a:lstStyle/>
                    <a:p>
                      <a:r>
                        <a:rPr lang="sk-SK" sz="1100" dirty="0" smtClean="0">
                          <a:latin typeface="Arial Black" panose="020B0A04020102020204" pitchFamily="34" charset="0"/>
                        </a:rPr>
                        <a:t>CD</a:t>
                      </a:r>
                      <a:endParaRPr lang="sk-SK" sz="1100" dirty="0">
                        <a:latin typeface="Arial Black" panose="020B0A04020102020204" pitchFamily="34" charset="0"/>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pl-PL" sz="1100" dirty="0" smtClean="0">
                          <a:latin typeface="Arial Black" panose="020B0A04020102020204" pitchFamily="34" charset="0"/>
                        </a:rPr>
                        <a:t>Asistent pre podporu rodiny, TPP</a:t>
                      </a:r>
                      <a:endParaRPr lang="sk-SK" sz="1100" dirty="0" smtClean="0">
                        <a:latin typeface="Arial Black" panose="020B0A04020102020204" pitchFamily="34" charset="0"/>
                      </a:endParaRPr>
                    </a:p>
                  </a:txBody>
                  <a:tcPr/>
                </a:tc>
                <a:tc>
                  <a:txBody>
                    <a:bodyPr/>
                    <a:lstStyle/>
                    <a:p>
                      <a:pPr algn="ctr" fontAlgn="ctr"/>
                      <a:r>
                        <a:rPr lang="sk-SK" sz="1100" b="1" i="0" u="none" strike="noStrike">
                          <a:solidFill>
                            <a:srgbClr val="000000"/>
                          </a:solidFill>
                          <a:effectLst/>
                          <a:latin typeface="Arial Black" panose="020B0A04020102020204" pitchFamily="34" charset="0"/>
                        </a:rPr>
                        <a:t>7/2026</a:t>
                      </a:r>
                    </a:p>
                  </a:txBody>
                  <a:tcPr marL="0" marR="0" marT="0" marB="0" anchor="ctr"/>
                </a:tc>
                <a:tc>
                  <a:txBody>
                    <a:bodyPr/>
                    <a:lstStyle/>
                    <a:p>
                      <a:pPr algn="ctr" fontAlgn="ctr"/>
                      <a:r>
                        <a:rPr lang="sk-SK" sz="1100" b="1" i="0" u="none" strike="noStrike" dirty="0">
                          <a:solidFill>
                            <a:srgbClr val="000000"/>
                          </a:solidFill>
                          <a:effectLst/>
                          <a:latin typeface="Arial Black" panose="020B0A04020102020204" pitchFamily="34" charset="0"/>
                        </a:rPr>
                        <a:t>184,00</a:t>
                      </a:r>
                    </a:p>
                  </a:txBody>
                  <a:tcPr marL="0" marR="0" marT="0" marB="0" anchor="ctr"/>
                </a:tc>
                <a:tc>
                  <a:txBody>
                    <a:bodyPr/>
                    <a:lstStyle/>
                    <a:p>
                      <a:pPr algn="ctr" fontAlgn="ctr"/>
                      <a:r>
                        <a:rPr lang="sk-SK" sz="1100" b="0" i="0" u="none" strike="noStrike">
                          <a:solidFill>
                            <a:srgbClr val="000000"/>
                          </a:solidFill>
                          <a:effectLst/>
                          <a:latin typeface="Arial Black" panose="020B0A04020102020204" pitchFamily="34" charset="0"/>
                        </a:rPr>
                        <a:t>100,00%</a:t>
                      </a:r>
                    </a:p>
                  </a:txBody>
                  <a:tcPr marL="0" marR="0" marT="0" marB="0" anchor="ctr"/>
                </a:tc>
                <a:tc>
                  <a:txBody>
                    <a:bodyPr/>
                    <a:lstStyle/>
                    <a:p>
                      <a:pPr algn="ctr" fontAlgn="ctr"/>
                      <a:r>
                        <a:rPr lang="sk-SK" sz="1100" b="1" i="0" u="none" strike="noStrike">
                          <a:solidFill>
                            <a:srgbClr val="000000"/>
                          </a:solidFill>
                          <a:effectLst/>
                          <a:latin typeface="Arial Black" panose="020B0A04020102020204" pitchFamily="34" charset="0"/>
                        </a:rPr>
                        <a:t>plný</a:t>
                      </a:r>
                    </a:p>
                  </a:txBody>
                  <a:tcPr marL="0" marR="0" marT="0" marB="0" anchor="ctr"/>
                </a:tc>
                <a:tc>
                  <a:txBody>
                    <a:bodyPr/>
                    <a:lstStyle/>
                    <a:p>
                      <a:pPr algn="ctr" fontAlgn="ctr"/>
                      <a:r>
                        <a:rPr lang="sk-SK" sz="1100" b="1" i="0" u="none" strike="noStrike">
                          <a:solidFill>
                            <a:srgbClr val="000000"/>
                          </a:solidFill>
                          <a:effectLst/>
                          <a:latin typeface="Arial Black" panose="020B0A04020102020204" pitchFamily="34" charset="0"/>
                        </a:rPr>
                        <a:t>10</a:t>
                      </a:r>
                    </a:p>
                  </a:txBody>
                  <a:tcPr marL="0" marR="0" marT="0" marB="0" anchor="ctr"/>
                </a:tc>
                <a:tc>
                  <a:txBody>
                    <a:bodyPr/>
                    <a:lstStyle/>
                    <a:p>
                      <a:pPr algn="ctr" fontAlgn="ctr"/>
                      <a:r>
                        <a:rPr lang="sk-SK" sz="1100" b="0" i="0" u="none" strike="noStrike">
                          <a:solidFill>
                            <a:srgbClr val="000000"/>
                          </a:solidFill>
                          <a:effectLst/>
                          <a:latin typeface="Arial Black" panose="020B0A04020102020204" pitchFamily="34" charset="0"/>
                        </a:rPr>
                        <a:t> </a:t>
                      </a:r>
                    </a:p>
                  </a:txBody>
                  <a:tcPr marL="0" marR="0" marT="0" marB="0" anchor="ctr"/>
                </a:tc>
                <a:tc>
                  <a:txBody>
                    <a:bodyPr/>
                    <a:lstStyle/>
                    <a:p>
                      <a:pPr algn="ctr" fontAlgn="ctr"/>
                      <a:r>
                        <a:rPr lang="sk-SK" sz="1100" b="1" i="0" u="none" strike="noStrike">
                          <a:solidFill>
                            <a:srgbClr val="FF0000"/>
                          </a:solidFill>
                          <a:effectLst/>
                          <a:latin typeface="Arial Black" panose="020B0A04020102020204" pitchFamily="34" charset="0"/>
                        </a:rPr>
                        <a:t>184,00</a:t>
                      </a:r>
                    </a:p>
                  </a:txBody>
                  <a:tcPr marL="0" marR="0" marT="0" marB="0" anchor="ctr"/>
                </a:tc>
                <a:tc>
                  <a:txBody>
                    <a:bodyPr/>
                    <a:lstStyle/>
                    <a:p>
                      <a:pPr algn="ctr" fontAlgn="ctr"/>
                      <a:r>
                        <a:rPr lang="sk-SK" sz="1100" b="1" i="0" u="none" strike="noStrike" dirty="0">
                          <a:solidFill>
                            <a:srgbClr val="FF0000"/>
                          </a:solidFill>
                          <a:effectLst/>
                          <a:latin typeface="Arial Black" panose="020B0A04020102020204" pitchFamily="34" charset="0"/>
                        </a:rPr>
                        <a:t>1 598,96</a:t>
                      </a:r>
                    </a:p>
                  </a:txBody>
                  <a:tcPr marL="5443" marR="5443" marT="5443" marB="0" anchor="ctr"/>
                </a:tc>
                <a:extLst>
                  <a:ext uri="{0D108BD9-81ED-4DB2-BD59-A6C34878D82A}">
                    <a16:rowId xmlns:a16="http://schemas.microsoft.com/office/drawing/2014/main" val="406945919"/>
                  </a:ext>
                </a:extLst>
              </a:tr>
              <a:tr h="306126">
                <a:tc>
                  <a:txBody>
                    <a:bodyPr/>
                    <a:lstStyle/>
                    <a:p>
                      <a:r>
                        <a:rPr lang="sk-SK" sz="1100" dirty="0" smtClean="0">
                          <a:solidFill>
                            <a:srgbClr val="00B050"/>
                          </a:solidFill>
                          <a:latin typeface="Arial Black" panose="020B0A04020102020204" pitchFamily="34" charset="0"/>
                        </a:rPr>
                        <a:t>IJ</a:t>
                      </a:r>
                      <a:endParaRPr lang="sk-SK" sz="1100" dirty="0">
                        <a:solidFill>
                          <a:srgbClr val="00B050"/>
                        </a:solidFill>
                        <a:latin typeface="Arial Black" panose="020B0A04020102020204" pitchFamily="34" charset="0"/>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k-SK" sz="1100" dirty="0" smtClean="0">
                          <a:solidFill>
                            <a:srgbClr val="00B050"/>
                          </a:solidFill>
                          <a:latin typeface="Arial Black" panose="020B0A04020102020204" pitchFamily="34" charset="0"/>
                        </a:rPr>
                        <a:t>Mentor,</a:t>
                      </a:r>
                      <a:r>
                        <a:rPr lang="sk-SK" sz="1100" baseline="0" dirty="0" smtClean="0">
                          <a:solidFill>
                            <a:srgbClr val="00B050"/>
                          </a:solidFill>
                          <a:latin typeface="Arial Black" panose="020B0A04020102020204" pitchFamily="34" charset="0"/>
                        </a:rPr>
                        <a:t> TPP</a:t>
                      </a:r>
                      <a:endParaRPr lang="sk-SK" sz="1100" dirty="0" smtClean="0">
                        <a:solidFill>
                          <a:srgbClr val="00B050"/>
                        </a:solidFill>
                        <a:latin typeface="Arial Black" panose="020B0A04020102020204" pitchFamily="34" charset="0"/>
                      </a:endParaRPr>
                    </a:p>
                  </a:txBody>
                  <a:tcPr/>
                </a:tc>
                <a:tc>
                  <a:txBody>
                    <a:bodyPr/>
                    <a:lstStyle/>
                    <a:p>
                      <a:pPr algn="ctr" fontAlgn="ctr"/>
                      <a:r>
                        <a:rPr lang="sk-SK" sz="1100" b="1" i="0" u="none" strike="noStrike">
                          <a:solidFill>
                            <a:srgbClr val="000000"/>
                          </a:solidFill>
                          <a:effectLst/>
                          <a:latin typeface="Arial Black" panose="020B0A04020102020204" pitchFamily="34" charset="0"/>
                        </a:rPr>
                        <a:t>7/2026</a:t>
                      </a:r>
                    </a:p>
                  </a:txBody>
                  <a:tcPr marL="0" marR="0" marT="0" marB="0" anchor="ctr"/>
                </a:tc>
                <a:tc>
                  <a:txBody>
                    <a:bodyPr/>
                    <a:lstStyle/>
                    <a:p>
                      <a:pPr algn="ctr" fontAlgn="ctr"/>
                      <a:r>
                        <a:rPr lang="sk-SK" sz="1100" b="1" i="0" u="none" strike="noStrike" dirty="0">
                          <a:solidFill>
                            <a:srgbClr val="000000"/>
                          </a:solidFill>
                          <a:effectLst/>
                          <a:latin typeface="Arial Black" panose="020B0A04020102020204" pitchFamily="34" charset="0"/>
                        </a:rPr>
                        <a:t>184,00***</a:t>
                      </a:r>
                    </a:p>
                  </a:txBody>
                  <a:tcPr marL="0" marR="0" marT="0" marB="0" anchor="ctr"/>
                </a:tc>
                <a:tc>
                  <a:txBody>
                    <a:bodyPr/>
                    <a:lstStyle/>
                    <a:p>
                      <a:pPr algn="ctr" fontAlgn="ctr"/>
                      <a:r>
                        <a:rPr lang="sk-SK" sz="1100" b="0" i="0" u="none" strike="noStrike">
                          <a:solidFill>
                            <a:srgbClr val="000000"/>
                          </a:solidFill>
                          <a:effectLst/>
                          <a:latin typeface="Arial Black" panose="020B0A04020102020204" pitchFamily="34" charset="0"/>
                        </a:rPr>
                        <a:t>100,00%</a:t>
                      </a:r>
                    </a:p>
                  </a:txBody>
                  <a:tcPr marL="0" marR="0" marT="0" marB="0" anchor="ctr"/>
                </a:tc>
                <a:tc>
                  <a:txBody>
                    <a:bodyPr/>
                    <a:lstStyle/>
                    <a:p>
                      <a:pPr algn="ctr" fontAlgn="ctr"/>
                      <a:r>
                        <a:rPr lang="sk-SK" sz="1100" b="1" i="0" u="none" strike="noStrike">
                          <a:solidFill>
                            <a:srgbClr val="000000"/>
                          </a:solidFill>
                          <a:effectLst/>
                          <a:latin typeface="Arial Black" panose="020B0A04020102020204" pitchFamily="34" charset="0"/>
                        </a:rPr>
                        <a:t>polovičný</a:t>
                      </a:r>
                    </a:p>
                  </a:txBody>
                  <a:tcPr marL="0" marR="0" marT="0" marB="0" anchor="ctr"/>
                </a:tc>
                <a:tc>
                  <a:txBody>
                    <a:bodyPr/>
                    <a:lstStyle/>
                    <a:p>
                      <a:pPr algn="ctr" fontAlgn="ctr"/>
                      <a:r>
                        <a:rPr lang="sk-SK" sz="1100" b="1" i="0" u="none" strike="noStrike">
                          <a:solidFill>
                            <a:srgbClr val="000000"/>
                          </a:solidFill>
                          <a:effectLst/>
                          <a:latin typeface="Arial Black" panose="020B0A04020102020204" pitchFamily="34" charset="0"/>
                        </a:rPr>
                        <a:t> </a:t>
                      </a:r>
                    </a:p>
                  </a:txBody>
                  <a:tcPr marL="0" marR="0" marT="0" marB="0" anchor="ctr"/>
                </a:tc>
                <a:tc>
                  <a:txBody>
                    <a:bodyPr/>
                    <a:lstStyle/>
                    <a:p>
                      <a:pPr algn="ctr" fontAlgn="ctr"/>
                      <a:r>
                        <a:rPr lang="sk-SK" sz="1100" b="0" i="0" u="none" strike="noStrike">
                          <a:solidFill>
                            <a:srgbClr val="000000"/>
                          </a:solidFill>
                          <a:effectLst/>
                          <a:latin typeface="Arial Black" panose="020B0A04020102020204" pitchFamily="34" charset="0"/>
                        </a:rPr>
                        <a:t>2</a:t>
                      </a:r>
                    </a:p>
                  </a:txBody>
                  <a:tcPr marL="0" marR="0" marT="0" marB="0" anchor="ctr"/>
                </a:tc>
                <a:tc>
                  <a:txBody>
                    <a:bodyPr/>
                    <a:lstStyle/>
                    <a:p>
                      <a:pPr algn="ctr" fontAlgn="ctr"/>
                      <a:r>
                        <a:rPr lang="sk-SK" sz="1100" b="1" i="0" u="none" strike="noStrike">
                          <a:solidFill>
                            <a:srgbClr val="FF0000"/>
                          </a:solidFill>
                          <a:effectLst/>
                          <a:latin typeface="Arial Black" panose="020B0A04020102020204" pitchFamily="34" charset="0"/>
                        </a:rPr>
                        <a:t>92,00</a:t>
                      </a:r>
                    </a:p>
                  </a:txBody>
                  <a:tcPr marL="0" marR="0" marT="0" marB="0" anchor="ctr"/>
                </a:tc>
                <a:tc>
                  <a:txBody>
                    <a:bodyPr/>
                    <a:lstStyle/>
                    <a:p>
                      <a:pPr algn="ctr" fontAlgn="ctr"/>
                      <a:r>
                        <a:rPr lang="sk-SK" sz="1100" b="1" i="0" u="none" strike="noStrike" dirty="0">
                          <a:solidFill>
                            <a:srgbClr val="FF0000"/>
                          </a:solidFill>
                          <a:effectLst/>
                          <a:latin typeface="Arial Black" panose="020B0A04020102020204" pitchFamily="34" charset="0"/>
                        </a:rPr>
                        <a:t>930,12</a:t>
                      </a:r>
                    </a:p>
                  </a:txBody>
                  <a:tcPr marL="5443" marR="5443" marT="5443" marB="0" anchor="ctr"/>
                </a:tc>
                <a:extLst>
                  <a:ext uri="{0D108BD9-81ED-4DB2-BD59-A6C34878D82A}">
                    <a16:rowId xmlns:a16="http://schemas.microsoft.com/office/drawing/2014/main" val="1930205990"/>
                  </a:ext>
                </a:extLst>
              </a:tr>
              <a:tr h="430182">
                <a:tc>
                  <a:txBody>
                    <a:bodyPr/>
                    <a:lstStyle/>
                    <a:p>
                      <a:r>
                        <a:rPr lang="sk-SK" sz="1100" dirty="0" smtClean="0">
                          <a:solidFill>
                            <a:srgbClr val="00B050"/>
                          </a:solidFill>
                          <a:latin typeface="Arial Black" panose="020B0A04020102020204" pitchFamily="34" charset="0"/>
                        </a:rPr>
                        <a:t>IJ</a:t>
                      </a:r>
                      <a:endParaRPr lang="sk-SK" sz="1100" dirty="0">
                        <a:solidFill>
                          <a:srgbClr val="00B050"/>
                        </a:solidFill>
                        <a:latin typeface="Arial Black" panose="020B0A04020102020204" pitchFamily="34" charset="0"/>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pl-PL" sz="1100" dirty="0" smtClean="0">
                          <a:solidFill>
                            <a:srgbClr val="00B050"/>
                          </a:solidFill>
                          <a:latin typeface="Arial Black" panose="020B0A04020102020204" pitchFamily="34" charset="0"/>
                        </a:rPr>
                        <a:t>Asistent pre podporu rodiny, TPP</a:t>
                      </a:r>
                      <a:endParaRPr lang="sk-SK" sz="1100" dirty="0" smtClean="0">
                        <a:solidFill>
                          <a:srgbClr val="00B050"/>
                        </a:solidFill>
                        <a:latin typeface="Arial Black" panose="020B0A04020102020204" pitchFamily="34" charset="0"/>
                      </a:endParaRPr>
                    </a:p>
                  </a:txBody>
                  <a:tcPr/>
                </a:tc>
                <a:tc>
                  <a:txBody>
                    <a:bodyPr/>
                    <a:lstStyle/>
                    <a:p>
                      <a:pPr algn="ctr" fontAlgn="ctr"/>
                      <a:r>
                        <a:rPr lang="sk-SK" sz="1100" b="1" i="0" u="none" strike="noStrike" dirty="0">
                          <a:solidFill>
                            <a:srgbClr val="000000"/>
                          </a:solidFill>
                          <a:effectLst/>
                          <a:latin typeface="Arial Black" panose="020B0A04020102020204" pitchFamily="34" charset="0"/>
                        </a:rPr>
                        <a:t>7/2026</a:t>
                      </a:r>
                    </a:p>
                  </a:txBody>
                  <a:tcPr marL="0" marR="0" marT="0" marB="0" anchor="ctr"/>
                </a:tc>
                <a:tc>
                  <a:txBody>
                    <a:bodyPr/>
                    <a:lstStyle/>
                    <a:p>
                      <a:pPr algn="ctr" fontAlgn="ctr"/>
                      <a:r>
                        <a:rPr lang="sk-SK" sz="1100" b="1" i="0" u="none" strike="noStrike" dirty="0">
                          <a:solidFill>
                            <a:srgbClr val="000000"/>
                          </a:solidFill>
                          <a:effectLst/>
                          <a:latin typeface="Arial Black" panose="020B0A04020102020204" pitchFamily="34" charset="0"/>
                        </a:rPr>
                        <a:t>184,00***</a:t>
                      </a:r>
                    </a:p>
                  </a:txBody>
                  <a:tcPr marL="0" marR="0" marT="0" marB="0" anchor="ctr"/>
                </a:tc>
                <a:tc>
                  <a:txBody>
                    <a:bodyPr/>
                    <a:lstStyle/>
                    <a:p>
                      <a:pPr algn="ctr" fontAlgn="ctr"/>
                      <a:r>
                        <a:rPr lang="sk-SK" sz="1100" b="0" i="0" u="none" strike="noStrike" dirty="0">
                          <a:solidFill>
                            <a:srgbClr val="000000"/>
                          </a:solidFill>
                          <a:effectLst/>
                          <a:latin typeface="Arial Black" panose="020B0A04020102020204" pitchFamily="34" charset="0"/>
                        </a:rPr>
                        <a:t>100,00%</a:t>
                      </a:r>
                    </a:p>
                  </a:txBody>
                  <a:tcPr marL="0" marR="0" marT="0" marB="0" anchor="ctr"/>
                </a:tc>
                <a:tc>
                  <a:txBody>
                    <a:bodyPr/>
                    <a:lstStyle/>
                    <a:p>
                      <a:pPr algn="ctr" fontAlgn="ctr"/>
                      <a:r>
                        <a:rPr lang="sk-SK" sz="1100" b="1" i="0" u="none" strike="noStrike" dirty="0">
                          <a:solidFill>
                            <a:srgbClr val="000000"/>
                          </a:solidFill>
                          <a:effectLst/>
                          <a:latin typeface="Arial Black" panose="020B0A04020102020204" pitchFamily="34" charset="0"/>
                        </a:rPr>
                        <a:t>polovičný</a:t>
                      </a:r>
                    </a:p>
                  </a:txBody>
                  <a:tcPr marL="0" marR="0" marT="0" marB="0" anchor="ctr"/>
                </a:tc>
                <a:tc>
                  <a:txBody>
                    <a:bodyPr/>
                    <a:lstStyle/>
                    <a:p>
                      <a:pPr algn="ctr" fontAlgn="ctr"/>
                      <a:r>
                        <a:rPr lang="sk-SK" sz="1100" b="1" i="0" u="none" strike="noStrike" dirty="0">
                          <a:solidFill>
                            <a:srgbClr val="FF0000"/>
                          </a:solidFill>
                          <a:effectLst/>
                          <a:latin typeface="Arial Black" panose="020B0A04020102020204" pitchFamily="34" charset="0"/>
                        </a:rPr>
                        <a:t>5</a:t>
                      </a:r>
                    </a:p>
                  </a:txBody>
                  <a:tcPr marL="0" marR="0" marT="0" marB="0" anchor="ctr"/>
                </a:tc>
                <a:tc>
                  <a:txBody>
                    <a:bodyPr/>
                    <a:lstStyle/>
                    <a:p>
                      <a:pPr algn="ctr" fontAlgn="ctr"/>
                      <a:r>
                        <a:rPr lang="sk-SK" sz="1100" b="0" i="0" u="none" strike="noStrike" dirty="0">
                          <a:solidFill>
                            <a:srgbClr val="000000"/>
                          </a:solidFill>
                          <a:effectLst/>
                          <a:latin typeface="Arial Black" panose="020B0A04020102020204" pitchFamily="34" charset="0"/>
                        </a:rPr>
                        <a:t> </a:t>
                      </a:r>
                    </a:p>
                  </a:txBody>
                  <a:tcPr marL="0" marR="0" marT="0" marB="0" anchor="ctr"/>
                </a:tc>
                <a:tc>
                  <a:txBody>
                    <a:bodyPr/>
                    <a:lstStyle/>
                    <a:p>
                      <a:pPr algn="ctr" fontAlgn="ctr"/>
                      <a:r>
                        <a:rPr lang="sk-SK" sz="1100" b="1" i="0" u="none" strike="noStrike" dirty="0">
                          <a:solidFill>
                            <a:srgbClr val="FF0000"/>
                          </a:solidFill>
                          <a:effectLst/>
                          <a:latin typeface="Arial Black" panose="020B0A04020102020204" pitchFamily="34" charset="0"/>
                        </a:rPr>
                        <a:t>92,00</a:t>
                      </a:r>
                    </a:p>
                  </a:txBody>
                  <a:tcPr marL="0" marR="0" marT="0" marB="0" anchor="ctr"/>
                </a:tc>
                <a:tc>
                  <a:txBody>
                    <a:bodyPr/>
                    <a:lstStyle/>
                    <a:p>
                      <a:pPr algn="ctr" fontAlgn="ctr"/>
                      <a:r>
                        <a:rPr lang="sk-SK" sz="1100" b="1" i="0" u="none" strike="noStrike" dirty="0">
                          <a:solidFill>
                            <a:srgbClr val="FF0000"/>
                          </a:solidFill>
                          <a:effectLst/>
                          <a:latin typeface="Arial Black" panose="020B0A04020102020204" pitchFamily="34" charset="0"/>
                        </a:rPr>
                        <a:t>799,48</a:t>
                      </a:r>
                    </a:p>
                  </a:txBody>
                  <a:tcPr marL="5443" marR="5443" marT="5443" marB="0" anchor="ctr"/>
                </a:tc>
                <a:extLst>
                  <a:ext uri="{0D108BD9-81ED-4DB2-BD59-A6C34878D82A}">
                    <a16:rowId xmlns:a16="http://schemas.microsoft.com/office/drawing/2014/main" val="2927897689"/>
                  </a:ext>
                </a:extLst>
              </a:tr>
            </a:tbl>
          </a:graphicData>
        </a:graphic>
      </p:graphicFrame>
    </p:spTree>
    <p:extLst>
      <p:ext uri="{BB962C8B-B14F-4D97-AF65-F5344CB8AC3E}">
        <p14:creationId xmlns:p14="http://schemas.microsoft.com/office/powerpoint/2010/main" val="24239639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294309" y="707720"/>
            <a:ext cx="11687415" cy="5707003"/>
          </a:xfrm>
        </p:spPr>
        <p:txBody>
          <a:bodyPr>
            <a:normAutofit/>
          </a:bodyPr>
          <a:lstStyle/>
          <a:p>
            <a:r>
              <a:rPr lang="sk-SK" sz="1300" b="1" dirty="0">
                <a:solidFill>
                  <a:schemeClr val="tx1"/>
                </a:solidFill>
              </a:rPr>
              <a:t>* </a:t>
            </a:r>
            <a:r>
              <a:rPr lang="sk-SK" sz="1300" b="1" dirty="0" smtClean="0">
                <a:solidFill>
                  <a:schemeClr val="tx1"/>
                </a:solidFill>
              </a:rPr>
              <a:t>   V </a:t>
            </a:r>
            <a:r>
              <a:rPr lang="sk-SK" sz="1300" b="1" dirty="0">
                <a:solidFill>
                  <a:schemeClr val="tx1"/>
                </a:solidFill>
              </a:rPr>
              <a:t>rámci projektu </a:t>
            </a:r>
            <a:r>
              <a:rPr lang="sk-SK" sz="1300" dirty="0">
                <a:solidFill>
                  <a:schemeClr val="tx1"/>
                </a:solidFill>
              </a:rPr>
              <a:t>je možné vykonávať činnosti len </a:t>
            </a:r>
            <a:r>
              <a:rPr lang="sk-SK" sz="1300" b="1" dirty="0">
                <a:solidFill>
                  <a:schemeClr val="tx1"/>
                </a:solidFill>
              </a:rPr>
              <a:t>v rámci pracovnej zmluvy len pre tento projekt</a:t>
            </a:r>
            <a:r>
              <a:rPr lang="sk-SK" sz="1300" dirty="0">
                <a:solidFill>
                  <a:schemeClr val="tx1"/>
                </a:solidFill>
              </a:rPr>
              <a:t>, to znamená v uvedenom stĺpci sa </a:t>
            </a:r>
            <a:r>
              <a:rPr lang="sk-SK" sz="1300" b="1" dirty="0">
                <a:solidFill>
                  <a:schemeClr val="tx1"/>
                </a:solidFill>
              </a:rPr>
              <a:t>uvádza 100</a:t>
            </a:r>
            <a:r>
              <a:rPr lang="sk-SK" sz="1300" b="1" dirty="0" smtClean="0">
                <a:solidFill>
                  <a:schemeClr val="tx1"/>
                </a:solidFill>
              </a:rPr>
              <a:t>% </a:t>
            </a:r>
            <a:r>
              <a:rPr lang="sk-SK" sz="1300" dirty="0" smtClean="0">
                <a:solidFill>
                  <a:schemeClr val="tx1"/>
                </a:solidFill>
              </a:rPr>
              <a:t>(</a:t>
            </a:r>
            <a:r>
              <a:rPr lang="sk-SK" sz="1300" dirty="0">
                <a:solidFill>
                  <a:schemeClr val="tx1"/>
                </a:solidFill>
              </a:rPr>
              <a:t>viď príloha č. 8 výzvy, Asistent môže vykonávať činnosti asistenta len pre tento projekt  a mentor môže vykonávať </a:t>
            </a:r>
            <a:r>
              <a:rPr lang="sk-SK" sz="1300" dirty="0" smtClean="0">
                <a:solidFill>
                  <a:schemeClr val="tx1"/>
                </a:solidFill>
              </a:rPr>
              <a:t>činnosti  </a:t>
            </a:r>
            <a:r>
              <a:rPr lang="sk-SK" sz="1300" dirty="0">
                <a:solidFill>
                  <a:schemeClr val="tx1"/>
                </a:solidFill>
              </a:rPr>
              <a:t>len pre projekt a to činnosti  mentora a v prípade potreby činnosti asistenta</a:t>
            </a:r>
            <a:r>
              <a:rPr lang="sk-SK" sz="1300" dirty="0" smtClean="0">
                <a:solidFill>
                  <a:schemeClr val="tx1"/>
                </a:solidFill>
              </a:rPr>
              <a:t>.</a:t>
            </a:r>
            <a:br>
              <a:rPr lang="sk-SK" sz="1300" dirty="0" smtClean="0">
                <a:solidFill>
                  <a:schemeClr val="tx1"/>
                </a:solidFill>
              </a:rPr>
            </a:br>
            <a:r>
              <a:rPr lang="sk-SK" sz="1300" dirty="0">
                <a:solidFill>
                  <a:schemeClr val="tx1"/>
                </a:solidFill>
              </a:rPr>
              <a:t/>
            </a:r>
            <a:br>
              <a:rPr lang="sk-SK" sz="1300" dirty="0">
                <a:solidFill>
                  <a:schemeClr val="tx1"/>
                </a:solidFill>
              </a:rPr>
            </a:br>
            <a:r>
              <a:rPr lang="sk-SK" sz="1300" b="1" dirty="0" smtClean="0">
                <a:solidFill>
                  <a:schemeClr val="tx1"/>
                </a:solidFill>
              </a:rPr>
              <a:t>**    Celková </a:t>
            </a:r>
            <a:r>
              <a:rPr lang="sk-SK" sz="1300" b="1" dirty="0">
                <a:solidFill>
                  <a:schemeClr val="tx1"/>
                </a:solidFill>
              </a:rPr>
              <a:t>oprávnená suma je uvedená v Tabuľke č. 1 v bunke </a:t>
            </a:r>
            <a:r>
              <a:rPr lang="sk-SK" sz="1300" b="1" dirty="0" smtClean="0">
                <a:solidFill>
                  <a:schemeClr val="tx1"/>
                </a:solidFill>
              </a:rPr>
              <a:t>E14 </a:t>
            </a:r>
            <a:r>
              <a:rPr lang="sk-SK" sz="1300" dirty="0" smtClean="0">
                <a:solidFill>
                  <a:schemeClr val="tx1"/>
                </a:solidFill>
              </a:rPr>
              <a:t>(</a:t>
            </a:r>
            <a:r>
              <a:rPr lang="sk-SK" sz="1300" i="1" dirty="0">
                <a:solidFill>
                  <a:schemeClr val="tx1"/>
                </a:solidFill>
              </a:rPr>
              <a:t>10 </a:t>
            </a:r>
            <a:r>
              <a:rPr lang="sk-SK" sz="1300" i="1" dirty="0" smtClean="0">
                <a:solidFill>
                  <a:schemeClr val="tx1"/>
                </a:solidFill>
              </a:rPr>
              <a:t>895,46 €</a:t>
            </a:r>
            <a:r>
              <a:rPr lang="sk-SK" sz="1300" dirty="0" smtClean="0">
                <a:solidFill>
                  <a:schemeClr val="tx1"/>
                </a:solidFill>
              </a:rPr>
              <a:t>) </a:t>
            </a:r>
            <a:r>
              <a:rPr lang="sk-SK" sz="1300" dirty="0">
                <a:solidFill>
                  <a:schemeClr val="tx1"/>
                </a:solidFill>
              </a:rPr>
              <a:t>Sumy uvedené v tomto stĺpci majú len informatívny charakter za účelom auditu výdavkov. Rozdiely v súčtoch stĺpca </a:t>
            </a:r>
            <a:r>
              <a:rPr lang="sk-SK" sz="1300" dirty="0" smtClean="0">
                <a:solidFill>
                  <a:schemeClr val="tx1"/>
                </a:solidFill>
              </a:rPr>
              <a:t>J - </a:t>
            </a:r>
            <a:r>
              <a:rPr lang="sk-SK" sz="1300" i="1" dirty="0" smtClean="0">
                <a:solidFill>
                  <a:schemeClr val="tx1"/>
                </a:solidFill>
              </a:rPr>
              <a:t>Informatívna suma na zamestnanca </a:t>
            </a:r>
            <a:r>
              <a:rPr lang="sk-SK" sz="1300" dirty="0">
                <a:solidFill>
                  <a:schemeClr val="tx1"/>
                </a:solidFill>
              </a:rPr>
              <a:t>v Tabuľke č. 2 a bunky E14 v Tabuľke č. 1 môžu vzniknúť z dôvodu zaokrúhľovania počtu hodín </a:t>
            </a:r>
            <a:r>
              <a:rPr lang="sk-SK" sz="1300" dirty="0" smtClean="0">
                <a:solidFill>
                  <a:schemeClr val="tx1"/>
                </a:solidFill>
              </a:rPr>
              <a:t>mzdy </a:t>
            </a:r>
            <a:r>
              <a:rPr lang="sk-SK" sz="1300" dirty="0">
                <a:solidFill>
                  <a:schemeClr val="tx1"/>
                </a:solidFill>
              </a:rPr>
              <a:t>vyplácanej za všetkých zamestnancov za dané obdobie. Bunky </a:t>
            </a:r>
            <a:r>
              <a:rPr lang="sk-SK" sz="1300" dirty="0" smtClean="0">
                <a:solidFill>
                  <a:schemeClr val="tx1"/>
                </a:solidFill>
              </a:rPr>
              <a:t>D10 (</a:t>
            </a:r>
            <a:r>
              <a:rPr lang="sk-SK" sz="1300" i="1" dirty="0" smtClean="0">
                <a:solidFill>
                  <a:schemeClr val="tx1"/>
                </a:solidFill>
              </a:rPr>
              <a:t>268</a:t>
            </a:r>
            <a:r>
              <a:rPr lang="sk-SK" sz="1300" dirty="0" smtClean="0">
                <a:solidFill>
                  <a:schemeClr val="tx1"/>
                </a:solidFill>
              </a:rPr>
              <a:t>), D11 (</a:t>
            </a:r>
            <a:r>
              <a:rPr lang="sk-SK" sz="1300" i="1" dirty="0" smtClean="0">
                <a:solidFill>
                  <a:schemeClr val="tx1"/>
                </a:solidFill>
              </a:rPr>
              <a:t>942</a:t>
            </a:r>
            <a:r>
              <a:rPr lang="sk-SK" sz="1300" dirty="0" smtClean="0">
                <a:solidFill>
                  <a:schemeClr val="tx1"/>
                </a:solidFill>
              </a:rPr>
              <a:t>) </a:t>
            </a:r>
            <a:r>
              <a:rPr lang="sk-SK" sz="1300" dirty="0">
                <a:solidFill>
                  <a:schemeClr val="tx1"/>
                </a:solidFill>
              </a:rPr>
              <a:t>zaokrúhľujú počet hodín v rámci PPV na celé číslo nadol, pričom uvedené vyplýva z nastavenia metodiky zjednodušeného vykazovania výdavkov.</a:t>
            </a:r>
            <a:br>
              <a:rPr lang="sk-SK" sz="1300" dirty="0">
                <a:solidFill>
                  <a:schemeClr val="tx1"/>
                </a:solidFill>
              </a:rPr>
            </a:br>
            <a:r>
              <a:rPr lang="sk-SK" sz="1300" dirty="0">
                <a:solidFill>
                  <a:schemeClr val="tx1"/>
                </a:solidFill>
              </a:rPr>
              <a:t/>
            </a:r>
            <a:br>
              <a:rPr lang="sk-SK" sz="1300" dirty="0">
                <a:solidFill>
                  <a:schemeClr val="tx1"/>
                </a:solidFill>
              </a:rPr>
            </a:br>
            <a:r>
              <a:rPr lang="sk-SK" sz="1300" b="1" dirty="0" smtClean="0">
                <a:solidFill>
                  <a:schemeClr val="tx1"/>
                </a:solidFill>
              </a:rPr>
              <a:t>***    V </a:t>
            </a:r>
            <a:r>
              <a:rPr lang="sk-SK" sz="1300" b="1" dirty="0">
                <a:solidFill>
                  <a:schemeClr val="tx1"/>
                </a:solidFill>
              </a:rPr>
              <a:t>prípade ak jeden zamestnanec vykonáva obe činnosti</a:t>
            </a:r>
            <a:r>
              <a:rPr lang="sk-SK" sz="1300" dirty="0">
                <a:solidFill>
                  <a:schemeClr val="tx1"/>
                </a:solidFill>
              </a:rPr>
              <a:t>, to znamená činnosť </a:t>
            </a:r>
            <a:r>
              <a:rPr lang="sk-SK" sz="1300" b="1" dirty="0">
                <a:solidFill>
                  <a:schemeClr val="tx1"/>
                </a:solidFill>
              </a:rPr>
              <a:t>mentora aj činnosť asistenta</a:t>
            </a:r>
            <a:r>
              <a:rPr lang="sk-SK" sz="1300" dirty="0">
                <a:solidFill>
                  <a:schemeClr val="tx1"/>
                </a:solidFill>
              </a:rPr>
              <a:t>, v zmysle výzvy má mať uzatvorené </a:t>
            </a:r>
            <a:r>
              <a:rPr lang="sk-SK" sz="1300" b="1" dirty="0">
                <a:solidFill>
                  <a:schemeClr val="tx1"/>
                </a:solidFill>
              </a:rPr>
              <a:t>dve pracovné zmluvy </a:t>
            </a:r>
            <a:r>
              <a:rPr lang="sk-SK" sz="1300" dirty="0">
                <a:solidFill>
                  <a:schemeClr val="tx1"/>
                </a:solidFill>
              </a:rPr>
              <a:t>(viď riadok 24 a </a:t>
            </a:r>
            <a:r>
              <a:rPr lang="sk-SK" sz="1300" dirty="0" smtClean="0">
                <a:solidFill>
                  <a:schemeClr val="tx1"/>
                </a:solidFill>
              </a:rPr>
              <a:t>25 v SH, </a:t>
            </a:r>
            <a:r>
              <a:rPr lang="sk-SK" sz="1300" i="1" dirty="0" smtClean="0">
                <a:solidFill>
                  <a:schemeClr val="tx1"/>
                </a:solidFill>
              </a:rPr>
              <a:t>meno zamestnanca IJ</a:t>
            </a:r>
            <a:r>
              <a:rPr lang="sk-SK" sz="1300" dirty="0" smtClean="0">
                <a:solidFill>
                  <a:schemeClr val="tx1"/>
                </a:solidFill>
              </a:rPr>
              <a:t>).</a:t>
            </a:r>
            <a:r>
              <a:rPr lang="sk-SK" sz="1300" dirty="0">
                <a:solidFill>
                  <a:schemeClr val="tx1"/>
                </a:solidFill>
              </a:rPr>
              <a:t/>
            </a:r>
            <a:br>
              <a:rPr lang="sk-SK" sz="1300" dirty="0">
                <a:solidFill>
                  <a:schemeClr val="tx1"/>
                </a:solidFill>
              </a:rPr>
            </a:br>
            <a:r>
              <a:rPr lang="sk-SK" sz="1300" dirty="0">
                <a:solidFill>
                  <a:schemeClr val="tx1"/>
                </a:solidFill>
              </a:rPr>
              <a:t>V prípade, že zamestnanec má dva mzdové listy, na každú pozíciu osobitne, tak </a:t>
            </a:r>
            <a:r>
              <a:rPr lang="sk-SK" sz="1300" i="1" dirty="0">
                <a:solidFill>
                  <a:schemeClr val="tx1"/>
                </a:solidFill>
              </a:rPr>
              <a:t>Počet odpracovaných hodín na projekte oprávnených na financovanie (stĺpec I) </a:t>
            </a:r>
            <a:r>
              <a:rPr lang="sk-SK" sz="1300" dirty="0">
                <a:solidFill>
                  <a:schemeClr val="tx1"/>
                </a:solidFill>
              </a:rPr>
              <a:t>je rovnaký ako počet odpracovaných hodín uvedených v mzdovom liste zamestnanca uvedených v stĺpci </a:t>
            </a:r>
            <a:r>
              <a:rPr lang="sk-SK" sz="1300" dirty="0" smtClean="0">
                <a:solidFill>
                  <a:schemeClr val="tx1"/>
                </a:solidFill>
              </a:rPr>
              <a:t>D (</a:t>
            </a:r>
            <a:r>
              <a:rPr lang="sk-SK" sz="1300" i="1" dirty="0" smtClean="0">
                <a:solidFill>
                  <a:schemeClr val="tx1"/>
                </a:solidFill>
              </a:rPr>
              <a:t>Celkový počet odpracovaných hodín (mzdový list)</a:t>
            </a:r>
            <a:r>
              <a:rPr lang="sk-SK" sz="1300" dirty="0" smtClean="0">
                <a:solidFill>
                  <a:schemeClr val="tx1"/>
                </a:solidFill>
              </a:rPr>
              <a:t>), </a:t>
            </a:r>
            <a:r>
              <a:rPr lang="sk-SK" sz="1300" dirty="0">
                <a:solidFill>
                  <a:schemeClr val="tx1"/>
                </a:solidFill>
              </a:rPr>
              <a:t>v prípade počtu osôb požadovaných na daný úväzok. V prípade nižšieho počtu, počet žiadaných hodín (oprávnených) zodpovedá počtu osôb, to zn. úväzku prislúchajúcemu počtu osôb. (viď riadok </a:t>
            </a:r>
            <a:r>
              <a:rPr lang="sk-SK" sz="1300" dirty="0" smtClean="0">
                <a:solidFill>
                  <a:schemeClr val="tx1"/>
                </a:solidFill>
              </a:rPr>
              <a:t>22 </a:t>
            </a:r>
            <a:r>
              <a:rPr lang="sk-SK" sz="1300" i="1" dirty="0" smtClean="0">
                <a:solidFill>
                  <a:schemeClr val="tx1"/>
                </a:solidFill>
              </a:rPr>
              <a:t>– zamestnanec AB</a:t>
            </a:r>
            <a:r>
              <a:rPr lang="sk-SK" sz="1300" dirty="0" smtClean="0">
                <a:solidFill>
                  <a:schemeClr val="tx1"/>
                </a:solidFill>
              </a:rPr>
              <a:t>). </a:t>
            </a:r>
            <a:r>
              <a:rPr lang="sk-SK" sz="1300" dirty="0">
                <a:solidFill>
                  <a:schemeClr val="tx1"/>
                </a:solidFill>
              </a:rPr>
              <a:t>V prípade vyššieho počtu osôb ako je požadované na  úväzok, žiadané (oprávnené) hodiny sú maximálne vo výške mzdového listu, t. z. rovnajú sa počtu odpracovaných hodín uvedených v mzdovom liste (viď riadok </a:t>
            </a:r>
            <a:r>
              <a:rPr lang="sk-SK" sz="1300" dirty="0" smtClean="0">
                <a:solidFill>
                  <a:schemeClr val="tx1"/>
                </a:solidFill>
              </a:rPr>
              <a:t>20 – </a:t>
            </a:r>
            <a:r>
              <a:rPr lang="sk-SK" sz="1300" i="1" dirty="0" smtClean="0">
                <a:solidFill>
                  <a:schemeClr val="tx1"/>
                </a:solidFill>
              </a:rPr>
              <a:t>zamestnanec GH</a:t>
            </a:r>
            <a:r>
              <a:rPr lang="sk-SK" sz="1300" dirty="0" smtClean="0">
                <a:solidFill>
                  <a:schemeClr val="tx1"/>
                </a:solidFill>
              </a:rPr>
              <a:t>).</a:t>
            </a:r>
            <a:r>
              <a:rPr lang="sk-SK" sz="1300" dirty="0">
                <a:solidFill>
                  <a:schemeClr val="tx1"/>
                </a:solidFill>
              </a:rPr>
              <a:t/>
            </a:r>
            <a:br>
              <a:rPr lang="sk-SK" sz="1300" dirty="0">
                <a:solidFill>
                  <a:schemeClr val="tx1"/>
                </a:solidFill>
              </a:rPr>
            </a:br>
            <a:r>
              <a:rPr lang="sk-SK" sz="1300" dirty="0">
                <a:solidFill>
                  <a:schemeClr val="tx1"/>
                </a:solidFill>
              </a:rPr>
              <a:t>V prípade, že zamestnanec má dve pracovné zmluvy a má </a:t>
            </a:r>
            <a:r>
              <a:rPr lang="sk-SK" sz="1300" dirty="0" smtClean="0">
                <a:solidFill>
                  <a:schemeClr val="tx1"/>
                </a:solidFill>
              </a:rPr>
              <a:t>jeden </a:t>
            </a:r>
            <a:r>
              <a:rPr lang="sk-SK" sz="1300" dirty="0">
                <a:solidFill>
                  <a:schemeClr val="tx1"/>
                </a:solidFill>
              </a:rPr>
              <a:t>mzdový list, tak do stĺpca </a:t>
            </a:r>
            <a:r>
              <a:rPr lang="sk-SK" sz="1300" dirty="0" smtClean="0">
                <a:solidFill>
                  <a:schemeClr val="tx1"/>
                </a:solidFill>
              </a:rPr>
              <a:t>D (</a:t>
            </a:r>
            <a:r>
              <a:rPr lang="sk-SK" sz="1300" i="1" dirty="0" smtClean="0">
                <a:solidFill>
                  <a:schemeClr val="tx1"/>
                </a:solidFill>
              </a:rPr>
              <a:t>Celkový počet hodín  </a:t>
            </a:r>
            <a:r>
              <a:rPr lang="sk-SK" sz="1300" dirty="0" smtClean="0">
                <a:solidFill>
                  <a:schemeClr val="tx1"/>
                </a:solidFill>
              </a:rPr>
              <a:t>...) </a:t>
            </a:r>
            <a:r>
              <a:rPr lang="sk-SK" sz="1300" dirty="0">
                <a:solidFill>
                  <a:schemeClr val="tx1"/>
                </a:solidFill>
              </a:rPr>
              <a:t>sa uvádza počet odpracovaných hodín zo mzdového listu spolu, avšak </a:t>
            </a:r>
            <a:r>
              <a:rPr lang="sk-SK" sz="1300" i="1" dirty="0">
                <a:solidFill>
                  <a:schemeClr val="tx1"/>
                </a:solidFill>
              </a:rPr>
              <a:t>Počet hodín odpracovaných na projekte oprávnených na financovanie </a:t>
            </a:r>
            <a:r>
              <a:rPr lang="sk-SK" sz="1300" dirty="0">
                <a:solidFill>
                  <a:schemeClr val="tx1"/>
                </a:solidFill>
              </a:rPr>
              <a:t>(stĺpec I) </a:t>
            </a:r>
            <a:r>
              <a:rPr lang="sk-SK" sz="1300" dirty="0" smtClean="0">
                <a:solidFill>
                  <a:schemeClr val="tx1"/>
                </a:solidFill>
              </a:rPr>
              <a:t>je </a:t>
            </a:r>
            <a:r>
              <a:rPr lang="sk-SK" sz="1300" dirty="0">
                <a:solidFill>
                  <a:schemeClr val="tx1"/>
                </a:solidFill>
              </a:rPr>
              <a:t>len do výšky pracovného ú</a:t>
            </a:r>
            <a:r>
              <a:rPr lang="sk-SK" sz="1300" dirty="0" smtClean="0">
                <a:solidFill>
                  <a:schemeClr val="tx1"/>
                </a:solidFill>
              </a:rPr>
              <a:t>väzku </a:t>
            </a:r>
            <a:r>
              <a:rPr lang="sk-SK" sz="1300" dirty="0">
                <a:solidFill>
                  <a:schemeClr val="tx1"/>
                </a:solidFill>
              </a:rPr>
              <a:t>na príslušnú pozíciu</a:t>
            </a:r>
            <a:r>
              <a:rPr lang="sk-SK" sz="1300" dirty="0" smtClean="0">
                <a:solidFill>
                  <a:schemeClr val="tx1"/>
                </a:solidFill>
              </a:rPr>
              <a:t>.</a:t>
            </a:r>
            <a:br>
              <a:rPr lang="sk-SK" sz="1300" dirty="0" smtClean="0">
                <a:solidFill>
                  <a:schemeClr val="tx1"/>
                </a:solidFill>
              </a:rPr>
            </a:br>
            <a:r>
              <a:rPr lang="sk-SK" sz="1300" dirty="0">
                <a:solidFill>
                  <a:schemeClr val="tx1"/>
                </a:solidFill>
              </a:rPr>
              <a:t/>
            </a:r>
            <a:br>
              <a:rPr lang="sk-SK" sz="1300" dirty="0">
                <a:solidFill>
                  <a:schemeClr val="tx1"/>
                </a:solidFill>
              </a:rPr>
            </a:br>
            <a:r>
              <a:rPr lang="sk-SK" sz="1300" b="1" u="sng" dirty="0">
                <a:solidFill>
                  <a:schemeClr val="tx1"/>
                </a:solidFill>
              </a:rPr>
              <a:t>Osobou sa </a:t>
            </a:r>
            <a:r>
              <a:rPr lang="sk-SK" sz="1300" b="1" dirty="0">
                <a:solidFill>
                  <a:schemeClr val="tx1"/>
                </a:solidFill>
              </a:rPr>
              <a:t>pre účel nastavenia druhu pracovného úväzku asistentov </a:t>
            </a:r>
            <a:r>
              <a:rPr lang="sk-SK" sz="1300" b="1" u="sng" dirty="0">
                <a:solidFill>
                  <a:schemeClr val="tx1"/>
                </a:solidFill>
              </a:rPr>
              <a:t>myslí tehotná žena, deti rodičov / deti rodiča alebo deti osoby</a:t>
            </a:r>
            <a:r>
              <a:rPr lang="sk-SK" sz="1300" b="1" dirty="0">
                <a:solidFill>
                  <a:schemeClr val="tx1"/>
                </a:solidFill>
              </a:rPr>
              <a:t>, ktorej boli na základe rozhodnutia súdu zverené do opatery, ktoré sú vo veku od narodenia do nástupu na povinné </a:t>
            </a:r>
            <a:r>
              <a:rPr lang="sk-SK" sz="1300" b="1" dirty="0" err="1">
                <a:solidFill>
                  <a:schemeClr val="tx1"/>
                </a:solidFill>
              </a:rPr>
              <a:t>predprimárne</a:t>
            </a:r>
            <a:r>
              <a:rPr lang="sk-SK" sz="1300" b="1" dirty="0">
                <a:solidFill>
                  <a:schemeClr val="tx1"/>
                </a:solidFill>
              </a:rPr>
              <a:t> vzdelávanie </a:t>
            </a:r>
            <a:r>
              <a:rPr lang="sk-SK" sz="1300" dirty="0">
                <a:solidFill>
                  <a:schemeClr val="tx1"/>
                </a:solidFill>
              </a:rPr>
              <a:t>podľa platnej </a:t>
            </a:r>
            <a:r>
              <a:rPr lang="sk-SK" sz="1300" dirty="0" smtClean="0">
                <a:solidFill>
                  <a:schemeClr val="tx1"/>
                </a:solidFill>
              </a:rPr>
              <a:t>legislatívy. </a:t>
            </a:r>
            <a:r>
              <a:rPr lang="sk-SK" sz="1300" dirty="0">
                <a:solidFill>
                  <a:schemeClr val="tx1"/>
                </a:solidFill>
              </a:rPr>
              <a:t>Ide o deti od narodenia do dosiahnutia veku 5 rokov k 31. augustu daného roku (vrátane). To znamená, že od 1. septembra daného roku dieťa vo veku 5 rokov už nemôže byť započítané ako oprávnená osoba pre stanovenie počtu osôb, podľa ktorých bol stanovený druh pracovného úväzku asistenta. Zároveň sa prihliada na školský zákon platný v čase posudzovania veku takejto osoby (platí v prípade, že by sa novelou zákona táto lehota posunula nižšie).</a:t>
            </a:r>
          </a:p>
        </p:txBody>
      </p:sp>
    </p:spTree>
    <p:extLst>
      <p:ext uri="{BB962C8B-B14F-4D97-AF65-F5344CB8AC3E}">
        <p14:creationId xmlns:p14="http://schemas.microsoft.com/office/powerpoint/2010/main" val="3934950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677334" y="110836"/>
            <a:ext cx="8596668" cy="695499"/>
          </a:xfrm>
        </p:spPr>
        <p:txBody>
          <a:bodyPr>
            <a:normAutofit fontScale="90000"/>
          </a:bodyPr>
          <a:lstStyle/>
          <a:p>
            <a:pPr algn="ctr"/>
            <a:r>
              <a:rPr lang="sk-SK" sz="4000" b="1" dirty="0">
                <a:latin typeface="Arial Narrow" panose="020B0606020202030204" pitchFamily="34" charset="0"/>
              </a:rPr>
              <a:t>Flexibilita jednotkového nákladu</a:t>
            </a:r>
            <a:r>
              <a:rPr lang="sk-SK" dirty="0"/>
              <a:t/>
            </a:r>
            <a:br>
              <a:rPr lang="sk-SK" dirty="0"/>
            </a:br>
            <a:endParaRPr lang="sk-SK" dirty="0"/>
          </a:p>
        </p:txBody>
      </p:sp>
      <p:sp>
        <p:nvSpPr>
          <p:cNvPr id="3" name="Zástupný objekt pre obsah 2"/>
          <p:cNvSpPr>
            <a:spLocks noGrp="1"/>
          </p:cNvSpPr>
          <p:nvPr>
            <p:ph idx="1"/>
          </p:nvPr>
        </p:nvSpPr>
        <p:spPr>
          <a:xfrm>
            <a:off x="95442" y="806335"/>
            <a:ext cx="9913082" cy="5512058"/>
          </a:xfrm>
        </p:spPr>
        <p:txBody>
          <a:bodyPr>
            <a:normAutofit/>
          </a:bodyPr>
          <a:lstStyle/>
          <a:p>
            <a:pPr algn="just"/>
            <a:r>
              <a:rPr lang="sk-SK" sz="2000" dirty="0">
                <a:latin typeface="Arial Narrow" panose="020B0606020202030204" pitchFamily="34" charset="0"/>
              </a:rPr>
              <a:t>zamestnávateľ rozhoduje o </a:t>
            </a:r>
            <a:r>
              <a:rPr lang="sk-SK" sz="2000" dirty="0" smtClean="0">
                <a:latin typeface="Arial Narrow" panose="020B0606020202030204" pitchFamily="34" charset="0"/>
              </a:rPr>
              <a:t>prerozdelení </a:t>
            </a:r>
            <a:r>
              <a:rPr lang="sk-SK" sz="2000" dirty="0">
                <a:latin typeface="Arial Narrow" panose="020B0606020202030204" pitchFamily="34" charset="0"/>
              </a:rPr>
              <a:t>finančných </a:t>
            </a:r>
            <a:r>
              <a:rPr lang="sk-SK" sz="2000" dirty="0" smtClean="0">
                <a:latin typeface="Arial Narrow" panose="020B0606020202030204" pitchFamily="34" charset="0"/>
              </a:rPr>
              <a:t>prostriedkov (vlastná mzdová politika),</a:t>
            </a:r>
            <a:endParaRPr lang="sk-SK" sz="2000" dirty="0">
              <a:latin typeface="Arial Narrow" panose="020B0606020202030204" pitchFamily="34" charset="0"/>
            </a:endParaRPr>
          </a:p>
          <a:p>
            <a:pPr algn="just"/>
            <a:r>
              <a:rPr lang="sk-SK" sz="2000" dirty="0">
                <a:latin typeface="Arial Narrow" panose="020B0606020202030204" pitchFamily="34" charset="0"/>
              </a:rPr>
              <a:t>v platoch je možné robiť rozdiely - nie je potrebné vyplácať rovnaké platy v rámci tej istej pracovnej pozície napr. zohľadniť skúsenosti (počet odpracovaných rokov alebo vzdelanie</a:t>
            </a:r>
            <a:r>
              <a:rPr lang="sk-SK" sz="2000" dirty="0" smtClean="0">
                <a:latin typeface="Arial Narrow" panose="020B0606020202030204" pitchFamily="34" charset="0"/>
              </a:rPr>
              <a:t>), skúšobná </a:t>
            </a:r>
            <a:r>
              <a:rPr lang="sk-SK" sz="2000" dirty="0">
                <a:latin typeface="Arial Narrow" panose="020B0606020202030204" pitchFamily="34" charset="0"/>
              </a:rPr>
              <a:t>doba (menší plat</a:t>
            </a:r>
            <a:r>
              <a:rPr lang="sk-SK" sz="2000" dirty="0" smtClean="0">
                <a:latin typeface="Arial Narrow" panose="020B0606020202030204" pitchFamily="34" charset="0"/>
              </a:rPr>
              <a:t>) a pod.,</a:t>
            </a:r>
            <a:endParaRPr lang="sk-SK" sz="2000" dirty="0">
              <a:latin typeface="Arial Narrow" panose="020B0606020202030204" pitchFamily="34" charset="0"/>
            </a:endParaRPr>
          </a:p>
          <a:p>
            <a:pPr algn="just"/>
            <a:r>
              <a:rPr lang="sk-SK" sz="2000" dirty="0" smtClean="0">
                <a:latin typeface="Arial Narrow" panose="020B0606020202030204" pitchFamily="34" charset="0"/>
              </a:rPr>
              <a:t>prijímateľ </a:t>
            </a:r>
            <a:r>
              <a:rPr lang="sk-SK" sz="2000" dirty="0">
                <a:latin typeface="Arial Narrow" panose="020B0606020202030204" pitchFamily="34" charset="0"/>
              </a:rPr>
              <a:t>nesmie účelovo znižovať mzdy zamestnancov, aby získal finančné prostriedky na iný účel, t. z</a:t>
            </a:r>
            <a:r>
              <a:rPr lang="sk-SK" sz="2000" dirty="0" smtClean="0">
                <a:latin typeface="Arial Narrow" panose="020B0606020202030204" pitchFamily="34" charset="0"/>
              </a:rPr>
              <a:t>., </a:t>
            </a:r>
            <a:r>
              <a:rPr lang="sk-SK" sz="2000" dirty="0">
                <a:latin typeface="Arial Narrow" panose="020B0606020202030204" pitchFamily="34" charset="0"/>
              </a:rPr>
              <a:t>že finančné prostriedky, ktoré prijímateľ získal z preplatenia odpracovaných hodín zamestnancom </a:t>
            </a:r>
            <a:r>
              <a:rPr lang="sk-SK" sz="2000" b="1" dirty="0" smtClean="0">
                <a:solidFill>
                  <a:srgbClr val="FF0000"/>
                </a:solidFill>
                <a:latin typeface="Arial Narrow" panose="020B0606020202030204" pitchFamily="34" charset="0"/>
              </a:rPr>
              <a:t>použije </a:t>
            </a:r>
            <a:r>
              <a:rPr lang="sk-SK" sz="2000" b="1" dirty="0">
                <a:solidFill>
                  <a:srgbClr val="FF0000"/>
                </a:solidFill>
                <a:latin typeface="Arial Narrow" panose="020B0606020202030204" pitchFamily="34" charset="0"/>
              </a:rPr>
              <a:t>na mzdové výdavky, t. z. na </a:t>
            </a:r>
            <a:r>
              <a:rPr lang="sk-SK" sz="2000" b="1" dirty="0" smtClean="0">
                <a:solidFill>
                  <a:srgbClr val="FF0000"/>
                </a:solidFill>
                <a:latin typeface="Arial Narrow" panose="020B0606020202030204" pitchFamily="34" charset="0"/>
              </a:rPr>
              <a:t>CCP pre </a:t>
            </a:r>
            <a:r>
              <a:rPr lang="sk-SK" sz="2000" b="1" dirty="0">
                <a:solidFill>
                  <a:srgbClr val="FF0000"/>
                </a:solidFill>
                <a:latin typeface="Arial Narrow" panose="020B0606020202030204" pitchFamily="34" charset="0"/>
              </a:rPr>
              <a:t>uvedené podporované </a:t>
            </a:r>
            <a:r>
              <a:rPr lang="sk-SK" sz="2000" b="1" dirty="0" smtClean="0">
                <a:solidFill>
                  <a:srgbClr val="FF0000"/>
                </a:solidFill>
                <a:latin typeface="Arial Narrow" panose="020B0606020202030204" pitchFamily="34" charset="0"/>
              </a:rPr>
              <a:t>pozície</a:t>
            </a:r>
            <a:endParaRPr lang="sk-SK" sz="2000" b="1" dirty="0">
              <a:solidFill>
                <a:srgbClr val="FF0000"/>
              </a:solidFill>
              <a:latin typeface="Arial Narrow" panose="020B0606020202030204" pitchFamily="34" charset="0"/>
            </a:endParaRPr>
          </a:p>
          <a:p>
            <a:pPr algn="just"/>
            <a:endParaRPr lang="sk-SK" dirty="0"/>
          </a:p>
        </p:txBody>
      </p:sp>
    </p:spTree>
    <p:extLst>
      <p:ext uri="{BB962C8B-B14F-4D97-AF65-F5344CB8AC3E}">
        <p14:creationId xmlns:p14="http://schemas.microsoft.com/office/powerpoint/2010/main" val="3716733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677334" y="185651"/>
            <a:ext cx="8596668" cy="579120"/>
          </a:xfrm>
        </p:spPr>
        <p:txBody>
          <a:bodyPr>
            <a:normAutofit/>
          </a:bodyPr>
          <a:lstStyle/>
          <a:p>
            <a:pPr algn="ctr"/>
            <a:r>
              <a:rPr lang="sk-SK" sz="2800" b="1" dirty="0"/>
              <a:t>Flexibilita jednotkového nákladu</a:t>
            </a:r>
          </a:p>
        </p:txBody>
      </p:sp>
      <p:sp>
        <p:nvSpPr>
          <p:cNvPr id="3" name="Zástupný objekt pre obsah 2"/>
          <p:cNvSpPr>
            <a:spLocks noGrp="1"/>
          </p:cNvSpPr>
          <p:nvPr>
            <p:ph idx="1"/>
          </p:nvPr>
        </p:nvSpPr>
        <p:spPr>
          <a:xfrm>
            <a:off x="200148" y="694630"/>
            <a:ext cx="11624261" cy="5943251"/>
          </a:xfrm>
        </p:spPr>
        <p:txBody>
          <a:bodyPr/>
          <a:lstStyle/>
          <a:p>
            <a:pPr>
              <a:spcBef>
                <a:spcPts val="0"/>
              </a:spcBef>
            </a:pPr>
            <a:r>
              <a:rPr lang="sk-SK" sz="1400" dirty="0"/>
              <a:t> nerovnomerný tok finančných prostriedkov (čerpanie) - cash </a:t>
            </a:r>
            <a:r>
              <a:rPr lang="sk-SK" sz="1400" dirty="0" err="1" smtClean="0"/>
              <a:t>flow</a:t>
            </a:r>
            <a:endParaRPr lang="sk-SK" sz="1400" dirty="0" smtClean="0"/>
          </a:p>
          <a:p>
            <a:pPr marL="0" indent="0">
              <a:spcBef>
                <a:spcPts val="0"/>
              </a:spcBef>
              <a:buNone/>
            </a:pPr>
            <a:endParaRPr lang="sk-SK" sz="1400" b="1" dirty="0" smtClean="0">
              <a:latin typeface="Arial Narrow" panose="020B0606020202030204" pitchFamily="34" charset="0"/>
            </a:endParaRPr>
          </a:p>
          <a:p>
            <a:pPr marL="0" indent="0">
              <a:spcBef>
                <a:spcPts val="0"/>
              </a:spcBef>
              <a:buNone/>
            </a:pPr>
            <a:endParaRPr lang="sk-SK" sz="1000" dirty="0" smtClean="0">
              <a:latin typeface="Arial Narrow" panose="020B0606020202030204" pitchFamily="34" charset="0"/>
            </a:endParaRPr>
          </a:p>
          <a:p>
            <a:pPr marL="0" indent="0">
              <a:spcBef>
                <a:spcPts val="0"/>
              </a:spcBef>
              <a:buNone/>
            </a:pPr>
            <a:endParaRPr lang="sk-SK" sz="1000" dirty="0">
              <a:latin typeface="Arial Narrow" panose="020B0606020202030204" pitchFamily="34" charset="0"/>
            </a:endParaRPr>
          </a:p>
          <a:p>
            <a:pPr marL="0" indent="0">
              <a:spcBef>
                <a:spcPts val="0"/>
              </a:spcBef>
              <a:buNone/>
            </a:pPr>
            <a:endParaRPr lang="sk-SK" sz="1000" dirty="0" smtClean="0">
              <a:latin typeface="Arial Narrow" panose="020B0606020202030204" pitchFamily="34" charset="0"/>
            </a:endParaRPr>
          </a:p>
          <a:p>
            <a:pPr marL="0" indent="0">
              <a:spcBef>
                <a:spcPts val="0"/>
              </a:spcBef>
              <a:buNone/>
            </a:pPr>
            <a:endParaRPr lang="sk-SK" sz="1000" dirty="0">
              <a:latin typeface="Arial Narrow" panose="020B0606020202030204" pitchFamily="34" charset="0"/>
            </a:endParaRPr>
          </a:p>
          <a:p>
            <a:pPr marL="0" indent="0">
              <a:spcBef>
                <a:spcPts val="0"/>
              </a:spcBef>
              <a:buNone/>
            </a:pPr>
            <a:endParaRPr lang="sk-SK" sz="1000" dirty="0" smtClean="0">
              <a:latin typeface="Arial Narrow" panose="020B0606020202030204" pitchFamily="34" charset="0"/>
            </a:endParaRPr>
          </a:p>
          <a:p>
            <a:pPr marL="0" indent="0">
              <a:spcBef>
                <a:spcPts val="0"/>
              </a:spcBef>
              <a:buNone/>
            </a:pPr>
            <a:endParaRPr lang="sk-SK" sz="1000" dirty="0">
              <a:latin typeface="Arial Narrow" panose="020B0606020202030204" pitchFamily="34" charset="0"/>
            </a:endParaRPr>
          </a:p>
          <a:p>
            <a:pPr marL="0" indent="0">
              <a:spcBef>
                <a:spcPts val="0"/>
              </a:spcBef>
              <a:buNone/>
            </a:pPr>
            <a:endParaRPr lang="sk-SK" sz="1000" dirty="0" smtClean="0">
              <a:latin typeface="Arial Narrow" panose="020B0606020202030204" pitchFamily="34" charset="0"/>
            </a:endParaRPr>
          </a:p>
          <a:p>
            <a:pPr marL="0" indent="0">
              <a:spcBef>
                <a:spcPts val="0"/>
              </a:spcBef>
              <a:buNone/>
            </a:pPr>
            <a:endParaRPr lang="sk-SK" sz="1000" dirty="0">
              <a:latin typeface="Arial Narrow" panose="020B0606020202030204" pitchFamily="34" charset="0"/>
            </a:endParaRPr>
          </a:p>
          <a:p>
            <a:pPr marL="0" indent="0">
              <a:spcBef>
                <a:spcPts val="0"/>
              </a:spcBef>
              <a:buNone/>
            </a:pPr>
            <a:endParaRPr lang="sk-SK" sz="1000" dirty="0" smtClean="0">
              <a:latin typeface="Arial Narrow" panose="020B0606020202030204" pitchFamily="34" charset="0"/>
            </a:endParaRPr>
          </a:p>
          <a:p>
            <a:pPr marL="0" indent="0">
              <a:spcBef>
                <a:spcPts val="0"/>
              </a:spcBef>
              <a:buNone/>
            </a:pPr>
            <a:endParaRPr lang="sk-SK" sz="1000" dirty="0">
              <a:latin typeface="Arial Narrow" panose="020B0606020202030204" pitchFamily="34" charset="0"/>
            </a:endParaRPr>
          </a:p>
          <a:p>
            <a:pPr marL="0" indent="0">
              <a:spcBef>
                <a:spcPts val="0"/>
              </a:spcBef>
              <a:buNone/>
            </a:pPr>
            <a:endParaRPr lang="sk-SK" sz="1000" dirty="0" smtClean="0">
              <a:latin typeface="Arial Narrow" panose="020B0606020202030204" pitchFamily="34" charset="0"/>
            </a:endParaRPr>
          </a:p>
          <a:p>
            <a:pPr marL="0" indent="0">
              <a:spcBef>
                <a:spcPts val="0"/>
              </a:spcBef>
              <a:buNone/>
            </a:pPr>
            <a:endParaRPr lang="sk-SK" sz="1000" dirty="0">
              <a:latin typeface="Arial Narrow" panose="020B0606020202030204" pitchFamily="34" charset="0"/>
            </a:endParaRPr>
          </a:p>
          <a:p>
            <a:pPr marL="0" indent="0">
              <a:spcBef>
                <a:spcPts val="0"/>
              </a:spcBef>
              <a:buNone/>
            </a:pPr>
            <a:endParaRPr lang="sk-SK" sz="1000" dirty="0" smtClean="0">
              <a:latin typeface="Arial Narrow" panose="020B0606020202030204" pitchFamily="34" charset="0"/>
            </a:endParaRPr>
          </a:p>
          <a:p>
            <a:pPr marL="0" indent="0">
              <a:spcBef>
                <a:spcPts val="0"/>
              </a:spcBef>
              <a:buNone/>
            </a:pPr>
            <a:endParaRPr lang="sk-SK" sz="1000" dirty="0">
              <a:latin typeface="Arial Narrow" panose="020B0606020202030204" pitchFamily="34" charset="0"/>
            </a:endParaRPr>
          </a:p>
          <a:p>
            <a:pPr marL="0" indent="0">
              <a:spcBef>
                <a:spcPts val="0"/>
              </a:spcBef>
              <a:buNone/>
            </a:pPr>
            <a:endParaRPr lang="sk-SK" sz="1000" dirty="0" smtClean="0">
              <a:latin typeface="Arial Narrow" panose="020B0606020202030204" pitchFamily="34" charset="0"/>
            </a:endParaRPr>
          </a:p>
          <a:p>
            <a:pPr marL="0" indent="0">
              <a:spcBef>
                <a:spcPts val="0"/>
              </a:spcBef>
              <a:buNone/>
            </a:pPr>
            <a:endParaRPr lang="sk-SK" sz="1000" dirty="0">
              <a:latin typeface="Arial Narrow" panose="020B0606020202030204" pitchFamily="34" charset="0"/>
            </a:endParaRPr>
          </a:p>
          <a:p>
            <a:pPr marL="0" indent="0">
              <a:spcBef>
                <a:spcPts val="0"/>
              </a:spcBef>
              <a:buNone/>
            </a:pPr>
            <a:endParaRPr lang="sk-SK" sz="1000" dirty="0" smtClean="0">
              <a:latin typeface="Arial Narrow" panose="020B0606020202030204" pitchFamily="34" charset="0"/>
            </a:endParaRPr>
          </a:p>
          <a:p>
            <a:pPr marL="0" indent="0">
              <a:spcBef>
                <a:spcPts val="0"/>
              </a:spcBef>
              <a:buNone/>
            </a:pPr>
            <a:endParaRPr lang="sk-SK" sz="1000" b="1" dirty="0" smtClean="0">
              <a:solidFill>
                <a:srgbClr val="FF0000"/>
              </a:solidFill>
              <a:latin typeface="Arial Narrow" panose="020B0606020202030204" pitchFamily="34" charset="0"/>
            </a:endParaRPr>
          </a:p>
          <a:p>
            <a:pPr marL="0" indent="0">
              <a:spcBef>
                <a:spcPts val="0"/>
              </a:spcBef>
              <a:buNone/>
            </a:pPr>
            <a:endParaRPr lang="sk-SK" sz="1400" b="1" dirty="0" smtClean="0">
              <a:solidFill>
                <a:srgbClr val="FF0000"/>
              </a:solidFill>
              <a:latin typeface="Arial Narrow" panose="020B0606020202030204" pitchFamily="34" charset="0"/>
            </a:endParaRPr>
          </a:p>
          <a:p>
            <a:pPr marL="0" indent="0">
              <a:spcBef>
                <a:spcPts val="0"/>
              </a:spcBef>
              <a:buNone/>
            </a:pPr>
            <a:endParaRPr lang="sk-SK" sz="1400" b="1" dirty="0">
              <a:solidFill>
                <a:srgbClr val="FF0000"/>
              </a:solidFill>
              <a:latin typeface="Arial Narrow" panose="020B0606020202030204" pitchFamily="34" charset="0"/>
            </a:endParaRPr>
          </a:p>
          <a:p>
            <a:pPr marL="0" indent="0">
              <a:spcBef>
                <a:spcPts val="0"/>
              </a:spcBef>
              <a:buNone/>
            </a:pPr>
            <a:endParaRPr lang="sk-SK" sz="1400" b="1" dirty="0" smtClean="0">
              <a:solidFill>
                <a:srgbClr val="FF0000"/>
              </a:solidFill>
              <a:latin typeface="Arial Narrow" panose="020B0606020202030204" pitchFamily="34" charset="0"/>
            </a:endParaRPr>
          </a:p>
          <a:p>
            <a:pPr marL="0" indent="0">
              <a:spcBef>
                <a:spcPts val="0"/>
              </a:spcBef>
              <a:buNone/>
            </a:pPr>
            <a:r>
              <a:rPr lang="sk-SK" sz="1400" b="1" dirty="0" smtClean="0">
                <a:solidFill>
                  <a:srgbClr val="FF0000"/>
                </a:solidFill>
                <a:latin typeface="Arial Narrow" panose="020B0606020202030204" pitchFamily="34" charset="0"/>
              </a:rPr>
              <a:t>Poznámka:</a:t>
            </a:r>
          </a:p>
          <a:p>
            <a:pPr marL="0" indent="0">
              <a:spcBef>
                <a:spcPts val="0"/>
              </a:spcBef>
              <a:buNone/>
            </a:pPr>
            <a:r>
              <a:rPr lang="sk-SK" sz="1400" dirty="0" smtClean="0">
                <a:latin typeface="Arial Narrow" panose="020B0606020202030204" pitchFamily="34" charset="0"/>
              </a:rPr>
              <a:t>Ak prijímateľovi vzniknú plusové mesačné rozdiely, </a:t>
            </a:r>
            <a:r>
              <a:rPr lang="sk-SK" sz="1400" b="1" dirty="0" smtClean="0">
                <a:solidFill>
                  <a:srgbClr val="00B050"/>
                </a:solidFill>
                <a:latin typeface="Arial Narrow" panose="020B0606020202030204" pitchFamily="34" charset="0"/>
              </a:rPr>
              <a:t>(+ 479,36 + 479,36)</a:t>
            </a:r>
            <a:r>
              <a:rPr lang="sk-SK" sz="1400" b="1" dirty="0" smtClean="0">
                <a:solidFill>
                  <a:schemeClr val="tx1"/>
                </a:solidFill>
                <a:latin typeface="Arial Narrow" panose="020B0606020202030204" pitchFamily="34" charset="0"/>
              </a:rPr>
              <a:t>,</a:t>
            </a:r>
            <a:r>
              <a:rPr lang="sk-SK" sz="1400" dirty="0" smtClean="0">
                <a:latin typeface="Arial Narrow" panose="020B0606020202030204" pitchFamily="34" charset="0"/>
              </a:rPr>
              <a:t> </a:t>
            </a:r>
            <a:r>
              <a:rPr lang="sk-SK" sz="1400" dirty="0">
                <a:latin typeface="Arial Narrow" panose="020B0606020202030204" pitchFamily="34" charset="0"/>
              </a:rPr>
              <a:t>tak prijímateľ </a:t>
            </a:r>
            <a:r>
              <a:rPr lang="sk-SK" sz="1400" dirty="0" smtClean="0">
                <a:latin typeface="Arial Narrow" panose="020B0606020202030204" pitchFamily="34" charset="0"/>
              </a:rPr>
              <a:t>ich </a:t>
            </a:r>
            <a:r>
              <a:rPr lang="sk-SK" sz="1400" dirty="0" smtClean="0">
                <a:solidFill>
                  <a:schemeClr val="tx1"/>
                </a:solidFill>
                <a:latin typeface="Arial Narrow" panose="020B0606020202030204" pitchFamily="34" charset="0"/>
              </a:rPr>
              <a:t>môže použiť </a:t>
            </a:r>
            <a:r>
              <a:rPr lang="sk-SK" sz="1400" b="1" dirty="0" smtClean="0">
                <a:solidFill>
                  <a:schemeClr val="tx1"/>
                </a:solidFill>
                <a:latin typeface="Arial Narrow" panose="020B0606020202030204" pitchFamily="34" charset="0"/>
              </a:rPr>
              <a:t>na vykrytie mínusového rozdielu </a:t>
            </a:r>
            <a:r>
              <a:rPr lang="sk-SK" sz="1400" dirty="0" smtClean="0">
                <a:latin typeface="Arial Narrow" panose="020B0606020202030204" pitchFamily="34" charset="0"/>
              </a:rPr>
              <a:t>v mesiaci/</a:t>
            </a:r>
            <a:r>
              <a:rPr lang="sk-SK" sz="1400" dirty="0" err="1" smtClean="0">
                <a:latin typeface="Arial Narrow" panose="020B0606020202030204" pitchFamily="34" charset="0"/>
              </a:rPr>
              <a:t>coch</a:t>
            </a:r>
            <a:r>
              <a:rPr lang="sk-SK" sz="1400" dirty="0" smtClean="0">
                <a:latin typeface="Arial Narrow" panose="020B0606020202030204" pitchFamily="34" charset="0"/>
              </a:rPr>
              <a:t> </a:t>
            </a:r>
            <a:r>
              <a:rPr lang="sk-SK" sz="1400" b="1" dirty="0" smtClean="0">
                <a:solidFill>
                  <a:srgbClr val="FF0000"/>
                </a:solidFill>
                <a:latin typeface="Arial Narrow" panose="020B0606020202030204" pitchFamily="34" charset="0"/>
              </a:rPr>
              <a:t>(- 572,08)</a:t>
            </a:r>
            <a:r>
              <a:rPr lang="sk-SK" sz="1400" b="1" dirty="0" smtClean="0">
                <a:solidFill>
                  <a:schemeClr val="tx1"/>
                </a:solidFill>
                <a:latin typeface="Arial Narrow" panose="020B0606020202030204" pitchFamily="34" charset="0"/>
              </a:rPr>
              <a:t>,</a:t>
            </a:r>
            <a:r>
              <a:rPr lang="sk-SK" sz="1400" b="1" dirty="0" smtClean="0">
                <a:solidFill>
                  <a:srgbClr val="FF0000"/>
                </a:solidFill>
                <a:latin typeface="Arial Narrow" panose="020B0606020202030204" pitchFamily="34" charset="0"/>
              </a:rPr>
              <a:t> </a:t>
            </a:r>
            <a:r>
              <a:rPr lang="sk-SK" sz="1400" dirty="0" smtClean="0">
                <a:latin typeface="Arial Narrow" panose="020B0606020202030204" pitchFamily="34" charset="0"/>
              </a:rPr>
              <a:t>v ktorých zamestnanec odpracoval nižší počet hodín nakoľko čerpal zákonné nároky - dovolenku/ lekára, ktoré mu prijímateľ musí uhradiť, pričom tieto hodiny zákonných nárokov sa na SO nevykazujú</a:t>
            </a:r>
            <a:r>
              <a:rPr lang="sk-SK" sz="1400" b="1" dirty="0" smtClean="0">
                <a:solidFill>
                  <a:schemeClr val="tx1"/>
                </a:solidFill>
                <a:latin typeface="Arial Narrow" panose="020B0606020202030204" pitchFamily="34" charset="0"/>
              </a:rPr>
              <a:t>. </a:t>
            </a:r>
            <a:r>
              <a:rPr lang="sk-SK" sz="1400" dirty="0" smtClean="0">
                <a:solidFill>
                  <a:schemeClr val="tx1"/>
                </a:solidFill>
                <a:latin typeface="Arial Narrow" panose="020B0606020202030204" pitchFamily="34" charset="0"/>
              </a:rPr>
              <a:t>Plusové rozdiely môže prijímateľ použiť na vyplatenie odmien, je to v jeho kompetencii. </a:t>
            </a:r>
            <a:endParaRPr lang="sk-SK" sz="1400" dirty="0">
              <a:solidFill>
                <a:schemeClr val="tx1"/>
              </a:solidFill>
            </a:endParaRPr>
          </a:p>
          <a:p>
            <a:pPr marL="0" indent="0">
              <a:buNone/>
            </a:pPr>
            <a:endParaRPr lang="sk-SK" dirty="0"/>
          </a:p>
        </p:txBody>
      </p:sp>
      <p:graphicFrame>
        <p:nvGraphicFramePr>
          <p:cNvPr id="32" name="Tabuľka 31"/>
          <p:cNvGraphicFramePr>
            <a:graphicFrameLocks noGrp="1"/>
          </p:cNvGraphicFramePr>
          <p:nvPr>
            <p:extLst>
              <p:ext uri="{D42A27DB-BD31-4B8C-83A1-F6EECF244321}">
                <p14:modId xmlns:p14="http://schemas.microsoft.com/office/powerpoint/2010/main" val="1547280524"/>
              </p:ext>
            </p:extLst>
          </p:nvPr>
        </p:nvGraphicFramePr>
        <p:xfrm>
          <a:off x="323093" y="1160109"/>
          <a:ext cx="10396135" cy="3134992"/>
        </p:xfrm>
        <a:graphic>
          <a:graphicData uri="http://schemas.openxmlformats.org/drawingml/2006/table">
            <a:tbl>
              <a:tblPr/>
              <a:tblGrid>
                <a:gridCol w="1954891">
                  <a:extLst>
                    <a:ext uri="{9D8B030D-6E8A-4147-A177-3AD203B41FA5}">
                      <a16:colId xmlns:a16="http://schemas.microsoft.com/office/drawing/2014/main" val="2771258968"/>
                    </a:ext>
                  </a:extLst>
                </a:gridCol>
                <a:gridCol w="1313437">
                  <a:extLst>
                    <a:ext uri="{9D8B030D-6E8A-4147-A177-3AD203B41FA5}">
                      <a16:colId xmlns:a16="http://schemas.microsoft.com/office/drawing/2014/main" val="776645607"/>
                    </a:ext>
                  </a:extLst>
                </a:gridCol>
                <a:gridCol w="215987">
                  <a:extLst>
                    <a:ext uri="{9D8B030D-6E8A-4147-A177-3AD203B41FA5}">
                      <a16:colId xmlns:a16="http://schemas.microsoft.com/office/drawing/2014/main" val="896296313"/>
                    </a:ext>
                  </a:extLst>
                </a:gridCol>
                <a:gridCol w="1726677">
                  <a:extLst>
                    <a:ext uri="{9D8B030D-6E8A-4147-A177-3AD203B41FA5}">
                      <a16:colId xmlns:a16="http://schemas.microsoft.com/office/drawing/2014/main" val="3254007796"/>
                    </a:ext>
                  </a:extLst>
                </a:gridCol>
                <a:gridCol w="1507012">
                  <a:extLst>
                    <a:ext uri="{9D8B030D-6E8A-4147-A177-3AD203B41FA5}">
                      <a16:colId xmlns:a16="http://schemas.microsoft.com/office/drawing/2014/main" val="4286682435"/>
                    </a:ext>
                  </a:extLst>
                </a:gridCol>
                <a:gridCol w="255425">
                  <a:extLst>
                    <a:ext uri="{9D8B030D-6E8A-4147-A177-3AD203B41FA5}">
                      <a16:colId xmlns:a16="http://schemas.microsoft.com/office/drawing/2014/main" val="3578588848"/>
                    </a:ext>
                  </a:extLst>
                </a:gridCol>
                <a:gridCol w="2125435">
                  <a:extLst>
                    <a:ext uri="{9D8B030D-6E8A-4147-A177-3AD203B41FA5}">
                      <a16:colId xmlns:a16="http://schemas.microsoft.com/office/drawing/2014/main" val="1223764199"/>
                    </a:ext>
                  </a:extLst>
                </a:gridCol>
                <a:gridCol w="1297271">
                  <a:extLst>
                    <a:ext uri="{9D8B030D-6E8A-4147-A177-3AD203B41FA5}">
                      <a16:colId xmlns:a16="http://schemas.microsoft.com/office/drawing/2014/main" val="3817626343"/>
                    </a:ext>
                  </a:extLst>
                </a:gridCol>
              </a:tblGrid>
              <a:tr h="316885">
                <a:tc>
                  <a:txBody>
                    <a:bodyPr/>
                    <a:lstStyle/>
                    <a:p>
                      <a:pPr algn="l" rtl="0" fontAlgn="b"/>
                      <a:r>
                        <a:rPr lang="sk-SK" sz="1400" b="1" i="0" u="none" strike="noStrike" dirty="0">
                          <a:solidFill>
                            <a:srgbClr val="000000"/>
                          </a:solidFill>
                          <a:effectLst/>
                          <a:latin typeface="Arial Narrow" panose="020B0606020202030204" pitchFamily="34" charset="0"/>
                        </a:rPr>
                        <a:t>Pracovný pomer</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rtl="0" fontAlgn="b"/>
                      <a:r>
                        <a:rPr lang="sk-SK" sz="1400" b="1" i="0" u="none" strike="noStrike">
                          <a:solidFill>
                            <a:srgbClr val="000000"/>
                          </a:solidFill>
                          <a:effectLst/>
                          <a:latin typeface="Arial Narrow" panose="020B0606020202030204" pitchFamily="34" charset="0"/>
                        </a:rPr>
                        <a:t>40 hod/ týždeň</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l" fontAlgn="b"/>
                      <a:r>
                        <a:rPr lang="sk-SK" sz="1400" b="0" i="0" u="none" strike="noStrike" dirty="0">
                          <a:solidFill>
                            <a:srgbClr val="000000"/>
                          </a:solidFill>
                          <a:effectLst/>
                          <a:latin typeface="Arial Narrow" panose="020B0606020202030204" pitchFamily="34" charset="0"/>
                        </a:rPr>
                        <a:t> </a:t>
                      </a:r>
                    </a:p>
                  </a:txBody>
                  <a:tcPr marL="8319" marR="8319" marT="83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r>
                        <a:rPr lang="sk-SK" sz="1400" b="1" i="0" u="none" strike="noStrike" dirty="0">
                          <a:solidFill>
                            <a:srgbClr val="000000"/>
                          </a:solidFill>
                          <a:effectLst/>
                          <a:latin typeface="Arial Narrow" panose="020B0606020202030204" pitchFamily="34" charset="0"/>
                        </a:rPr>
                        <a:t>Pracovný pomer</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rtl="0" fontAlgn="b"/>
                      <a:r>
                        <a:rPr lang="sk-SK" sz="1400" b="1" i="0" u="none" strike="noStrike">
                          <a:solidFill>
                            <a:srgbClr val="000000"/>
                          </a:solidFill>
                          <a:effectLst/>
                          <a:latin typeface="Arial Narrow" panose="020B0606020202030204" pitchFamily="34" charset="0"/>
                        </a:rPr>
                        <a:t>40 hod/ týždeň</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l" fontAlgn="b"/>
                      <a:r>
                        <a:rPr lang="sk-SK" sz="1400" b="0" i="0" u="none" strike="noStrike" dirty="0">
                          <a:solidFill>
                            <a:srgbClr val="000000"/>
                          </a:solidFill>
                          <a:effectLst/>
                          <a:latin typeface="Arial Narrow" panose="020B0606020202030204" pitchFamily="34" charset="0"/>
                        </a:rPr>
                        <a:t> </a:t>
                      </a:r>
                    </a:p>
                  </a:txBody>
                  <a:tcPr marL="8319" marR="8319" marT="83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r>
                        <a:rPr lang="sk-SK" sz="1400" b="1" i="0" u="none" strike="noStrike" dirty="0">
                          <a:solidFill>
                            <a:srgbClr val="000000"/>
                          </a:solidFill>
                          <a:effectLst/>
                          <a:latin typeface="Arial Narrow" panose="020B0606020202030204" pitchFamily="34" charset="0"/>
                        </a:rPr>
                        <a:t>Pracovný pomer</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rtl="0" fontAlgn="b"/>
                      <a:r>
                        <a:rPr lang="sk-SK" sz="1400" b="1" i="0" u="none" strike="noStrike">
                          <a:solidFill>
                            <a:srgbClr val="000000"/>
                          </a:solidFill>
                          <a:effectLst/>
                          <a:latin typeface="Arial Narrow" panose="020B0606020202030204" pitchFamily="34" charset="0"/>
                        </a:rPr>
                        <a:t>40 hod/ týždeň</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extLst>
                  <a:ext uri="{0D108BD9-81ED-4DB2-BD59-A6C34878D82A}">
                    <a16:rowId xmlns:a16="http://schemas.microsoft.com/office/drawing/2014/main" val="1917019789"/>
                  </a:ext>
                </a:extLst>
              </a:tr>
              <a:tr h="243316">
                <a:tc>
                  <a:txBody>
                    <a:bodyPr/>
                    <a:lstStyle/>
                    <a:p>
                      <a:pPr algn="l" rtl="0" fontAlgn="b"/>
                      <a:r>
                        <a:rPr lang="sk-SK" sz="1200" b="1" i="0" u="none" strike="noStrike" dirty="0">
                          <a:solidFill>
                            <a:srgbClr val="000000"/>
                          </a:solidFill>
                          <a:effectLst/>
                          <a:latin typeface="Arial Narrow" panose="020B0606020202030204" pitchFamily="34" charset="0"/>
                        </a:rPr>
                        <a:t>Pozícia</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sk-SK" sz="1400" b="0" i="0" u="none" strike="noStrike" dirty="0">
                          <a:solidFill>
                            <a:srgbClr val="000000"/>
                          </a:solidFill>
                          <a:effectLst/>
                          <a:latin typeface="Arial Narrow" panose="020B0606020202030204" pitchFamily="34" charset="0"/>
                        </a:rPr>
                        <a:t>mentor</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lnSpc>
                          <a:spcPct val="100000"/>
                        </a:lnSpc>
                        <a:spcBef>
                          <a:spcPts val="0"/>
                        </a:spcBef>
                        <a:spcAft>
                          <a:spcPts val="0"/>
                        </a:spcAft>
                      </a:pPr>
                      <a:r>
                        <a:rPr lang="sk-SK" sz="1400" b="0" i="0" u="none" strike="noStrike" dirty="0">
                          <a:solidFill>
                            <a:srgbClr val="000000"/>
                          </a:solidFill>
                          <a:effectLst/>
                          <a:latin typeface="Arial Narrow" panose="020B0606020202030204" pitchFamily="34" charset="0"/>
                        </a:rPr>
                        <a:t> </a:t>
                      </a:r>
                      <a:endParaRPr lang="sk-SK" sz="1400" b="0" i="0" u="none" strike="noStrike" dirty="0" smtClean="0">
                        <a:solidFill>
                          <a:srgbClr val="000000"/>
                        </a:solidFill>
                        <a:effectLst/>
                        <a:latin typeface="Arial Narrow" panose="020B0606020202030204" pitchFamily="34" charset="0"/>
                      </a:endParaRPr>
                    </a:p>
                    <a:p>
                      <a:pPr algn="l" fontAlgn="b">
                        <a:lnSpc>
                          <a:spcPct val="100000"/>
                        </a:lnSpc>
                        <a:spcBef>
                          <a:spcPts val="0"/>
                        </a:spcBef>
                        <a:spcAft>
                          <a:spcPts val="0"/>
                        </a:spcAft>
                      </a:pPr>
                      <a:endParaRPr lang="sk-SK" sz="1400" b="0" i="0" u="none" strike="noStrike" dirty="0">
                        <a:solidFill>
                          <a:srgbClr val="000000"/>
                        </a:solidFill>
                        <a:effectLst/>
                        <a:latin typeface="Arial Narrow" panose="020B0606020202030204" pitchFamily="34" charset="0"/>
                      </a:endParaRPr>
                    </a:p>
                  </a:txBody>
                  <a:tcPr marL="8319" marR="8319" marT="83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r>
                        <a:rPr lang="sk-SK" sz="1200" b="1" i="0" u="none" strike="noStrike">
                          <a:solidFill>
                            <a:srgbClr val="000000"/>
                          </a:solidFill>
                          <a:effectLst/>
                          <a:latin typeface="Arial Narrow" panose="020B0606020202030204" pitchFamily="34" charset="0"/>
                        </a:rPr>
                        <a:t>Pozícia</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sk-SK" sz="1400" b="0" i="0" u="none" strike="noStrike">
                          <a:solidFill>
                            <a:srgbClr val="000000"/>
                          </a:solidFill>
                          <a:effectLst/>
                          <a:latin typeface="Arial Narrow" panose="020B0606020202030204" pitchFamily="34" charset="0"/>
                        </a:rPr>
                        <a:t>mentor</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lnSpc>
                          <a:spcPct val="100000"/>
                        </a:lnSpc>
                        <a:spcBef>
                          <a:spcPts val="0"/>
                        </a:spcBef>
                        <a:spcAft>
                          <a:spcPts val="0"/>
                        </a:spcAft>
                      </a:pPr>
                      <a:r>
                        <a:rPr lang="sk-SK" sz="1400" b="0" i="0" u="none" strike="noStrike">
                          <a:solidFill>
                            <a:srgbClr val="000000"/>
                          </a:solidFill>
                          <a:effectLst/>
                          <a:latin typeface="Arial Narrow" panose="020B0606020202030204" pitchFamily="34" charset="0"/>
                        </a:rPr>
                        <a:t> </a:t>
                      </a:r>
                    </a:p>
                  </a:txBody>
                  <a:tcPr marL="8319" marR="8319" marT="83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r>
                        <a:rPr lang="sk-SK" sz="1200" b="1" i="0" u="none" strike="noStrike">
                          <a:solidFill>
                            <a:srgbClr val="000000"/>
                          </a:solidFill>
                          <a:effectLst/>
                          <a:latin typeface="Arial Narrow" panose="020B0606020202030204" pitchFamily="34" charset="0"/>
                        </a:rPr>
                        <a:t>Pozícia</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sk-SK" sz="1400" b="0" i="0" u="none" strike="noStrike">
                          <a:solidFill>
                            <a:srgbClr val="000000"/>
                          </a:solidFill>
                          <a:effectLst/>
                          <a:latin typeface="Arial Narrow" panose="020B0606020202030204" pitchFamily="34" charset="0"/>
                        </a:rPr>
                        <a:t>mentor</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08084835"/>
                  </a:ext>
                </a:extLst>
              </a:tr>
              <a:tr h="392208">
                <a:tc>
                  <a:txBody>
                    <a:bodyPr/>
                    <a:lstStyle/>
                    <a:p>
                      <a:pPr algn="l" rtl="0" fontAlgn="b"/>
                      <a:r>
                        <a:rPr lang="sk-SK" sz="1000" b="0" i="0" u="none" strike="noStrike">
                          <a:solidFill>
                            <a:srgbClr val="000000"/>
                          </a:solidFill>
                          <a:effectLst/>
                          <a:latin typeface="Arial Narrow" panose="020B0606020202030204" pitchFamily="34" charset="0"/>
                        </a:rPr>
                        <a:t>CCP za mesiac 10/2026</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sk-SK" sz="1400" b="1" i="0" u="none" strike="noStrike" dirty="0" smtClean="0">
                          <a:solidFill>
                            <a:srgbClr val="000000"/>
                          </a:solidFill>
                          <a:effectLst/>
                          <a:latin typeface="Arial Narrow" panose="020B0606020202030204" pitchFamily="34" charset="0"/>
                        </a:rPr>
                        <a:t>1 </a:t>
                      </a:r>
                      <a:r>
                        <a:rPr lang="sk-SK" sz="1400" b="1" i="0" u="none" strike="noStrike" dirty="0">
                          <a:solidFill>
                            <a:srgbClr val="000000"/>
                          </a:solidFill>
                          <a:effectLst/>
                          <a:latin typeface="Arial Narrow" panose="020B0606020202030204" pitchFamily="34" charset="0"/>
                        </a:rPr>
                        <a:t>300 </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lnSpc>
                          <a:spcPct val="100000"/>
                        </a:lnSpc>
                        <a:spcBef>
                          <a:spcPts val="0"/>
                        </a:spcBef>
                        <a:spcAft>
                          <a:spcPts val="0"/>
                        </a:spcAft>
                      </a:pPr>
                      <a:r>
                        <a:rPr lang="sk-SK" sz="1400" b="0" i="0" u="none" strike="noStrike" dirty="0">
                          <a:solidFill>
                            <a:srgbClr val="000000"/>
                          </a:solidFill>
                          <a:effectLst/>
                          <a:latin typeface="Arial Narrow" panose="020B0606020202030204" pitchFamily="34" charset="0"/>
                        </a:rPr>
                        <a:t> </a:t>
                      </a:r>
                    </a:p>
                  </a:txBody>
                  <a:tcPr marL="8319" marR="8319" marT="83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r>
                        <a:rPr lang="sk-SK" sz="1000" b="0" i="0" u="none" strike="noStrike">
                          <a:solidFill>
                            <a:srgbClr val="000000"/>
                          </a:solidFill>
                          <a:effectLst/>
                          <a:latin typeface="Arial Narrow" panose="020B0606020202030204" pitchFamily="34" charset="0"/>
                        </a:rPr>
                        <a:t>CCP za mesiac 11/2026</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sk-SK" sz="1400" b="1" i="0" u="none" strike="noStrike" dirty="0" smtClean="0">
                          <a:solidFill>
                            <a:srgbClr val="000000"/>
                          </a:solidFill>
                          <a:effectLst/>
                          <a:latin typeface="Arial Narrow" panose="020B0606020202030204" pitchFamily="34" charset="0"/>
                        </a:rPr>
                        <a:t>1 </a:t>
                      </a:r>
                      <a:r>
                        <a:rPr lang="sk-SK" sz="1400" b="1" i="0" u="none" strike="noStrike" dirty="0">
                          <a:solidFill>
                            <a:srgbClr val="000000"/>
                          </a:solidFill>
                          <a:effectLst/>
                          <a:latin typeface="Arial Narrow" panose="020B0606020202030204" pitchFamily="34" charset="0"/>
                        </a:rPr>
                        <a:t>300 </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lnSpc>
                          <a:spcPct val="100000"/>
                        </a:lnSpc>
                        <a:spcBef>
                          <a:spcPts val="0"/>
                        </a:spcBef>
                        <a:spcAft>
                          <a:spcPts val="0"/>
                        </a:spcAft>
                      </a:pPr>
                      <a:r>
                        <a:rPr lang="sk-SK" sz="1400" b="0" i="0" u="none" strike="noStrike" dirty="0">
                          <a:solidFill>
                            <a:srgbClr val="000000"/>
                          </a:solidFill>
                          <a:effectLst/>
                          <a:latin typeface="Arial Narrow" panose="020B0606020202030204" pitchFamily="34" charset="0"/>
                        </a:rPr>
                        <a:t> </a:t>
                      </a:r>
                    </a:p>
                  </a:txBody>
                  <a:tcPr marL="8319" marR="8319" marT="83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r>
                        <a:rPr lang="sk-SK" sz="1000" b="0" i="0" u="none" strike="noStrike">
                          <a:solidFill>
                            <a:srgbClr val="000000"/>
                          </a:solidFill>
                          <a:effectLst/>
                          <a:latin typeface="Arial Narrow" panose="020B0606020202030204" pitchFamily="34" charset="0"/>
                        </a:rPr>
                        <a:t>CCP za mesiac 12/2026</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sk-SK" sz="1400" b="1" i="0" u="none" strike="noStrike" dirty="0" smtClean="0">
                          <a:solidFill>
                            <a:srgbClr val="000000"/>
                          </a:solidFill>
                          <a:effectLst/>
                          <a:latin typeface="Arial Narrow" panose="020B0606020202030204" pitchFamily="34" charset="0"/>
                        </a:rPr>
                        <a:t>1 </a:t>
                      </a:r>
                      <a:r>
                        <a:rPr lang="sk-SK" sz="1400" b="1" i="0" u="none" strike="noStrike" dirty="0">
                          <a:solidFill>
                            <a:srgbClr val="000000"/>
                          </a:solidFill>
                          <a:effectLst/>
                          <a:latin typeface="Arial Narrow" panose="020B0606020202030204" pitchFamily="34" charset="0"/>
                        </a:rPr>
                        <a:t>300 </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53859831"/>
                  </a:ext>
                </a:extLst>
              </a:tr>
              <a:tr h="372824">
                <a:tc>
                  <a:txBody>
                    <a:bodyPr/>
                    <a:lstStyle/>
                    <a:p>
                      <a:pPr algn="l" rtl="0" fontAlgn="b"/>
                      <a:r>
                        <a:rPr lang="sk-SK" sz="1000" b="0" i="0" u="none" strike="noStrike">
                          <a:solidFill>
                            <a:srgbClr val="000000"/>
                          </a:solidFill>
                          <a:effectLst/>
                          <a:latin typeface="Arial Narrow" panose="020B0606020202030204" pitchFamily="34" charset="0"/>
                        </a:rPr>
                        <a:t>Fond prac. času v 10/2026 je 176 hodín</a:t>
                      </a:r>
                      <a:br>
                        <a:rPr lang="sk-SK" sz="1000" b="0" i="0" u="none" strike="noStrike">
                          <a:solidFill>
                            <a:srgbClr val="000000"/>
                          </a:solidFill>
                          <a:effectLst/>
                          <a:latin typeface="Arial Narrow" panose="020B0606020202030204" pitchFamily="34" charset="0"/>
                        </a:rPr>
                      </a:br>
                      <a:r>
                        <a:rPr lang="sk-SK" sz="1000" b="1" i="0" u="none" strike="noStrike">
                          <a:solidFill>
                            <a:srgbClr val="000000"/>
                          </a:solidFill>
                          <a:effectLst/>
                          <a:latin typeface="Arial Narrow" panose="020B0606020202030204" pitchFamily="34" charset="0"/>
                        </a:rPr>
                        <a:t>Odpracované hodiny</a:t>
                      </a:r>
                      <a:endParaRPr lang="sk-SK" sz="1000" b="0" i="0" u="none" strike="noStrike">
                        <a:solidFill>
                          <a:srgbClr val="000000"/>
                        </a:solidFill>
                        <a:effectLst/>
                        <a:latin typeface="Arial Narrow" panose="020B060602020203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sk-SK" sz="1400" b="1" i="0" u="none" strike="noStrike" dirty="0">
                          <a:solidFill>
                            <a:srgbClr val="000000"/>
                          </a:solidFill>
                          <a:effectLst/>
                          <a:latin typeface="Arial Narrow" panose="020B0606020202030204" pitchFamily="34" charset="0"/>
                        </a:rPr>
                        <a:t>176</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lnSpc>
                          <a:spcPct val="100000"/>
                        </a:lnSpc>
                        <a:spcBef>
                          <a:spcPts val="0"/>
                        </a:spcBef>
                        <a:spcAft>
                          <a:spcPts val="0"/>
                        </a:spcAft>
                      </a:pPr>
                      <a:r>
                        <a:rPr lang="sk-SK" sz="1400" b="0" i="0" u="none" strike="noStrike">
                          <a:solidFill>
                            <a:srgbClr val="000000"/>
                          </a:solidFill>
                          <a:effectLst/>
                          <a:latin typeface="Arial Narrow" panose="020B0606020202030204" pitchFamily="34" charset="0"/>
                        </a:rPr>
                        <a:t> </a:t>
                      </a:r>
                    </a:p>
                  </a:txBody>
                  <a:tcPr marL="8319" marR="8319" marT="83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r>
                        <a:rPr lang="sk-SK" sz="1000" b="0" i="0" u="none" strike="noStrike">
                          <a:solidFill>
                            <a:srgbClr val="000000"/>
                          </a:solidFill>
                          <a:effectLst/>
                          <a:latin typeface="Arial Narrow" panose="020B0606020202030204" pitchFamily="34" charset="0"/>
                        </a:rPr>
                        <a:t>Fond prac. času v 11/2026 je 168 hodín</a:t>
                      </a:r>
                      <a:br>
                        <a:rPr lang="sk-SK" sz="1000" b="0" i="0" u="none" strike="noStrike">
                          <a:solidFill>
                            <a:srgbClr val="000000"/>
                          </a:solidFill>
                          <a:effectLst/>
                          <a:latin typeface="Arial Narrow" panose="020B0606020202030204" pitchFamily="34" charset="0"/>
                        </a:rPr>
                      </a:br>
                      <a:r>
                        <a:rPr lang="sk-SK" sz="1000" b="1" i="0" u="none" strike="noStrike">
                          <a:solidFill>
                            <a:srgbClr val="000000"/>
                          </a:solidFill>
                          <a:effectLst/>
                          <a:latin typeface="Arial Narrow" panose="020B0606020202030204" pitchFamily="34" charset="0"/>
                        </a:rPr>
                        <a:t>Odpracované hodiny</a:t>
                      </a:r>
                      <a:endParaRPr lang="sk-SK" sz="1000" b="0" i="0" u="none" strike="noStrike">
                        <a:solidFill>
                          <a:srgbClr val="000000"/>
                        </a:solidFill>
                        <a:effectLst/>
                        <a:latin typeface="Arial Narrow" panose="020B060602020203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sk-SK" sz="1000" b="0" i="0" u="none" strike="noStrike" dirty="0">
                          <a:solidFill>
                            <a:srgbClr val="000000"/>
                          </a:solidFill>
                          <a:effectLst/>
                          <a:latin typeface="Arial Narrow" panose="020B0606020202030204" pitchFamily="34" charset="0"/>
                        </a:rPr>
                        <a:t>(168 – </a:t>
                      </a:r>
                      <a:r>
                        <a:rPr lang="sk-SK" sz="1000" b="0" i="0" u="none" strike="noStrike" dirty="0" smtClean="0">
                          <a:solidFill>
                            <a:srgbClr val="000000"/>
                          </a:solidFill>
                          <a:effectLst/>
                          <a:latin typeface="Arial Narrow" panose="020B0606020202030204" pitchFamily="34" charset="0"/>
                        </a:rPr>
                        <a:t>80 </a:t>
                      </a:r>
                      <a:r>
                        <a:rPr lang="sk-SK" sz="1000" b="0" i="0" u="none" strike="noStrike" dirty="0">
                          <a:solidFill>
                            <a:srgbClr val="000000"/>
                          </a:solidFill>
                          <a:effectLst/>
                          <a:latin typeface="Arial Narrow" panose="020B0606020202030204" pitchFamily="34" charset="0"/>
                        </a:rPr>
                        <a:t>- </a:t>
                      </a:r>
                      <a:r>
                        <a:rPr lang="sk-SK" sz="1000" b="0" i="0" u="none" strike="noStrike" dirty="0" smtClean="0">
                          <a:solidFill>
                            <a:srgbClr val="000000"/>
                          </a:solidFill>
                          <a:effectLst/>
                          <a:latin typeface="Arial Narrow" panose="020B0606020202030204" pitchFamily="34" charset="0"/>
                        </a:rPr>
                        <a:t>16) </a:t>
                      </a:r>
                      <a:r>
                        <a:rPr lang="sk-SK" sz="1000" b="0" i="0" u="none" strike="noStrike" dirty="0">
                          <a:solidFill>
                            <a:srgbClr val="000000"/>
                          </a:solidFill>
                          <a:effectLst/>
                          <a:latin typeface="Arial Narrow" panose="020B0606020202030204" pitchFamily="34" charset="0"/>
                        </a:rPr>
                        <a:t>= </a:t>
                      </a:r>
                      <a:r>
                        <a:rPr lang="sk-SK" sz="1400" b="1" i="0" u="none" strike="noStrike" dirty="0" smtClean="0">
                          <a:solidFill>
                            <a:srgbClr val="000000"/>
                          </a:solidFill>
                          <a:effectLst/>
                          <a:latin typeface="Arial Narrow" panose="020B0606020202030204" pitchFamily="34" charset="0"/>
                        </a:rPr>
                        <a:t>72</a:t>
                      </a:r>
                      <a:endParaRPr lang="sk-SK" sz="1000" b="0" i="0" u="none" strike="noStrike" dirty="0">
                        <a:solidFill>
                          <a:srgbClr val="000000"/>
                        </a:solidFill>
                        <a:effectLst/>
                        <a:latin typeface="Arial Narrow" panose="020B0606020202030204" pitchFamily="34" charset="0"/>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lnSpc>
                          <a:spcPct val="100000"/>
                        </a:lnSpc>
                        <a:spcBef>
                          <a:spcPts val="0"/>
                        </a:spcBef>
                        <a:spcAft>
                          <a:spcPts val="0"/>
                        </a:spcAft>
                      </a:pPr>
                      <a:r>
                        <a:rPr lang="sk-SK" sz="1400" b="0" i="0" u="none" strike="noStrike">
                          <a:solidFill>
                            <a:srgbClr val="000000"/>
                          </a:solidFill>
                          <a:effectLst/>
                          <a:latin typeface="Arial Narrow" panose="020B0606020202030204" pitchFamily="34" charset="0"/>
                        </a:rPr>
                        <a:t> </a:t>
                      </a:r>
                    </a:p>
                  </a:txBody>
                  <a:tcPr marL="8319" marR="8319" marT="83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r>
                        <a:rPr lang="sk-SK" sz="1000" b="0" i="0" u="none" strike="noStrike" dirty="0">
                          <a:solidFill>
                            <a:srgbClr val="000000"/>
                          </a:solidFill>
                          <a:effectLst/>
                          <a:latin typeface="Arial Narrow" panose="020B0606020202030204" pitchFamily="34" charset="0"/>
                        </a:rPr>
                        <a:t>Fond prac. času v 12/2026 je 176 hodín</a:t>
                      </a:r>
                      <a:br>
                        <a:rPr lang="sk-SK" sz="1000" b="0" i="0" u="none" strike="noStrike" dirty="0">
                          <a:solidFill>
                            <a:srgbClr val="000000"/>
                          </a:solidFill>
                          <a:effectLst/>
                          <a:latin typeface="Arial Narrow" panose="020B0606020202030204" pitchFamily="34" charset="0"/>
                        </a:rPr>
                      </a:br>
                      <a:r>
                        <a:rPr lang="sk-SK" sz="1000" b="1" i="0" u="none" strike="noStrike" dirty="0">
                          <a:solidFill>
                            <a:srgbClr val="000000"/>
                          </a:solidFill>
                          <a:effectLst/>
                          <a:latin typeface="Arial Narrow" panose="020B0606020202030204" pitchFamily="34" charset="0"/>
                        </a:rPr>
                        <a:t>Odpracované hodiny</a:t>
                      </a:r>
                      <a:endParaRPr lang="sk-SK" sz="1000" b="0" i="0" u="none" strike="noStrike" dirty="0">
                        <a:solidFill>
                          <a:srgbClr val="000000"/>
                        </a:solidFill>
                        <a:effectLst/>
                        <a:latin typeface="Arial Narrow" panose="020B060602020203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sk-SK" sz="1400" b="1" i="0" u="none" strike="noStrike" dirty="0">
                          <a:solidFill>
                            <a:srgbClr val="000000"/>
                          </a:solidFill>
                          <a:effectLst/>
                          <a:latin typeface="Arial Narrow" panose="020B0606020202030204" pitchFamily="34" charset="0"/>
                        </a:rPr>
                        <a:t>176</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46018459"/>
                  </a:ext>
                </a:extLst>
              </a:tr>
              <a:tr h="356000">
                <a:tc>
                  <a:txBody>
                    <a:bodyPr/>
                    <a:lstStyle/>
                    <a:p>
                      <a:pPr algn="l" rtl="0" fontAlgn="ctr"/>
                      <a:r>
                        <a:rPr lang="sk-SK" sz="1200" b="1" i="0" u="none" strike="noStrike">
                          <a:solidFill>
                            <a:srgbClr val="000000"/>
                          </a:solidFill>
                          <a:effectLst/>
                          <a:latin typeface="Arial Narrow" panose="020B0606020202030204" pitchFamily="34" charset="0"/>
                        </a:rPr>
                        <a:t>Dovolenka</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sk-SK" sz="1400" b="0" i="0" u="none" strike="noStrike" dirty="0">
                          <a:solidFill>
                            <a:srgbClr val="000000"/>
                          </a:solidFill>
                          <a:effectLst/>
                          <a:latin typeface="Arial Narrow" panose="020B0606020202030204" pitchFamily="34" charset="0"/>
                        </a:rPr>
                        <a:t>0</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lnSpc>
                          <a:spcPct val="100000"/>
                        </a:lnSpc>
                        <a:spcBef>
                          <a:spcPts val="0"/>
                        </a:spcBef>
                        <a:spcAft>
                          <a:spcPts val="0"/>
                        </a:spcAft>
                      </a:pPr>
                      <a:r>
                        <a:rPr lang="sk-SK" sz="1400" b="0" i="0" u="none" strike="noStrike">
                          <a:solidFill>
                            <a:srgbClr val="000000"/>
                          </a:solidFill>
                          <a:effectLst/>
                          <a:latin typeface="Arial Narrow" panose="020B0606020202030204" pitchFamily="34" charset="0"/>
                        </a:rPr>
                        <a:t> </a:t>
                      </a:r>
                    </a:p>
                  </a:txBody>
                  <a:tcPr marL="8319" marR="8319" marT="83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ctr"/>
                      <a:r>
                        <a:rPr lang="sk-SK" sz="1200" b="1" i="0" u="none" strike="noStrike">
                          <a:solidFill>
                            <a:srgbClr val="000000"/>
                          </a:solidFill>
                          <a:effectLst/>
                          <a:latin typeface="Arial Narrow" panose="020B0606020202030204" pitchFamily="34" charset="0"/>
                        </a:rPr>
                        <a:t>Dovolenka</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sk-SK" sz="1400" b="0" i="0" u="none" strike="noStrike" dirty="0" smtClean="0">
                          <a:solidFill>
                            <a:srgbClr val="000000"/>
                          </a:solidFill>
                          <a:effectLst/>
                          <a:latin typeface="Arial Narrow" panose="020B0606020202030204" pitchFamily="34" charset="0"/>
                        </a:rPr>
                        <a:t>10 </a:t>
                      </a:r>
                      <a:r>
                        <a:rPr lang="sk-SK" sz="1400" b="0" i="0" u="none" strike="noStrike" dirty="0">
                          <a:solidFill>
                            <a:srgbClr val="000000"/>
                          </a:solidFill>
                          <a:effectLst/>
                          <a:latin typeface="Arial Narrow" panose="020B0606020202030204" pitchFamily="34" charset="0"/>
                        </a:rPr>
                        <a:t>dní </a:t>
                      </a:r>
                      <a:r>
                        <a:rPr lang="sk-SK" sz="1400" b="0" i="0" u="none" strike="noStrike" dirty="0" smtClean="0">
                          <a:solidFill>
                            <a:srgbClr val="000000"/>
                          </a:solidFill>
                          <a:effectLst/>
                          <a:latin typeface="Arial Narrow" panose="020B0606020202030204" pitchFamily="34" charset="0"/>
                        </a:rPr>
                        <a:t>(80 </a:t>
                      </a:r>
                      <a:r>
                        <a:rPr lang="sk-SK" sz="1400" b="0" i="0" u="none" strike="noStrike" dirty="0">
                          <a:solidFill>
                            <a:srgbClr val="000000"/>
                          </a:solidFill>
                          <a:effectLst/>
                          <a:latin typeface="Arial Narrow" panose="020B0606020202030204" pitchFamily="34" charset="0"/>
                        </a:rPr>
                        <a:t>hodín)</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lnSpc>
                          <a:spcPct val="100000"/>
                        </a:lnSpc>
                        <a:spcBef>
                          <a:spcPts val="0"/>
                        </a:spcBef>
                        <a:spcAft>
                          <a:spcPts val="0"/>
                        </a:spcAft>
                      </a:pPr>
                      <a:r>
                        <a:rPr lang="sk-SK" sz="1400" b="0" i="0" u="none" strike="noStrike">
                          <a:solidFill>
                            <a:srgbClr val="000000"/>
                          </a:solidFill>
                          <a:effectLst/>
                          <a:latin typeface="Arial Narrow" panose="020B0606020202030204" pitchFamily="34" charset="0"/>
                        </a:rPr>
                        <a:t> </a:t>
                      </a:r>
                    </a:p>
                  </a:txBody>
                  <a:tcPr marL="8319" marR="8319" marT="83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ctr"/>
                      <a:r>
                        <a:rPr lang="sk-SK" sz="1200" b="1" i="0" u="none" strike="noStrike">
                          <a:solidFill>
                            <a:srgbClr val="000000"/>
                          </a:solidFill>
                          <a:effectLst/>
                          <a:latin typeface="Arial Narrow" panose="020B0606020202030204" pitchFamily="34" charset="0"/>
                        </a:rPr>
                        <a:t>Dovolenka</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sk-SK" sz="1400" b="0" i="0" u="none" strike="noStrike">
                          <a:solidFill>
                            <a:srgbClr val="000000"/>
                          </a:solidFill>
                          <a:effectLst/>
                          <a:latin typeface="Arial Narrow" panose="020B0606020202030204" pitchFamily="34" charset="0"/>
                        </a:rPr>
                        <a:t>0</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14394355"/>
                  </a:ext>
                </a:extLst>
              </a:tr>
              <a:tr h="423655">
                <a:tc>
                  <a:txBody>
                    <a:bodyPr/>
                    <a:lstStyle/>
                    <a:p>
                      <a:pPr algn="l" rtl="0" fontAlgn="ctr"/>
                      <a:r>
                        <a:rPr lang="sk-SK" sz="1200" b="1" i="0" u="none" strike="noStrike">
                          <a:solidFill>
                            <a:srgbClr val="000000"/>
                          </a:solidFill>
                          <a:effectLst/>
                          <a:latin typeface="Arial Narrow" panose="020B0606020202030204" pitchFamily="34" charset="0"/>
                        </a:rPr>
                        <a:t>Lekár</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sk-SK" sz="1400" b="0" i="0" u="none" strike="noStrike">
                          <a:solidFill>
                            <a:srgbClr val="000000"/>
                          </a:solidFill>
                          <a:effectLst/>
                          <a:latin typeface="Arial Narrow" panose="020B0606020202030204" pitchFamily="34" charset="0"/>
                        </a:rPr>
                        <a:t>0</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lnSpc>
                          <a:spcPct val="100000"/>
                        </a:lnSpc>
                        <a:spcBef>
                          <a:spcPts val="0"/>
                        </a:spcBef>
                        <a:spcAft>
                          <a:spcPts val="0"/>
                        </a:spcAft>
                      </a:pPr>
                      <a:r>
                        <a:rPr lang="sk-SK" sz="1400" b="0" i="0" u="none" strike="noStrike" dirty="0">
                          <a:solidFill>
                            <a:srgbClr val="000000"/>
                          </a:solidFill>
                          <a:effectLst/>
                          <a:latin typeface="Arial Narrow" panose="020B0606020202030204" pitchFamily="34" charset="0"/>
                        </a:rPr>
                        <a:t> </a:t>
                      </a:r>
                    </a:p>
                  </a:txBody>
                  <a:tcPr marL="8319" marR="8319" marT="83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ctr"/>
                      <a:r>
                        <a:rPr lang="sk-SK" sz="1200" b="1" i="0" u="none" strike="noStrike">
                          <a:solidFill>
                            <a:srgbClr val="000000"/>
                          </a:solidFill>
                          <a:effectLst/>
                          <a:latin typeface="Arial Narrow" panose="020B0606020202030204" pitchFamily="34" charset="0"/>
                        </a:rPr>
                        <a:t>Lekár</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sk-SK" sz="1400" b="0" i="0" u="none" strike="noStrike" dirty="0" smtClean="0">
                          <a:solidFill>
                            <a:srgbClr val="000000"/>
                          </a:solidFill>
                          <a:effectLst/>
                          <a:latin typeface="Arial Narrow" panose="020B0606020202030204" pitchFamily="34" charset="0"/>
                        </a:rPr>
                        <a:t>2 </a:t>
                      </a:r>
                      <a:r>
                        <a:rPr lang="sk-SK" sz="1400" b="0" i="0" u="none" strike="noStrike" dirty="0">
                          <a:solidFill>
                            <a:srgbClr val="000000"/>
                          </a:solidFill>
                          <a:effectLst/>
                          <a:latin typeface="Arial Narrow" panose="020B0606020202030204" pitchFamily="34" charset="0"/>
                        </a:rPr>
                        <a:t>dni </a:t>
                      </a:r>
                      <a:r>
                        <a:rPr lang="sk-SK" sz="1400" b="0" i="0" u="none" strike="noStrike" dirty="0" smtClean="0">
                          <a:solidFill>
                            <a:srgbClr val="000000"/>
                          </a:solidFill>
                          <a:effectLst/>
                          <a:latin typeface="Arial Narrow" panose="020B0606020202030204" pitchFamily="34" charset="0"/>
                        </a:rPr>
                        <a:t>(16 </a:t>
                      </a:r>
                      <a:r>
                        <a:rPr lang="sk-SK" sz="1400" b="0" i="0" u="none" strike="noStrike" dirty="0">
                          <a:solidFill>
                            <a:srgbClr val="000000"/>
                          </a:solidFill>
                          <a:effectLst/>
                          <a:latin typeface="Arial Narrow" panose="020B0606020202030204" pitchFamily="34" charset="0"/>
                        </a:rPr>
                        <a:t>hodín)</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lnSpc>
                          <a:spcPct val="100000"/>
                        </a:lnSpc>
                        <a:spcBef>
                          <a:spcPts val="0"/>
                        </a:spcBef>
                        <a:spcAft>
                          <a:spcPts val="0"/>
                        </a:spcAft>
                      </a:pPr>
                      <a:r>
                        <a:rPr lang="sk-SK" sz="1400" b="0" i="0" u="none" strike="noStrike">
                          <a:solidFill>
                            <a:srgbClr val="000000"/>
                          </a:solidFill>
                          <a:effectLst/>
                          <a:latin typeface="Arial Narrow" panose="020B0606020202030204" pitchFamily="34" charset="0"/>
                        </a:rPr>
                        <a:t> </a:t>
                      </a:r>
                    </a:p>
                  </a:txBody>
                  <a:tcPr marL="8319" marR="8319" marT="83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ctr"/>
                      <a:r>
                        <a:rPr lang="sk-SK" sz="1200" b="1" i="0" u="none" strike="noStrike">
                          <a:solidFill>
                            <a:srgbClr val="000000"/>
                          </a:solidFill>
                          <a:effectLst/>
                          <a:latin typeface="Arial Narrow" panose="020B0606020202030204" pitchFamily="34" charset="0"/>
                        </a:rPr>
                        <a:t>Lekár</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sk-SK" sz="1400" b="0" i="0" u="none" strike="noStrike">
                          <a:solidFill>
                            <a:srgbClr val="000000"/>
                          </a:solidFill>
                          <a:effectLst/>
                          <a:latin typeface="Arial Narrow" panose="020B0606020202030204" pitchFamily="34" charset="0"/>
                        </a:rPr>
                        <a:t>0</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28925396"/>
                  </a:ext>
                </a:extLst>
              </a:tr>
              <a:tr h="0">
                <a:tc>
                  <a:txBody>
                    <a:bodyPr/>
                    <a:lstStyle/>
                    <a:p>
                      <a:pPr algn="l" rtl="0" fontAlgn="b"/>
                      <a:r>
                        <a:rPr lang="sk-SK" sz="1400" b="0" i="0" u="none" strike="noStrike">
                          <a:solidFill>
                            <a:srgbClr val="000000"/>
                          </a:solidFill>
                          <a:effectLst/>
                          <a:latin typeface="Arial Narrow" panose="020B0606020202030204" pitchFamily="34" charset="0"/>
                        </a:rPr>
                        <a:t>JN</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sk-SK" sz="1400" b="1" i="0" u="none" strike="noStrike" dirty="0" smtClean="0">
                          <a:solidFill>
                            <a:srgbClr val="000000"/>
                          </a:solidFill>
                          <a:effectLst/>
                          <a:latin typeface="Arial Narrow" panose="020B0606020202030204" pitchFamily="34" charset="0"/>
                        </a:rPr>
                        <a:t>10,11</a:t>
                      </a:r>
                      <a:endParaRPr lang="sk-SK" sz="1400" b="1" i="0" u="none" strike="noStrike" dirty="0">
                        <a:solidFill>
                          <a:srgbClr val="000000"/>
                        </a:solidFill>
                        <a:effectLst/>
                        <a:latin typeface="Arial Narrow" panose="020B0606020202030204" pitchFamily="34" charset="0"/>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lnSpc>
                          <a:spcPct val="100000"/>
                        </a:lnSpc>
                        <a:spcBef>
                          <a:spcPts val="0"/>
                        </a:spcBef>
                        <a:spcAft>
                          <a:spcPts val="0"/>
                        </a:spcAft>
                      </a:pPr>
                      <a:r>
                        <a:rPr lang="sk-SK" sz="1400" b="0" i="0" u="none" strike="noStrike" dirty="0">
                          <a:solidFill>
                            <a:srgbClr val="000000"/>
                          </a:solidFill>
                          <a:effectLst/>
                          <a:latin typeface="Arial Narrow" panose="020B0606020202030204" pitchFamily="34" charset="0"/>
                        </a:rPr>
                        <a:t> </a:t>
                      </a:r>
                    </a:p>
                  </a:txBody>
                  <a:tcPr marL="8319" marR="8319" marT="83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r>
                        <a:rPr lang="sk-SK" sz="1400" b="0" i="0" u="none" strike="noStrike">
                          <a:solidFill>
                            <a:srgbClr val="000000"/>
                          </a:solidFill>
                          <a:effectLst/>
                          <a:latin typeface="Arial Narrow" panose="020B0606020202030204" pitchFamily="34" charset="0"/>
                        </a:rPr>
                        <a:t>JN</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sk-SK" sz="1400" b="1" i="0" u="none" strike="noStrike" dirty="0" smtClean="0">
                          <a:solidFill>
                            <a:srgbClr val="000000"/>
                          </a:solidFill>
                          <a:effectLst/>
                          <a:latin typeface="Arial Narrow" panose="020B0606020202030204" pitchFamily="34" charset="0"/>
                        </a:rPr>
                        <a:t>10,11</a:t>
                      </a:r>
                      <a:endParaRPr lang="sk-SK" sz="1400" b="1" i="0" u="none" strike="noStrike" dirty="0">
                        <a:solidFill>
                          <a:srgbClr val="000000"/>
                        </a:solidFill>
                        <a:effectLst/>
                        <a:latin typeface="Arial Narrow" panose="020B0606020202030204" pitchFamily="34" charset="0"/>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lnSpc>
                          <a:spcPct val="100000"/>
                        </a:lnSpc>
                        <a:spcBef>
                          <a:spcPts val="0"/>
                        </a:spcBef>
                        <a:spcAft>
                          <a:spcPts val="0"/>
                        </a:spcAft>
                      </a:pPr>
                      <a:r>
                        <a:rPr lang="sk-SK" sz="1400" b="0" i="0" u="none" strike="noStrike">
                          <a:solidFill>
                            <a:srgbClr val="000000"/>
                          </a:solidFill>
                          <a:effectLst/>
                          <a:latin typeface="Arial Narrow" panose="020B0606020202030204" pitchFamily="34" charset="0"/>
                        </a:rPr>
                        <a:t> </a:t>
                      </a:r>
                    </a:p>
                  </a:txBody>
                  <a:tcPr marL="8319" marR="8319" marT="83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r>
                        <a:rPr lang="sk-SK" sz="1400" b="0" i="0" u="none" strike="noStrike">
                          <a:solidFill>
                            <a:srgbClr val="000000"/>
                          </a:solidFill>
                          <a:effectLst/>
                          <a:latin typeface="Arial Narrow" panose="020B0606020202030204" pitchFamily="34" charset="0"/>
                        </a:rPr>
                        <a:t>JN</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sk-SK" sz="1400" b="1" i="0" u="none" strike="noStrike" dirty="0" smtClean="0">
                          <a:solidFill>
                            <a:srgbClr val="000000"/>
                          </a:solidFill>
                          <a:effectLst/>
                          <a:latin typeface="Arial Narrow" panose="020B0606020202030204" pitchFamily="34" charset="0"/>
                        </a:rPr>
                        <a:t>10,11</a:t>
                      </a:r>
                      <a:endParaRPr lang="sk-SK" sz="1400" b="1" i="0" u="none" strike="noStrike" dirty="0">
                        <a:solidFill>
                          <a:srgbClr val="000000"/>
                        </a:solidFill>
                        <a:effectLst/>
                        <a:latin typeface="Arial Narrow" panose="020B0606020202030204" pitchFamily="34" charset="0"/>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481615034"/>
                  </a:ext>
                </a:extLst>
              </a:tr>
              <a:tr h="262988">
                <a:tc>
                  <a:txBody>
                    <a:bodyPr/>
                    <a:lstStyle/>
                    <a:p>
                      <a:pPr algn="l" rtl="0" fontAlgn="b"/>
                      <a:r>
                        <a:rPr lang="sk-SK" sz="1400" b="1" i="0" u="none" strike="noStrike">
                          <a:solidFill>
                            <a:srgbClr val="00B050"/>
                          </a:solidFill>
                          <a:effectLst/>
                          <a:latin typeface="Arial Narrow" panose="020B0606020202030204" pitchFamily="34" charset="0"/>
                        </a:rPr>
                        <a:t>Oprávnený náklad</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sk-SK" sz="1000" b="0" i="0" u="none" strike="noStrike" dirty="0">
                          <a:solidFill>
                            <a:srgbClr val="000000"/>
                          </a:solidFill>
                          <a:effectLst/>
                          <a:latin typeface="Arial Narrow" panose="020B0606020202030204" pitchFamily="34" charset="0"/>
                        </a:rPr>
                        <a:t>176 x </a:t>
                      </a:r>
                      <a:r>
                        <a:rPr lang="sk-SK" sz="1000" b="0" i="0" u="none" strike="noStrike" dirty="0" smtClean="0">
                          <a:solidFill>
                            <a:srgbClr val="000000"/>
                          </a:solidFill>
                          <a:effectLst/>
                          <a:latin typeface="Arial Narrow" panose="020B0606020202030204" pitchFamily="34" charset="0"/>
                        </a:rPr>
                        <a:t>10,11 </a:t>
                      </a:r>
                      <a:r>
                        <a:rPr lang="sk-SK" sz="1000" b="0" i="0" u="none" strike="noStrike" dirty="0">
                          <a:solidFill>
                            <a:srgbClr val="000000"/>
                          </a:solidFill>
                          <a:effectLst/>
                          <a:latin typeface="Arial Narrow" panose="020B0606020202030204" pitchFamily="34" charset="0"/>
                        </a:rPr>
                        <a:t>= </a:t>
                      </a:r>
                      <a:r>
                        <a:rPr lang="sk-SK" sz="1400" b="1" i="0" u="none" strike="noStrike" dirty="0">
                          <a:solidFill>
                            <a:srgbClr val="FF0000"/>
                          </a:solidFill>
                          <a:effectLst/>
                          <a:latin typeface="Arial Narrow" panose="020B0606020202030204" pitchFamily="34" charset="0"/>
                        </a:rPr>
                        <a:t>1 </a:t>
                      </a:r>
                      <a:r>
                        <a:rPr lang="sk-SK" sz="1400" b="1" i="0" u="none" strike="noStrike" dirty="0" smtClean="0">
                          <a:solidFill>
                            <a:srgbClr val="FF0000"/>
                          </a:solidFill>
                          <a:effectLst/>
                          <a:latin typeface="Arial Narrow" panose="020B0606020202030204" pitchFamily="34" charset="0"/>
                        </a:rPr>
                        <a:t>779,36</a:t>
                      </a:r>
                      <a:endParaRPr lang="sk-SK" sz="1000" b="0" i="0" u="none" strike="noStrike" dirty="0">
                        <a:solidFill>
                          <a:srgbClr val="000000"/>
                        </a:solidFill>
                        <a:effectLst/>
                        <a:latin typeface="Arial Narrow" panose="020B0606020202030204" pitchFamily="34" charset="0"/>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lnSpc>
                          <a:spcPct val="100000"/>
                        </a:lnSpc>
                        <a:spcBef>
                          <a:spcPts val="0"/>
                        </a:spcBef>
                        <a:spcAft>
                          <a:spcPts val="0"/>
                        </a:spcAft>
                      </a:pPr>
                      <a:r>
                        <a:rPr lang="sk-SK" sz="1400" b="0" i="0" u="none" strike="noStrike" dirty="0">
                          <a:solidFill>
                            <a:srgbClr val="000000"/>
                          </a:solidFill>
                          <a:effectLst/>
                          <a:latin typeface="Arial Narrow" panose="020B0606020202030204" pitchFamily="34" charset="0"/>
                        </a:rPr>
                        <a:t> </a:t>
                      </a:r>
                    </a:p>
                  </a:txBody>
                  <a:tcPr marL="8319" marR="8319" marT="83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r>
                        <a:rPr lang="sk-SK" sz="1400" b="1" i="0" u="none" strike="noStrike">
                          <a:solidFill>
                            <a:srgbClr val="00B050"/>
                          </a:solidFill>
                          <a:effectLst/>
                          <a:latin typeface="Arial Narrow" panose="020B0606020202030204" pitchFamily="34" charset="0"/>
                        </a:rPr>
                        <a:t>Oprávnený náklad</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sk-SK" sz="1000" b="0" i="0" u="none" strike="noStrike" dirty="0" smtClean="0">
                          <a:solidFill>
                            <a:srgbClr val="000000"/>
                          </a:solidFill>
                          <a:effectLst/>
                          <a:latin typeface="Arial Narrow" panose="020B0606020202030204" pitchFamily="34" charset="0"/>
                        </a:rPr>
                        <a:t>72 </a:t>
                      </a:r>
                      <a:r>
                        <a:rPr lang="sk-SK" sz="1000" b="0" i="0" u="none" strike="noStrike" dirty="0">
                          <a:solidFill>
                            <a:srgbClr val="000000"/>
                          </a:solidFill>
                          <a:effectLst/>
                          <a:latin typeface="Arial Narrow" panose="020B0606020202030204" pitchFamily="34" charset="0"/>
                        </a:rPr>
                        <a:t>x </a:t>
                      </a:r>
                      <a:r>
                        <a:rPr lang="sk-SK" sz="1000" b="0" i="0" u="none" strike="noStrike" dirty="0" smtClean="0">
                          <a:solidFill>
                            <a:srgbClr val="000000"/>
                          </a:solidFill>
                          <a:effectLst/>
                          <a:latin typeface="Arial Narrow" panose="020B0606020202030204" pitchFamily="34" charset="0"/>
                        </a:rPr>
                        <a:t>10,11 </a:t>
                      </a:r>
                      <a:r>
                        <a:rPr lang="sk-SK" sz="1000" b="0" i="0" u="none" strike="noStrike" dirty="0">
                          <a:solidFill>
                            <a:srgbClr val="000000"/>
                          </a:solidFill>
                          <a:effectLst/>
                          <a:latin typeface="Arial Narrow" panose="020B0606020202030204" pitchFamily="34" charset="0"/>
                        </a:rPr>
                        <a:t>= </a:t>
                      </a:r>
                      <a:r>
                        <a:rPr lang="sk-SK" sz="1400" b="1" i="0" u="none" strike="noStrike" dirty="0" smtClean="0">
                          <a:solidFill>
                            <a:srgbClr val="FF0000"/>
                          </a:solidFill>
                          <a:effectLst/>
                          <a:latin typeface="Arial Narrow" panose="020B0606020202030204" pitchFamily="34" charset="0"/>
                        </a:rPr>
                        <a:t>727,92</a:t>
                      </a:r>
                      <a:endParaRPr lang="sk-SK" sz="1000" b="0" i="0" u="none" strike="noStrike" dirty="0">
                        <a:solidFill>
                          <a:srgbClr val="000000"/>
                        </a:solidFill>
                        <a:effectLst/>
                        <a:latin typeface="Arial Narrow" panose="020B0606020202030204" pitchFamily="34" charset="0"/>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lnSpc>
                          <a:spcPct val="100000"/>
                        </a:lnSpc>
                        <a:spcBef>
                          <a:spcPts val="0"/>
                        </a:spcBef>
                        <a:spcAft>
                          <a:spcPts val="0"/>
                        </a:spcAft>
                      </a:pPr>
                      <a:r>
                        <a:rPr lang="sk-SK" sz="1400" b="0" i="0" u="none" strike="noStrike" dirty="0">
                          <a:solidFill>
                            <a:srgbClr val="000000"/>
                          </a:solidFill>
                          <a:effectLst/>
                          <a:latin typeface="Arial Narrow" panose="020B0606020202030204" pitchFamily="34" charset="0"/>
                        </a:rPr>
                        <a:t> </a:t>
                      </a:r>
                    </a:p>
                  </a:txBody>
                  <a:tcPr marL="8319" marR="8319" marT="83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r>
                        <a:rPr lang="sk-SK" sz="1400" b="1" i="0" u="none" strike="noStrike">
                          <a:solidFill>
                            <a:srgbClr val="00B050"/>
                          </a:solidFill>
                          <a:effectLst/>
                          <a:latin typeface="Arial Narrow" panose="020B0606020202030204" pitchFamily="34" charset="0"/>
                        </a:rPr>
                        <a:t>Oprávnený náklad</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sk-SK" sz="1000" b="0" i="0" u="none" strike="noStrike" dirty="0">
                          <a:solidFill>
                            <a:srgbClr val="000000"/>
                          </a:solidFill>
                          <a:effectLst/>
                          <a:latin typeface="Arial Narrow" panose="020B0606020202030204" pitchFamily="34" charset="0"/>
                        </a:rPr>
                        <a:t>176 x </a:t>
                      </a:r>
                      <a:r>
                        <a:rPr lang="sk-SK" sz="1000" b="0" i="0" u="none" strike="noStrike" dirty="0" smtClean="0">
                          <a:solidFill>
                            <a:srgbClr val="000000"/>
                          </a:solidFill>
                          <a:effectLst/>
                          <a:latin typeface="Arial Narrow" panose="020B0606020202030204" pitchFamily="34" charset="0"/>
                        </a:rPr>
                        <a:t>10,11 </a:t>
                      </a:r>
                      <a:r>
                        <a:rPr lang="sk-SK" sz="1000" b="0" i="0" u="none" strike="noStrike" dirty="0">
                          <a:solidFill>
                            <a:srgbClr val="000000"/>
                          </a:solidFill>
                          <a:effectLst/>
                          <a:latin typeface="Arial Narrow" panose="020B0606020202030204" pitchFamily="34" charset="0"/>
                        </a:rPr>
                        <a:t>= </a:t>
                      </a:r>
                      <a:r>
                        <a:rPr lang="sk-SK" sz="1400" b="1" i="0" u="none" strike="noStrike" dirty="0" smtClean="0">
                          <a:solidFill>
                            <a:srgbClr val="FF0000"/>
                          </a:solidFill>
                          <a:effectLst/>
                          <a:latin typeface="Arial Narrow" panose="020B0606020202030204" pitchFamily="34" charset="0"/>
                        </a:rPr>
                        <a:t>1 779,36</a:t>
                      </a:r>
                      <a:endParaRPr lang="sk-SK" sz="1000" b="0" i="0" u="none" strike="noStrike" dirty="0">
                        <a:solidFill>
                          <a:srgbClr val="000000"/>
                        </a:solidFill>
                        <a:effectLst/>
                        <a:latin typeface="Arial Narrow" panose="020B0606020202030204" pitchFamily="34" charset="0"/>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24901050"/>
                  </a:ext>
                </a:extLst>
              </a:tr>
              <a:tr h="262988">
                <a:tc>
                  <a:txBody>
                    <a:bodyPr/>
                    <a:lstStyle/>
                    <a:p>
                      <a:pPr algn="l" rtl="0" fontAlgn="b"/>
                      <a:r>
                        <a:rPr lang="sk-SK" sz="1400" b="0" i="0" u="none" strike="noStrike" dirty="0">
                          <a:solidFill>
                            <a:srgbClr val="000000"/>
                          </a:solidFill>
                          <a:effectLst/>
                          <a:latin typeface="Arial Narrow" panose="020B0606020202030204" pitchFamily="34" charset="0"/>
                        </a:rPr>
                        <a:t>Rozdiel</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sk-SK" sz="1400" b="1" i="0" u="none" strike="noStrike" dirty="0" smtClean="0">
                          <a:solidFill>
                            <a:srgbClr val="000000"/>
                          </a:solidFill>
                          <a:effectLst/>
                          <a:latin typeface="Arial Narrow" panose="020B0606020202030204" pitchFamily="34" charset="0"/>
                        </a:rPr>
                        <a:t>479,36</a:t>
                      </a:r>
                      <a:endParaRPr lang="sk-SK" sz="1400" b="1" i="0" u="none" strike="noStrike" dirty="0">
                        <a:solidFill>
                          <a:srgbClr val="000000"/>
                        </a:solidFill>
                        <a:effectLst/>
                        <a:latin typeface="Arial Narrow" panose="020B060602020203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l" fontAlgn="b">
                        <a:lnSpc>
                          <a:spcPct val="100000"/>
                        </a:lnSpc>
                        <a:spcBef>
                          <a:spcPts val="0"/>
                        </a:spcBef>
                        <a:spcAft>
                          <a:spcPts val="0"/>
                        </a:spcAft>
                      </a:pPr>
                      <a:r>
                        <a:rPr lang="sk-SK" sz="1400" b="0" i="0" u="none" strike="noStrike" dirty="0">
                          <a:solidFill>
                            <a:srgbClr val="000000"/>
                          </a:solidFill>
                          <a:effectLst/>
                          <a:latin typeface="Arial Narrow" panose="020B0606020202030204" pitchFamily="34" charset="0"/>
                        </a:rPr>
                        <a:t> </a:t>
                      </a:r>
                    </a:p>
                  </a:txBody>
                  <a:tcPr marL="8319" marR="8319" marT="83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r>
                        <a:rPr lang="sk-SK" sz="1400" b="0" i="0" u="none" strike="noStrike">
                          <a:solidFill>
                            <a:srgbClr val="000000"/>
                          </a:solidFill>
                          <a:effectLst/>
                          <a:latin typeface="Arial Narrow" panose="020B0606020202030204" pitchFamily="34" charset="0"/>
                        </a:rPr>
                        <a:t>Rozdiel</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sk-SK" sz="1400" b="1" i="0" u="none" strike="noStrike" dirty="0" smtClean="0">
                          <a:solidFill>
                            <a:srgbClr val="000000"/>
                          </a:solidFill>
                          <a:effectLst/>
                          <a:latin typeface="Arial Narrow" panose="020B0606020202030204" pitchFamily="34" charset="0"/>
                        </a:rPr>
                        <a:t>-572,08</a:t>
                      </a:r>
                      <a:endParaRPr lang="sk-SK" sz="1400" b="1" i="0" u="none" strike="noStrike" dirty="0">
                        <a:solidFill>
                          <a:srgbClr val="000000"/>
                        </a:solidFill>
                        <a:effectLst/>
                        <a:latin typeface="Arial Narrow" panose="020B060602020203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l" fontAlgn="b">
                        <a:lnSpc>
                          <a:spcPct val="100000"/>
                        </a:lnSpc>
                        <a:spcBef>
                          <a:spcPts val="0"/>
                        </a:spcBef>
                        <a:spcAft>
                          <a:spcPts val="0"/>
                        </a:spcAft>
                      </a:pPr>
                      <a:r>
                        <a:rPr lang="sk-SK" sz="1400" b="0" i="0" u="none" strike="noStrike">
                          <a:solidFill>
                            <a:srgbClr val="000000"/>
                          </a:solidFill>
                          <a:effectLst/>
                          <a:latin typeface="Arial Narrow" panose="020B0606020202030204" pitchFamily="34" charset="0"/>
                        </a:rPr>
                        <a:t> </a:t>
                      </a:r>
                    </a:p>
                  </a:txBody>
                  <a:tcPr marL="8319" marR="8319" marT="83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rtl="0" fontAlgn="b"/>
                      <a:r>
                        <a:rPr lang="sk-SK" sz="1400" b="0" i="0" u="none" strike="noStrike">
                          <a:solidFill>
                            <a:srgbClr val="000000"/>
                          </a:solidFill>
                          <a:effectLst/>
                          <a:latin typeface="Arial Narrow" panose="020B0606020202030204" pitchFamily="34" charset="0"/>
                        </a:rPr>
                        <a:t>Rozdiel</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sk-SK" sz="1400" b="1" i="0" u="none" strike="noStrike" dirty="0" smtClean="0">
                          <a:solidFill>
                            <a:srgbClr val="000000"/>
                          </a:solidFill>
                          <a:effectLst/>
                          <a:latin typeface="Arial Narrow" panose="020B0606020202030204" pitchFamily="34" charset="0"/>
                        </a:rPr>
                        <a:t>479,36</a:t>
                      </a:r>
                      <a:endParaRPr lang="sk-SK" sz="1400" b="1" i="0" u="none" strike="noStrike" dirty="0">
                        <a:solidFill>
                          <a:srgbClr val="000000"/>
                        </a:solidFill>
                        <a:effectLst/>
                        <a:latin typeface="Arial Narrow" panose="020B060602020203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140636311"/>
                  </a:ext>
                </a:extLst>
              </a:tr>
            </a:tbl>
          </a:graphicData>
        </a:graphic>
      </p:graphicFrame>
    </p:spTree>
    <p:extLst>
      <p:ext uri="{BB962C8B-B14F-4D97-AF65-F5344CB8AC3E}">
        <p14:creationId xmlns:p14="http://schemas.microsoft.com/office/powerpoint/2010/main" val="2847184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Obrázok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36523" y="4646815"/>
            <a:ext cx="2934393" cy="2211185"/>
          </a:xfrm>
          <a:prstGeom prst="rect">
            <a:avLst/>
          </a:prstGeom>
        </p:spPr>
      </p:pic>
      <p:sp>
        <p:nvSpPr>
          <p:cNvPr id="2" name="Nadpis 1"/>
          <p:cNvSpPr>
            <a:spLocks noGrp="1"/>
          </p:cNvSpPr>
          <p:nvPr>
            <p:ph type="title"/>
          </p:nvPr>
        </p:nvSpPr>
        <p:spPr>
          <a:xfrm>
            <a:off x="677334" y="210589"/>
            <a:ext cx="8596668" cy="1320800"/>
          </a:xfrm>
        </p:spPr>
        <p:txBody>
          <a:bodyPr>
            <a:normAutofit fontScale="90000"/>
          </a:bodyPr>
          <a:lstStyle/>
          <a:p>
            <a:pPr algn="ctr"/>
            <a:r>
              <a:rPr lang="sk-SK" sz="4000" b="1" dirty="0">
                <a:latin typeface="Arial Narrow" panose="020B0606020202030204" pitchFamily="34" charset="0"/>
              </a:rPr>
              <a:t>Podmienky oprávnenosti jednotkového nákladu</a:t>
            </a:r>
            <a:r>
              <a:rPr lang="sk-SK" dirty="0"/>
              <a:t/>
            </a:r>
            <a:br>
              <a:rPr lang="sk-SK" dirty="0"/>
            </a:br>
            <a:endParaRPr lang="sk-SK" dirty="0"/>
          </a:p>
        </p:txBody>
      </p:sp>
      <p:sp>
        <p:nvSpPr>
          <p:cNvPr id="3" name="Zástupný objekt pre obsah 2"/>
          <p:cNvSpPr>
            <a:spLocks noGrp="1"/>
          </p:cNvSpPr>
          <p:nvPr>
            <p:ph idx="1"/>
          </p:nvPr>
        </p:nvSpPr>
        <p:spPr>
          <a:xfrm>
            <a:off x="677334" y="1620261"/>
            <a:ext cx="8596668" cy="3880773"/>
          </a:xfrm>
        </p:spPr>
        <p:txBody>
          <a:bodyPr/>
          <a:lstStyle/>
          <a:p>
            <a:pPr algn="just">
              <a:buFont typeface="Wingdings" panose="05000000000000000000" pitchFamily="2" charset="2"/>
              <a:buChar char="ü"/>
            </a:pPr>
            <a:r>
              <a:rPr lang="sk-SK" sz="3200" dirty="0">
                <a:latin typeface="Arial Narrow" panose="020B0606020202030204" pitchFamily="34" charset="0"/>
              </a:rPr>
              <a:t>existencia pracovnoprávneho vzťahu medzi zamestnancom a </a:t>
            </a:r>
            <a:r>
              <a:rPr lang="sk-SK" sz="3200" dirty="0" smtClean="0">
                <a:latin typeface="Arial Narrow" panose="020B0606020202030204" pitchFamily="34" charset="0"/>
              </a:rPr>
              <a:t>zamestnávateľom,</a:t>
            </a:r>
            <a:endParaRPr lang="sk-SK" sz="3200" dirty="0">
              <a:latin typeface="Arial Narrow" panose="020B0606020202030204" pitchFamily="34" charset="0"/>
            </a:endParaRPr>
          </a:p>
          <a:p>
            <a:pPr algn="just">
              <a:buFont typeface="Wingdings" panose="05000000000000000000" pitchFamily="2" charset="2"/>
              <a:buChar char="ü"/>
            </a:pPr>
            <a:r>
              <a:rPr lang="sk-SK" sz="3200" dirty="0">
                <a:latin typeface="Arial Narrow" panose="020B0606020202030204" pitchFamily="34" charset="0"/>
              </a:rPr>
              <a:t>pracovná činnosť je v súlade s podmienkami definovanými vo </a:t>
            </a:r>
            <a:r>
              <a:rPr lang="sk-SK" sz="3200" dirty="0" smtClean="0">
                <a:latin typeface="Arial Narrow" panose="020B0606020202030204" pitchFamily="34" charset="0"/>
              </a:rPr>
              <a:t>výzve,</a:t>
            </a:r>
            <a:endParaRPr lang="sk-SK" sz="3200" dirty="0">
              <a:latin typeface="Arial Narrow" panose="020B0606020202030204" pitchFamily="34" charset="0"/>
            </a:endParaRPr>
          </a:p>
          <a:p>
            <a:pPr algn="just">
              <a:buFont typeface="Wingdings" panose="05000000000000000000" pitchFamily="2" charset="2"/>
              <a:buChar char="ü"/>
            </a:pPr>
            <a:r>
              <a:rPr lang="sk-SK" sz="3200" dirty="0" smtClean="0">
                <a:latin typeface="Arial Narrow" panose="020B0606020202030204" pitchFamily="34" charset="0"/>
              </a:rPr>
              <a:t>zamestnanec </a:t>
            </a:r>
            <a:r>
              <a:rPr lang="sk-SK" sz="3200" dirty="0">
                <a:latin typeface="Arial Narrow" panose="020B0606020202030204" pitchFamily="34" charset="0"/>
              </a:rPr>
              <a:t>na danej pracovnej pozícií odpracoval nárokovaný počet </a:t>
            </a:r>
            <a:r>
              <a:rPr lang="sk-SK" sz="3200" dirty="0" smtClean="0">
                <a:latin typeface="Arial Narrow" panose="020B0606020202030204" pitchFamily="34" charset="0"/>
              </a:rPr>
              <a:t>hodín, s dodržaním maximálneho počtu hodín</a:t>
            </a:r>
            <a:endParaRPr lang="sk-SK" sz="3200" dirty="0">
              <a:latin typeface="Arial Narrow" panose="020B0606020202030204" pitchFamily="34" charset="0"/>
            </a:endParaRPr>
          </a:p>
          <a:p>
            <a:pPr marL="0" indent="0">
              <a:buNone/>
            </a:pPr>
            <a:endParaRPr lang="sk-SK" dirty="0"/>
          </a:p>
        </p:txBody>
      </p:sp>
    </p:spTree>
    <p:extLst>
      <p:ext uri="{BB962C8B-B14F-4D97-AF65-F5344CB8AC3E}">
        <p14:creationId xmlns:p14="http://schemas.microsoft.com/office/powerpoint/2010/main" val="238172657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619145" y="193964"/>
            <a:ext cx="8596668" cy="1320800"/>
          </a:xfrm>
        </p:spPr>
        <p:txBody>
          <a:bodyPr>
            <a:normAutofit fontScale="90000"/>
          </a:bodyPr>
          <a:lstStyle/>
          <a:p>
            <a:pPr algn="ctr"/>
            <a:r>
              <a:rPr lang="pl-PL" sz="4000" b="1" dirty="0" smtClean="0">
                <a:latin typeface="Arial Narrow" panose="020B0606020202030204" pitchFamily="34" charset="0"/>
              </a:rPr>
              <a:t>Ako budú overované podklady </a:t>
            </a:r>
            <a:r>
              <a:rPr lang="pl-PL" sz="4000" b="1" dirty="0">
                <a:latin typeface="Arial Narrow" panose="020B0606020202030204" pitchFamily="34" charset="0"/>
              </a:rPr>
              <a:t>a </a:t>
            </a:r>
            <a:r>
              <a:rPr lang="pl-PL" sz="4000" b="1" dirty="0" smtClean="0">
                <a:latin typeface="Arial Narrow" panose="020B0606020202030204" pitchFamily="34" charset="0"/>
              </a:rPr>
              <a:t>podmienky oprávnenosti </a:t>
            </a:r>
            <a:r>
              <a:rPr lang="pl-PL" sz="4000" b="1" dirty="0">
                <a:latin typeface="Arial Narrow" panose="020B0606020202030204" pitchFamily="34" charset="0"/>
              </a:rPr>
              <a:t>JN</a:t>
            </a:r>
            <a:r>
              <a:rPr lang="pl-PL" dirty="0"/>
              <a:t/>
            </a:r>
            <a:br>
              <a:rPr lang="pl-PL" dirty="0"/>
            </a:br>
            <a:endParaRPr lang="sk-SK" dirty="0"/>
          </a:p>
        </p:txBody>
      </p:sp>
      <p:sp>
        <p:nvSpPr>
          <p:cNvPr id="3" name="Zástupný objekt pre obsah 2"/>
          <p:cNvSpPr>
            <a:spLocks noGrp="1"/>
          </p:cNvSpPr>
          <p:nvPr>
            <p:ph idx="1"/>
          </p:nvPr>
        </p:nvSpPr>
        <p:spPr>
          <a:xfrm>
            <a:off x="619144" y="1454008"/>
            <a:ext cx="10251619" cy="5071483"/>
          </a:xfrm>
        </p:spPr>
        <p:txBody>
          <a:bodyPr>
            <a:normAutofit lnSpcReduction="10000"/>
          </a:bodyPr>
          <a:lstStyle/>
          <a:p>
            <a:pPr marL="0" indent="0">
              <a:buNone/>
            </a:pPr>
            <a:r>
              <a:rPr lang="sk-SK" sz="2800" b="1" dirty="0">
                <a:latin typeface="Arial Narrow" panose="020B0606020202030204" pitchFamily="34" charset="0"/>
              </a:rPr>
              <a:t>F</a:t>
            </a:r>
            <a:r>
              <a:rPr lang="sk-SK" sz="2800" b="1" dirty="0" smtClean="0">
                <a:latin typeface="Arial Narrow" panose="020B0606020202030204" pitchFamily="34" charset="0"/>
              </a:rPr>
              <a:t>inančná kontrola žiadosti o platbu</a:t>
            </a:r>
            <a:endParaRPr lang="sk-SK" sz="2800" b="1" dirty="0">
              <a:latin typeface="Arial Narrow" panose="020B0606020202030204" pitchFamily="34" charset="0"/>
            </a:endParaRPr>
          </a:p>
          <a:p>
            <a:pPr algn="just">
              <a:buFont typeface="Wingdings" panose="05000000000000000000" pitchFamily="2" charset="2"/>
              <a:buChar char="ü"/>
            </a:pPr>
            <a:r>
              <a:rPr lang="sk-SK" sz="2000" dirty="0" smtClean="0">
                <a:latin typeface="Arial Narrow" panose="020B0606020202030204" pitchFamily="34" charset="0"/>
              </a:rPr>
              <a:t>či je suma </a:t>
            </a:r>
            <a:r>
              <a:rPr lang="sk-SK" sz="2000" dirty="0">
                <a:latin typeface="Arial Narrow" panose="020B0606020202030204" pitchFamily="34" charset="0"/>
              </a:rPr>
              <a:t>(eur) v súhrnnej tabuľke </a:t>
            </a:r>
            <a:r>
              <a:rPr lang="sk-SK" sz="2000" dirty="0" smtClean="0">
                <a:latin typeface="Arial Narrow" panose="020B0606020202030204" pitchFamily="34" charset="0"/>
              </a:rPr>
              <a:t>v súlade </a:t>
            </a:r>
            <a:r>
              <a:rPr lang="sk-SK" sz="2000" dirty="0">
                <a:latin typeface="Arial Narrow" panose="020B0606020202030204" pitchFamily="34" charset="0"/>
              </a:rPr>
              <a:t>so </a:t>
            </a:r>
            <a:r>
              <a:rPr lang="sk-SK" sz="2000" dirty="0" err="1" smtClean="0">
                <a:latin typeface="Arial Narrow" panose="020B0606020202030204" pitchFamily="34" charset="0"/>
              </a:rPr>
              <a:t>ŽoP</a:t>
            </a:r>
            <a:r>
              <a:rPr lang="sk-SK" sz="2000" dirty="0" smtClean="0">
                <a:latin typeface="Arial Narrow" panose="020B0606020202030204" pitchFamily="34" charset="0"/>
              </a:rPr>
              <a:t>,</a:t>
            </a:r>
            <a:endParaRPr lang="sk-SK" sz="2000" dirty="0">
              <a:latin typeface="Arial Narrow" panose="020B0606020202030204" pitchFamily="34" charset="0"/>
            </a:endParaRPr>
          </a:p>
          <a:p>
            <a:pPr algn="just">
              <a:buFont typeface="Wingdings" panose="05000000000000000000" pitchFamily="2" charset="2"/>
              <a:buChar char="ü"/>
            </a:pPr>
            <a:r>
              <a:rPr lang="sk-SK" sz="2000" dirty="0" smtClean="0">
                <a:latin typeface="Arial Narrow" panose="020B0606020202030204" pitchFamily="34" charset="0"/>
              </a:rPr>
              <a:t>či </a:t>
            </a:r>
            <a:r>
              <a:rPr lang="sk-SK" sz="2000" dirty="0">
                <a:latin typeface="Arial Narrow" panose="020B0606020202030204" pitchFamily="34" charset="0"/>
              </a:rPr>
              <a:t>osoba zamestnanca a obdobie sú v súlade s údajmi v </a:t>
            </a:r>
            <a:r>
              <a:rPr lang="sk-SK" sz="2000" dirty="0" smtClean="0">
                <a:latin typeface="Arial Narrow" panose="020B0606020202030204" pitchFamily="34" charset="0"/>
              </a:rPr>
              <a:t>tabuľke,</a:t>
            </a:r>
            <a:endParaRPr lang="sk-SK" sz="2000" dirty="0">
              <a:latin typeface="Arial Narrow" panose="020B0606020202030204" pitchFamily="34" charset="0"/>
            </a:endParaRPr>
          </a:p>
          <a:p>
            <a:pPr algn="just">
              <a:buFont typeface="Wingdings" panose="05000000000000000000" pitchFamily="2" charset="2"/>
              <a:buChar char="ü"/>
            </a:pPr>
            <a:r>
              <a:rPr lang="sk-SK" sz="2000" dirty="0">
                <a:latin typeface="Arial Narrow" panose="020B0606020202030204" pitchFamily="34" charset="0"/>
              </a:rPr>
              <a:t> </a:t>
            </a:r>
            <a:r>
              <a:rPr lang="sk-SK" sz="2000" dirty="0" smtClean="0">
                <a:latin typeface="Arial Narrow" panose="020B0606020202030204" pitchFamily="34" charset="0"/>
              </a:rPr>
              <a:t>či </a:t>
            </a:r>
            <a:r>
              <a:rPr lang="sk-SK" sz="2000" dirty="0">
                <a:latin typeface="Arial Narrow" panose="020B0606020202030204" pitchFamily="34" charset="0"/>
              </a:rPr>
              <a:t>vykazované hodiny za zamestnanca zodpovedajú údajom v mzdovom </a:t>
            </a:r>
            <a:r>
              <a:rPr lang="sk-SK" sz="2000" dirty="0" smtClean="0">
                <a:latin typeface="Arial Narrow" panose="020B0606020202030204" pitchFamily="34" charset="0"/>
              </a:rPr>
              <a:t>liste,</a:t>
            </a:r>
            <a:endParaRPr lang="sk-SK" sz="2000" dirty="0">
              <a:latin typeface="Arial Narrow" panose="020B0606020202030204" pitchFamily="34" charset="0"/>
            </a:endParaRPr>
          </a:p>
          <a:p>
            <a:pPr algn="just">
              <a:buFont typeface="Wingdings" panose="05000000000000000000" pitchFamily="2" charset="2"/>
              <a:buChar char="ü"/>
            </a:pPr>
            <a:r>
              <a:rPr lang="sk-SK" sz="2000" dirty="0" smtClean="0">
                <a:latin typeface="Arial Narrow" panose="020B0606020202030204" pitchFamily="34" charset="0"/>
              </a:rPr>
              <a:t>či </a:t>
            </a:r>
            <a:r>
              <a:rPr lang="sk-SK" sz="2000" dirty="0">
                <a:latin typeface="Arial Narrow" panose="020B0606020202030204" pitchFamily="34" charset="0"/>
              </a:rPr>
              <a:t>nárokovaná suma (eur) za zamestnanca je matematicky správne </a:t>
            </a:r>
            <a:r>
              <a:rPr lang="sk-SK" sz="2000" dirty="0" smtClean="0">
                <a:latin typeface="Arial Narrow" panose="020B0606020202030204" pitchFamily="34" charset="0"/>
              </a:rPr>
              <a:t>vypočítaná,</a:t>
            </a:r>
            <a:endParaRPr lang="sk-SK" sz="2000" dirty="0">
              <a:latin typeface="Arial Narrow" panose="020B0606020202030204" pitchFamily="34" charset="0"/>
            </a:endParaRPr>
          </a:p>
          <a:p>
            <a:pPr algn="just">
              <a:buFont typeface="Wingdings" panose="05000000000000000000" pitchFamily="2" charset="2"/>
              <a:buChar char="ü"/>
            </a:pPr>
            <a:r>
              <a:rPr lang="sk-SK" sz="2000" dirty="0" smtClean="0">
                <a:latin typeface="Arial Narrow" panose="020B0606020202030204" pitchFamily="34" charset="0"/>
              </a:rPr>
              <a:t>či </a:t>
            </a:r>
            <a:r>
              <a:rPr lang="sk-SK" sz="2000" dirty="0">
                <a:latin typeface="Arial Narrow" panose="020B0606020202030204" pitchFamily="34" charset="0"/>
              </a:rPr>
              <a:t>je správne </a:t>
            </a:r>
            <a:r>
              <a:rPr lang="sk-SK" sz="2000" dirty="0" smtClean="0">
                <a:latin typeface="Arial Narrow" panose="020B0606020202030204" pitchFamily="34" charset="0"/>
              </a:rPr>
              <a:t>vypočítaný </a:t>
            </a:r>
            <a:r>
              <a:rPr lang="sk-SK" sz="2000" dirty="0">
                <a:latin typeface="Arial Narrow" panose="020B0606020202030204" pitchFamily="34" charset="0"/>
              </a:rPr>
              <a:t>násobok JN  (prepočet hodín na eur</a:t>
            </a:r>
            <a:r>
              <a:rPr lang="sk-SK" sz="2000" dirty="0" smtClean="0">
                <a:latin typeface="Arial Narrow" panose="020B0606020202030204" pitchFamily="34" charset="0"/>
              </a:rPr>
              <a:t>),</a:t>
            </a:r>
            <a:endParaRPr lang="sk-SK" sz="2000" dirty="0">
              <a:latin typeface="Arial Narrow" panose="020B0606020202030204" pitchFamily="34" charset="0"/>
            </a:endParaRPr>
          </a:p>
          <a:p>
            <a:pPr algn="just">
              <a:buFont typeface="Wingdings" panose="05000000000000000000" pitchFamily="2" charset="2"/>
              <a:buChar char="ü"/>
            </a:pPr>
            <a:r>
              <a:rPr lang="sk-SK" sz="2000" dirty="0" smtClean="0">
                <a:latin typeface="Arial Narrow" panose="020B0606020202030204" pitchFamily="34" charset="0"/>
              </a:rPr>
              <a:t>či </a:t>
            </a:r>
            <a:r>
              <a:rPr lang="sk-SK" sz="2000" dirty="0">
                <a:latin typeface="Arial Narrow" panose="020B0606020202030204" pitchFamily="34" charset="0"/>
              </a:rPr>
              <a:t>nebol prekročený počet hodín za rok na pracovnej </a:t>
            </a:r>
            <a:r>
              <a:rPr lang="sk-SK" sz="2000" dirty="0" smtClean="0">
                <a:latin typeface="Arial Narrow" panose="020B0606020202030204" pitchFamily="34" charset="0"/>
              </a:rPr>
              <a:t>pozícii</a:t>
            </a:r>
          </a:p>
          <a:p>
            <a:pPr algn="just">
              <a:buFont typeface="Wingdings" panose="05000000000000000000" pitchFamily="2" charset="2"/>
              <a:buChar char="ü"/>
            </a:pPr>
            <a:endParaRPr lang="sk-SK" sz="2000" dirty="0">
              <a:latin typeface="Arial Narrow" panose="020B0606020202030204" pitchFamily="34" charset="0"/>
            </a:endParaRPr>
          </a:p>
          <a:p>
            <a:pPr algn="just">
              <a:spcBef>
                <a:spcPts val="0"/>
              </a:spcBef>
              <a:buFont typeface="Wingdings" panose="05000000000000000000" pitchFamily="2" charset="2"/>
              <a:buChar char="ü"/>
            </a:pPr>
            <a:r>
              <a:rPr lang="sk-SK" sz="2000" dirty="0">
                <a:latin typeface="Arial Narrow" panose="020B0606020202030204" pitchFamily="34" charset="0"/>
              </a:rPr>
              <a:t>č</a:t>
            </a:r>
            <a:r>
              <a:rPr lang="sk-SK" sz="2000" dirty="0" smtClean="0">
                <a:latin typeface="Arial Narrow" panose="020B0606020202030204" pitchFamily="34" charset="0"/>
              </a:rPr>
              <a:t>i výška úväzku zodpovedá počtu osôb stanovených pre úväzok, </a:t>
            </a:r>
            <a:r>
              <a:rPr lang="sk-SK" sz="2000" dirty="0" smtClean="0">
                <a:solidFill>
                  <a:srgbClr val="FF0000"/>
                </a:solidFill>
                <a:latin typeface="Arial Narrow" panose="020B0606020202030204" pitchFamily="34" charset="0"/>
              </a:rPr>
              <a:t>potom počet oprávnených hodín na financovanie je:</a:t>
            </a:r>
          </a:p>
          <a:p>
            <a:pPr algn="just">
              <a:spcBef>
                <a:spcPts val="0"/>
              </a:spcBef>
              <a:buFont typeface="Arial" panose="020B0604020202020204" pitchFamily="34" charset="0"/>
              <a:buChar char="•"/>
            </a:pPr>
            <a:r>
              <a:rPr lang="sk-SK" sz="1600" u="sng" dirty="0" smtClean="0">
                <a:solidFill>
                  <a:srgbClr val="FF0000"/>
                </a:solidFill>
                <a:latin typeface="Arial Narrow" panose="020B0606020202030204" pitchFamily="34" charset="0"/>
              </a:rPr>
              <a:t>do výšky úväzku prislúchajúcemu počtu osôb </a:t>
            </a:r>
            <a:r>
              <a:rPr lang="sk-SK" sz="1600" b="1" dirty="0" smtClean="0">
                <a:latin typeface="Arial Narrow" panose="020B0606020202030204" pitchFamily="34" charset="0"/>
              </a:rPr>
              <a:t>v prípade nižšieho počtu osôb </a:t>
            </a:r>
            <a:r>
              <a:rPr lang="sk-SK" sz="1600" dirty="0" smtClean="0">
                <a:latin typeface="Arial Narrow" panose="020B0606020202030204" pitchFamily="34" charset="0"/>
              </a:rPr>
              <a:t>a nie podľa uzatvoreného </a:t>
            </a:r>
            <a:r>
              <a:rPr lang="sk-SK" sz="1600" dirty="0">
                <a:latin typeface="Arial Narrow" panose="020B0606020202030204" pitchFamily="34" charset="0"/>
              </a:rPr>
              <a:t>úväzku </a:t>
            </a:r>
            <a:r>
              <a:rPr lang="sk-SK" sz="1600" dirty="0" smtClean="0">
                <a:latin typeface="Arial Narrow" panose="020B0606020202030204" pitchFamily="34" charset="0"/>
              </a:rPr>
              <a:t>(viď príloha </a:t>
            </a:r>
            <a:r>
              <a:rPr lang="sk-SK" sz="1600" dirty="0">
                <a:latin typeface="Arial Narrow" panose="020B0606020202030204" pitchFamily="34" charset="0"/>
              </a:rPr>
              <a:t>č. 8 výzvy, a príklad v prílohe č. 2 Sumárny hárok) </a:t>
            </a:r>
            <a:endParaRPr lang="sk-SK" sz="1600" dirty="0" smtClean="0">
              <a:latin typeface="Arial Narrow" panose="020B0606020202030204" pitchFamily="34" charset="0"/>
            </a:endParaRPr>
          </a:p>
          <a:p>
            <a:pPr algn="just">
              <a:spcBef>
                <a:spcPts val="0"/>
              </a:spcBef>
              <a:buFont typeface="Arial" panose="020B0604020202020204" pitchFamily="34" charset="0"/>
              <a:buChar char="•"/>
            </a:pPr>
            <a:r>
              <a:rPr lang="sk-SK" sz="1600" u="sng" dirty="0" smtClean="0">
                <a:solidFill>
                  <a:srgbClr val="FF0000"/>
                </a:solidFill>
                <a:latin typeface="Arial Narrow" panose="020B0606020202030204" pitchFamily="34" charset="0"/>
              </a:rPr>
              <a:t>do výšky uzatvoreného úväzku </a:t>
            </a:r>
            <a:r>
              <a:rPr lang="sk-SK" sz="1600" b="1" dirty="0" smtClean="0">
                <a:latin typeface="Arial Narrow" panose="020B0606020202030204" pitchFamily="34" charset="0"/>
              </a:rPr>
              <a:t>v prípade vyššieho počtu osôb </a:t>
            </a:r>
            <a:r>
              <a:rPr lang="sk-SK" sz="1600" dirty="0" smtClean="0">
                <a:latin typeface="Arial Narrow" panose="020B0606020202030204" pitchFamily="34" charset="0"/>
              </a:rPr>
              <a:t>(t. z. podľa odpracovaných hodín), a nie podľa vyššieho úväzku, ktorý prislúcha k tomuto vyššiemu počtu osôb</a:t>
            </a:r>
            <a:endParaRPr lang="sk-SK" dirty="0"/>
          </a:p>
        </p:txBody>
      </p:sp>
    </p:spTree>
    <p:extLst>
      <p:ext uri="{BB962C8B-B14F-4D97-AF65-F5344CB8AC3E}">
        <p14:creationId xmlns:p14="http://schemas.microsoft.com/office/powerpoint/2010/main" val="575166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additive="base">
                                        <p:cTn id="1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additive="base">
                                        <p:cTn id="18"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 calcmode="lin" valueType="num">
                                      <p:cBhvr additive="base">
                                        <p:cTn id="24"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 calcmode="lin" valueType="num">
                                      <p:cBhvr additive="base">
                                        <p:cTn id="2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 calcmode="lin" valueType="num">
                                      <p:cBhvr additive="base">
                                        <p:cTn id="3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3">
                                            <p:txEl>
                                              <p:pRg st="6" end="6"/>
                                            </p:txEl>
                                          </p:spTgt>
                                        </p:tgtEl>
                                        <p:attrNameLst>
                                          <p:attrName>style.visibility</p:attrName>
                                        </p:attrNameLst>
                                      </p:cBhvr>
                                      <p:to>
                                        <p:strVal val="visible"/>
                                      </p:to>
                                    </p:set>
                                    <p:anim calcmode="lin" valueType="num">
                                      <p:cBhvr additive="base">
                                        <p:cTn id="38"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6" end="6"/>
                                            </p:txEl>
                                          </p:spTgt>
                                        </p:tgtEl>
                                        <p:attrNameLst>
                                          <p:attrName>ppt_y</p:attrName>
                                        </p:attrNameLst>
                                      </p:cBhvr>
                                      <p:tavLst>
                                        <p:tav tm="0">
                                          <p:val>
                                            <p:strVal val="1+#ppt_h/2"/>
                                          </p:val>
                                        </p:tav>
                                        <p:tav tm="100000">
                                          <p:val>
                                            <p:strVal val="#ppt_y"/>
                                          </p:val>
                                        </p:tav>
                                      </p:tavLst>
                                    </p:anim>
                                  </p:childTnLst>
                                </p:cTn>
                              </p:par>
                              <p:par>
                                <p:cTn id="40" presetID="2" presetClass="entr" presetSubtype="4" fill="hold" nodeType="with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 calcmode="lin" valueType="num">
                                      <p:cBhvr additive="base">
                                        <p:cTn id="42"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8" end="8"/>
                                            </p:txEl>
                                          </p:spTgt>
                                        </p:tgtEl>
                                        <p:attrNameLst>
                                          <p:attrName>ppt_y</p:attrName>
                                        </p:attrNameLst>
                                      </p:cBhvr>
                                      <p:tavLst>
                                        <p:tav tm="0">
                                          <p:val>
                                            <p:strVal val="1+#ppt_h/2"/>
                                          </p:val>
                                        </p:tav>
                                        <p:tav tm="100000">
                                          <p:val>
                                            <p:strVal val="#ppt_y"/>
                                          </p:val>
                                        </p:tav>
                                      </p:tavLst>
                                    </p:anim>
                                  </p:childTnLst>
                                </p:cTn>
                              </p:par>
                              <p:par>
                                <p:cTn id="44" presetID="2" presetClass="entr" presetSubtype="4" fill="hold" nodeType="withEffect">
                                  <p:stCondLst>
                                    <p:cond delay="0"/>
                                  </p:stCondLst>
                                  <p:childTnLst>
                                    <p:set>
                                      <p:cBhvr>
                                        <p:cTn id="45" dur="1" fill="hold">
                                          <p:stCondLst>
                                            <p:cond delay="0"/>
                                          </p:stCondLst>
                                        </p:cTn>
                                        <p:tgtEl>
                                          <p:spTgt spid="3">
                                            <p:txEl>
                                              <p:pRg st="9" end="9"/>
                                            </p:txEl>
                                          </p:spTgt>
                                        </p:tgtEl>
                                        <p:attrNameLst>
                                          <p:attrName>style.visibility</p:attrName>
                                        </p:attrNameLst>
                                      </p:cBhvr>
                                      <p:to>
                                        <p:strVal val="visible"/>
                                      </p:to>
                                    </p:set>
                                    <p:anim calcmode="lin" valueType="num">
                                      <p:cBhvr additive="base">
                                        <p:cTn id="46"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3">
                                            <p:txEl>
                                              <p:pRg st="9" end="9"/>
                                            </p:txEl>
                                          </p:spTgt>
                                        </p:tgtEl>
                                        <p:attrNameLst>
                                          <p:attrName>ppt_y</p:attrName>
                                        </p:attrNameLst>
                                      </p:cBhvr>
                                      <p:tavLst>
                                        <p:tav tm="0">
                                          <p:val>
                                            <p:strVal val="1+#ppt_h/2"/>
                                          </p:val>
                                        </p:tav>
                                        <p:tav tm="100000">
                                          <p:val>
                                            <p:strVal val="#ppt_y"/>
                                          </p:val>
                                        </p:tav>
                                      </p:tavLst>
                                    </p:anim>
                                  </p:childTnLst>
                                </p:cTn>
                              </p:par>
                              <p:par>
                                <p:cTn id="48" presetID="2" presetClass="entr" presetSubtype="4" fill="hold" nodeType="withEffect">
                                  <p:stCondLst>
                                    <p:cond delay="0"/>
                                  </p:stCondLst>
                                  <p:childTnLst>
                                    <p:set>
                                      <p:cBhvr>
                                        <p:cTn id="49" dur="1" fill="hold">
                                          <p:stCondLst>
                                            <p:cond delay="0"/>
                                          </p:stCondLst>
                                        </p:cTn>
                                        <p:tgtEl>
                                          <p:spTgt spid="3">
                                            <p:txEl>
                                              <p:pRg st="10" end="10"/>
                                            </p:txEl>
                                          </p:spTgt>
                                        </p:tgtEl>
                                        <p:attrNameLst>
                                          <p:attrName>style.visibility</p:attrName>
                                        </p:attrNameLst>
                                      </p:cBhvr>
                                      <p:to>
                                        <p:strVal val="visible"/>
                                      </p:to>
                                    </p:set>
                                    <p:anim calcmode="lin" valueType="num">
                                      <p:cBhvr additive="base">
                                        <p:cTn id="50"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610832" y="169026"/>
            <a:ext cx="8596668" cy="1320800"/>
          </a:xfrm>
        </p:spPr>
        <p:txBody>
          <a:bodyPr/>
          <a:lstStyle/>
          <a:p>
            <a:pPr algn="ctr"/>
            <a:r>
              <a:rPr lang="pl-PL" b="1" dirty="0">
                <a:latin typeface="Arial Narrow" panose="020B0606020202030204" pitchFamily="34" charset="0"/>
              </a:rPr>
              <a:t>Ako budú overované podklady a podmienky oprávnenosti JN</a:t>
            </a:r>
            <a:endParaRPr lang="sk-SK" dirty="0"/>
          </a:p>
        </p:txBody>
      </p:sp>
      <p:sp>
        <p:nvSpPr>
          <p:cNvPr id="3" name="Zástupný objekt pre obsah 2"/>
          <p:cNvSpPr>
            <a:spLocks noGrp="1"/>
          </p:cNvSpPr>
          <p:nvPr>
            <p:ph idx="1"/>
          </p:nvPr>
        </p:nvSpPr>
        <p:spPr>
          <a:xfrm>
            <a:off x="677334" y="1489826"/>
            <a:ext cx="9264688" cy="5118791"/>
          </a:xfrm>
        </p:spPr>
        <p:txBody>
          <a:bodyPr>
            <a:normAutofit fontScale="92500" lnSpcReduction="10000"/>
          </a:bodyPr>
          <a:lstStyle/>
          <a:p>
            <a:pPr marL="0" indent="0">
              <a:buNone/>
            </a:pPr>
            <a:r>
              <a:rPr lang="sk-SK" sz="2800" b="1" dirty="0">
                <a:latin typeface="Arial Narrow" panose="020B0606020202030204" pitchFamily="34" charset="0"/>
              </a:rPr>
              <a:t>Finančná kontrola </a:t>
            </a:r>
            <a:r>
              <a:rPr lang="sk-SK" sz="2800" b="1" dirty="0" smtClean="0">
                <a:latin typeface="Arial Narrow" panose="020B0606020202030204" pitchFamily="34" charset="0"/>
              </a:rPr>
              <a:t>vykonávaná na mieste</a:t>
            </a:r>
          </a:p>
          <a:p>
            <a:pPr algn="just">
              <a:buFont typeface="Wingdings" panose="05000000000000000000" pitchFamily="2" charset="2"/>
              <a:buChar char="ü"/>
            </a:pPr>
            <a:r>
              <a:rPr lang="sk-SK" sz="2800" dirty="0" smtClean="0">
                <a:latin typeface="Arial Narrow" panose="020B0606020202030204" pitchFamily="34" charset="0"/>
              </a:rPr>
              <a:t>súlad </a:t>
            </a:r>
            <a:r>
              <a:rPr lang="sk-SK" sz="2800" dirty="0">
                <a:latin typeface="Arial Narrow" panose="020B0606020202030204" pitchFamily="34" charset="0"/>
              </a:rPr>
              <a:t>pracovnej zmluvy / dohody s definovanou operáciou (vrátane definovanej pracovnej 	činnosti, </a:t>
            </a:r>
            <a:r>
              <a:rPr lang="sk-SK" sz="2800" dirty="0" smtClean="0">
                <a:latin typeface="Arial Narrow" panose="020B0606020202030204" pitchFamily="34" charset="0"/>
              </a:rPr>
              <a:t>rozsahu, resp</a:t>
            </a:r>
            <a:r>
              <a:rPr lang="sk-SK" sz="2800" dirty="0">
                <a:latin typeface="Arial Narrow" panose="020B0606020202030204" pitchFamily="34" charset="0"/>
              </a:rPr>
              <a:t>. náplne práce, ktorá má byť v súlade s operáciou</a:t>
            </a:r>
            <a:r>
              <a:rPr lang="sk-SK" sz="2800" dirty="0" smtClean="0">
                <a:latin typeface="Arial Narrow" panose="020B0606020202030204" pitchFamily="34" charset="0"/>
              </a:rPr>
              <a:t>),</a:t>
            </a:r>
            <a:endParaRPr lang="sk-SK" sz="2800" dirty="0">
              <a:latin typeface="Arial Narrow" panose="020B0606020202030204" pitchFamily="34" charset="0"/>
            </a:endParaRPr>
          </a:p>
          <a:p>
            <a:pPr algn="just">
              <a:buFont typeface="Wingdings" panose="05000000000000000000" pitchFamily="2" charset="2"/>
              <a:buChar char="ü"/>
            </a:pPr>
            <a:r>
              <a:rPr lang="sk-SK" sz="2800" dirty="0" smtClean="0">
                <a:latin typeface="Arial Narrow" panose="020B0606020202030204" pitchFamily="34" charset="0"/>
              </a:rPr>
              <a:t>súlad </a:t>
            </a:r>
            <a:r>
              <a:rPr lang="sk-SK" sz="2800" dirty="0">
                <a:latin typeface="Arial Narrow" panose="020B0606020202030204" pitchFamily="34" charset="0"/>
              </a:rPr>
              <a:t>pracovnej zmluvy / dohody so mzdovým </a:t>
            </a:r>
            <a:r>
              <a:rPr lang="sk-SK" sz="2800" dirty="0" smtClean="0">
                <a:latin typeface="Arial Narrow" panose="020B0606020202030204" pitchFamily="34" charset="0"/>
              </a:rPr>
              <a:t>listom,</a:t>
            </a:r>
            <a:endParaRPr lang="sk-SK" sz="2800" dirty="0">
              <a:latin typeface="Arial Narrow" panose="020B0606020202030204" pitchFamily="34" charset="0"/>
            </a:endParaRPr>
          </a:p>
          <a:p>
            <a:pPr algn="just">
              <a:buFont typeface="Wingdings" panose="05000000000000000000" pitchFamily="2" charset="2"/>
              <a:buChar char="ü"/>
            </a:pPr>
            <a:r>
              <a:rPr lang="sk-SK" sz="2800" dirty="0" smtClean="0">
                <a:latin typeface="Arial Narrow" panose="020B0606020202030204" pitchFamily="34" charset="0"/>
              </a:rPr>
              <a:t>overenie </a:t>
            </a:r>
            <a:r>
              <a:rPr lang="sk-SK" sz="2800" dirty="0">
                <a:latin typeface="Arial Narrow" panose="020B0606020202030204" pitchFamily="34" charset="0"/>
              </a:rPr>
              <a:t>originality mzdového listu a porovnanie súladu uchovávanej verzie s predloženou 	verziou v </a:t>
            </a:r>
            <a:r>
              <a:rPr lang="sk-SK" sz="2800" dirty="0" err="1" smtClean="0">
                <a:latin typeface="Arial Narrow" panose="020B0606020202030204" pitchFamily="34" charset="0"/>
              </a:rPr>
              <a:t>ŽoP</a:t>
            </a:r>
            <a:r>
              <a:rPr lang="sk-SK" sz="2800" dirty="0" smtClean="0">
                <a:latin typeface="Arial Narrow" panose="020B0606020202030204" pitchFamily="34" charset="0"/>
              </a:rPr>
              <a:t>, </a:t>
            </a:r>
          </a:p>
          <a:p>
            <a:pPr algn="just">
              <a:buFont typeface="Wingdings" panose="05000000000000000000" pitchFamily="2" charset="2"/>
              <a:buChar char="ü"/>
            </a:pPr>
            <a:r>
              <a:rPr lang="sk-SK" sz="2800" dirty="0" smtClean="0">
                <a:latin typeface="Arial Narrow" panose="020B0606020202030204" pitchFamily="34" charset="0"/>
              </a:rPr>
              <a:t>v odôvodnených prípadoch výplatná páska zamestnanca</a:t>
            </a:r>
            <a:endParaRPr lang="sk-SK" sz="2800" dirty="0">
              <a:latin typeface="Arial Narrow" panose="020B0606020202030204" pitchFamily="34" charset="0"/>
            </a:endParaRPr>
          </a:p>
          <a:p>
            <a:pPr marL="0" indent="0">
              <a:buNone/>
            </a:pPr>
            <a:endParaRPr lang="sk-SK" sz="2800" dirty="0">
              <a:latin typeface="Arial Narrow" panose="020B0606020202030204" pitchFamily="34" charset="0"/>
            </a:endParaRPr>
          </a:p>
          <a:p>
            <a:pPr marL="0" indent="0" algn="just">
              <a:buNone/>
            </a:pPr>
            <a:r>
              <a:rPr lang="sk-SK" sz="2800" dirty="0">
                <a:latin typeface="Arial Narrow" panose="020B0606020202030204" pitchFamily="34" charset="0"/>
              </a:rPr>
              <a:t>V zmysle §10 ods. 9 zákona č. 121/2022 Z. z. o príspevkoch z fondov EÚ prijímateľ </a:t>
            </a:r>
            <a:r>
              <a:rPr lang="sk-SK" sz="2800" b="1" u="sng" dirty="0">
                <a:latin typeface="Arial Narrow" panose="020B0606020202030204" pitchFamily="34" charset="0"/>
              </a:rPr>
              <a:t>musí zabezpečiť súčinnosť.</a:t>
            </a:r>
          </a:p>
          <a:p>
            <a:pPr marL="0" indent="0">
              <a:buNone/>
            </a:pPr>
            <a:endParaRPr lang="sk-SK" sz="2800" b="1" u="sng" dirty="0">
              <a:latin typeface="Arial Narrow" panose="020B0606020202030204" pitchFamily="34" charset="0"/>
            </a:endParaRPr>
          </a:p>
          <a:p>
            <a:pPr marL="0" indent="0">
              <a:buNone/>
            </a:pPr>
            <a:endParaRPr lang="sk-SK" dirty="0"/>
          </a:p>
        </p:txBody>
      </p:sp>
    </p:spTree>
    <p:extLst>
      <p:ext uri="{BB962C8B-B14F-4D97-AF65-F5344CB8AC3E}">
        <p14:creationId xmlns:p14="http://schemas.microsoft.com/office/powerpoint/2010/main" val="1692865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ircle(in)">
                                      <p:cBhvr>
                                        <p:cTn id="17" dur="2000"/>
                                        <p:tgtEl>
                                          <p:spTgt spid="3">
                                            <p:txEl>
                                              <p:pRg st="2" end="2"/>
                                            </p:txEl>
                                          </p:spTgt>
                                        </p:tgtEl>
                                      </p:cBhvr>
                                    </p:animEffect>
                                  </p:childTnLst>
                                </p:cTn>
                              </p:par>
                              <p:par>
                                <p:cTn id="18" presetID="6" presetClass="entr" presetSubtype="16" fill="hold"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circle(in)">
                                      <p:cBhvr>
                                        <p:cTn id="20" dur="2000"/>
                                        <p:tgtEl>
                                          <p:spTgt spid="3">
                                            <p:txEl>
                                              <p:pRg st="3" end="3"/>
                                            </p:txEl>
                                          </p:spTgt>
                                        </p:tgtEl>
                                      </p:cBhvr>
                                    </p:animEffect>
                                  </p:childTnLst>
                                </p:cTn>
                              </p:par>
                              <p:par>
                                <p:cTn id="21" presetID="6" presetClass="entr" presetSubtype="16"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circle(in)">
                                      <p:cBhvr>
                                        <p:cTn id="23" dur="200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4" presetClass="entr" presetSubtype="10" fill="hold" nodeType="click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randombar(horizontal)">
                                      <p:cBhvr>
                                        <p:cTn id="2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ázo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34563" y="4190308"/>
            <a:ext cx="3490305" cy="2326870"/>
          </a:xfrm>
          <a:prstGeom prst="rect">
            <a:avLst/>
          </a:prstGeom>
        </p:spPr>
      </p:pic>
      <p:sp>
        <p:nvSpPr>
          <p:cNvPr id="2" name="Nadpis 1"/>
          <p:cNvSpPr>
            <a:spLocks noGrp="1"/>
          </p:cNvSpPr>
          <p:nvPr>
            <p:ph type="title"/>
          </p:nvPr>
        </p:nvSpPr>
        <p:spPr>
          <a:xfrm>
            <a:off x="677334" y="252153"/>
            <a:ext cx="8596668" cy="637309"/>
          </a:xfrm>
        </p:spPr>
        <p:txBody>
          <a:bodyPr>
            <a:normAutofit fontScale="90000"/>
          </a:bodyPr>
          <a:lstStyle/>
          <a:p>
            <a:pPr algn="ctr"/>
            <a:r>
              <a:rPr lang="sk-SK" b="1" dirty="0">
                <a:latin typeface="Arial Narrow" panose="020B0606020202030204" pitchFamily="34" charset="0"/>
              </a:rPr>
              <a:t>Aktualizácia jednotkového nákladu</a:t>
            </a:r>
            <a:r>
              <a:rPr lang="sk-SK" dirty="0"/>
              <a:t/>
            </a:r>
            <a:br>
              <a:rPr lang="sk-SK" dirty="0"/>
            </a:br>
            <a:endParaRPr lang="sk-SK" dirty="0"/>
          </a:p>
        </p:txBody>
      </p:sp>
      <p:sp>
        <p:nvSpPr>
          <p:cNvPr id="3" name="Zástupný objekt pre obsah 2"/>
          <p:cNvSpPr>
            <a:spLocks noGrp="1"/>
          </p:cNvSpPr>
          <p:nvPr>
            <p:ph idx="1"/>
          </p:nvPr>
        </p:nvSpPr>
        <p:spPr>
          <a:xfrm>
            <a:off x="677334" y="964277"/>
            <a:ext cx="8596668" cy="5077086"/>
          </a:xfrm>
        </p:spPr>
        <p:txBody>
          <a:bodyPr/>
          <a:lstStyle/>
          <a:p>
            <a:pPr algn="just">
              <a:buFont typeface="Wingdings" panose="05000000000000000000" pitchFamily="2" charset="2"/>
              <a:buChar char="Ø"/>
            </a:pPr>
            <a:r>
              <a:rPr lang="sk-SK" sz="2400" dirty="0" smtClean="0">
                <a:latin typeface="Arial Narrow" panose="020B0606020202030204" pitchFamily="34" charset="0"/>
              </a:rPr>
              <a:t>jednotkový </a:t>
            </a:r>
            <a:r>
              <a:rPr lang="sk-SK" sz="2400" dirty="0">
                <a:latin typeface="Arial Narrow" panose="020B0606020202030204" pitchFamily="34" charset="0"/>
              </a:rPr>
              <a:t>náklad sa bude v každom kalendárnom roku najneskôr do </a:t>
            </a:r>
            <a:r>
              <a:rPr lang="sk-SK" sz="2400" dirty="0" smtClean="0">
                <a:solidFill>
                  <a:srgbClr val="FF0000"/>
                </a:solidFill>
                <a:latin typeface="Arial Narrow" panose="020B0606020202030204" pitchFamily="34" charset="0"/>
              </a:rPr>
              <a:t>20. </a:t>
            </a:r>
            <a:r>
              <a:rPr lang="sk-SK" sz="2400" dirty="0">
                <a:solidFill>
                  <a:srgbClr val="FF0000"/>
                </a:solidFill>
                <a:latin typeface="Arial Narrow" panose="020B0606020202030204" pitchFamily="34" charset="0"/>
              </a:rPr>
              <a:t>decembra </a:t>
            </a:r>
            <a:r>
              <a:rPr lang="sk-SK" sz="2400" dirty="0" smtClean="0">
                <a:solidFill>
                  <a:srgbClr val="FF0000"/>
                </a:solidFill>
                <a:latin typeface="Arial Narrow" panose="020B0606020202030204" pitchFamily="34" charset="0"/>
              </a:rPr>
              <a:t>aktualizovať</a:t>
            </a:r>
            <a:endParaRPr lang="sk-SK" sz="2400" dirty="0">
              <a:solidFill>
                <a:srgbClr val="FF0000"/>
              </a:solidFill>
              <a:latin typeface="Arial Narrow" panose="020B0606020202030204" pitchFamily="34" charset="0"/>
            </a:endParaRPr>
          </a:p>
          <a:p>
            <a:pPr algn="just">
              <a:buFont typeface="Wingdings" panose="05000000000000000000" pitchFamily="2" charset="2"/>
              <a:buChar char="Ø"/>
            </a:pPr>
            <a:r>
              <a:rPr lang="sk-SK" sz="2400" dirty="0" smtClean="0">
                <a:latin typeface="Arial Narrow" panose="020B0606020202030204" pitchFamily="34" charset="0"/>
              </a:rPr>
              <a:t>nové </a:t>
            </a:r>
            <a:r>
              <a:rPr lang="sk-SK" sz="2400" dirty="0">
                <a:latin typeface="Arial Narrow" panose="020B0606020202030204" pitchFamily="34" charset="0"/>
              </a:rPr>
              <a:t>ceny budú oprávnené od 1. januára (t. j. na prácu zamestnanca vykonanú v januári, </a:t>
            </a:r>
            <a:r>
              <a:rPr lang="sk-SK" sz="2400" dirty="0" smtClean="0">
                <a:latin typeface="Arial Narrow" panose="020B0606020202030204" pitchFamily="34" charset="0"/>
              </a:rPr>
              <a:t>za </a:t>
            </a:r>
            <a:r>
              <a:rPr lang="sk-SK" sz="2400" dirty="0">
                <a:latin typeface="Arial Narrow" panose="020B0606020202030204" pitchFamily="34" charset="0"/>
              </a:rPr>
              <a:t>ktorú bude mzda vyplatená vo februári)</a:t>
            </a:r>
          </a:p>
          <a:p>
            <a:pPr algn="just">
              <a:buFont typeface="Wingdings" panose="05000000000000000000" pitchFamily="2" charset="2"/>
              <a:buChar char="Ø"/>
            </a:pPr>
            <a:r>
              <a:rPr lang="sk-SK" sz="2400" dirty="0" smtClean="0">
                <a:latin typeface="Arial Narrow" panose="020B0606020202030204" pitchFamily="34" charset="0"/>
              </a:rPr>
              <a:t>prijímatelia budú o nových cenách informovaní zo strany projektových manažérov </a:t>
            </a:r>
            <a:r>
              <a:rPr lang="sk-SK" sz="2400" dirty="0" smtClean="0">
                <a:solidFill>
                  <a:srgbClr val="FF0000"/>
                </a:solidFill>
                <a:latin typeface="Arial Narrow" panose="020B0606020202030204" pitchFamily="34" charset="0"/>
              </a:rPr>
              <a:t>najneskôr </a:t>
            </a:r>
            <a:r>
              <a:rPr lang="sk-SK" sz="2400" dirty="0">
                <a:solidFill>
                  <a:srgbClr val="FF0000"/>
                </a:solidFill>
                <a:latin typeface="Arial Narrow" panose="020B0606020202030204" pitchFamily="34" charset="0"/>
              </a:rPr>
              <a:t>do 31. </a:t>
            </a:r>
            <a:r>
              <a:rPr lang="sk-SK" sz="2400" dirty="0" smtClean="0">
                <a:solidFill>
                  <a:srgbClr val="FF0000"/>
                </a:solidFill>
                <a:latin typeface="Arial Narrow" panose="020B0606020202030204" pitchFamily="34" charset="0"/>
              </a:rPr>
              <a:t>decembra</a:t>
            </a:r>
            <a:r>
              <a:rPr lang="sk-SK" sz="2400" dirty="0" smtClean="0">
                <a:latin typeface="Arial Narrow" panose="020B0606020202030204" pitchFamily="34" charset="0"/>
              </a:rPr>
              <a:t>, zároveň bude táto informácia zverejnená aj webovom </a:t>
            </a:r>
            <a:r>
              <a:rPr lang="sk-SK" sz="2400" dirty="0">
                <a:latin typeface="Arial Narrow" panose="020B0606020202030204" pitchFamily="34" charset="0"/>
              </a:rPr>
              <a:t>sídle MPSVR SR </a:t>
            </a:r>
            <a:r>
              <a:rPr lang="sk-SK" sz="2400" dirty="0" smtClean="0">
                <a:solidFill>
                  <a:srgbClr val="00B0F0"/>
                </a:solidFill>
                <a:latin typeface="Arial Narrow" panose="020B0606020202030204" pitchFamily="34" charset="0"/>
              </a:rPr>
              <a:t>www.employment.gov.sk</a:t>
            </a:r>
            <a:endParaRPr lang="sk-SK" sz="2400" dirty="0">
              <a:solidFill>
                <a:srgbClr val="00B0F0"/>
              </a:solidFill>
              <a:latin typeface="Arial Narrow" panose="020B0606020202030204" pitchFamily="34" charset="0"/>
            </a:endParaRPr>
          </a:p>
          <a:p>
            <a:endParaRPr lang="sk-SK" dirty="0"/>
          </a:p>
        </p:txBody>
      </p:sp>
    </p:spTree>
    <p:extLst>
      <p:ext uri="{BB962C8B-B14F-4D97-AF65-F5344CB8AC3E}">
        <p14:creationId xmlns:p14="http://schemas.microsoft.com/office/powerpoint/2010/main" val="3544836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602520" y="119149"/>
            <a:ext cx="8596668" cy="1320800"/>
          </a:xfrm>
        </p:spPr>
        <p:txBody>
          <a:bodyPr>
            <a:normAutofit fontScale="90000"/>
          </a:bodyPr>
          <a:lstStyle/>
          <a:p>
            <a:pPr algn="ctr"/>
            <a:r>
              <a:rPr lang="sk-SK" b="1" dirty="0">
                <a:latin typeface="Arial Narrow" panose="020B0606020202030204" pitchFamily="34" charset="0"/>
              </a:rPr>
              <a:t>Zohľadnenie maximálneho počtu </a:t>
            </a:r>
            <a:r>
              <a:rPr lang="sk-SK" b="1" dirty="0" err="1">
                <a:latin typeface="Arial Narrow" panose="020B0606020202030204" pitchFamily="34" charset="0"/>
              </a:rPr>
              <a:t>nárokovateľných</a:t>
            </a:r>
            <a:r>
              <a:rPr lang="sk-SK" b="1" dirty="0">
                <a:latin typeface="Arial Narrow" panose="020B0606020202030204" pitchFamily="34" charset="0"/>
              </a:rPr>
              <a:t> hodín v prípade, ak pracovný pomer začne v priebehu kalendárneho roka</a:t>
            </a:r>
            <a:r>
              <a:rPr lang="sk-SK" dirty="0"/>
              <a:t/>
            </a:r>
            <a:br>
              <a:rPr lang="sk-SK" dirty="0"/>
            </a:br>
            <a:endParaRPr lang="sk-SK" dirty="0"/>
          </a:p>
        </p:txBody>
      </p:sp>
      <p:sp>
        <p:nvSpPr>
          <p:cNvPr id="3" name="Zástupný objekt pre obsah 2"/>
          <p:cNvSpPr>
            <a:spLocks noGrp="1"/>
          </p:cNvSpPr>
          <p:nvPr>
            <p:ph idx="1"/>
          </p:nvPr>
        </p:nvSpPr>
        <p:spPr>
          <a:xfrm>
            <a:off x="677334" y="1637607"/>
            <a:ext cx="8596668" cy="5070764"/>
          </a:xfrm>
        </p:spPr>
        <p:txBody>
          <a:bodyPr>
            <a:normAutofit lnSpcReduction="10000"/>
          </a:bodyPr>
          <a:lstStyle/>
          <a:p>
            <a:pPr algn="just"/>
            <a:r>
              <a:rPr lang="sk-SK" sz="2000" dirty="0">
                <a:latin typeface="Arial Narrow" panose="020B0606020202030204" pitchFamily="34" charset="0"/>
              </a:rPr>
              <a:t>1 720 hodín na vzťahuje na obdobie </a:t>
            </a:r>
            <a:r>
              <a:rPr lang="sk-SK" sz="2000" b="1" u="sng" dirty="0">
                <a:latin typeface="Arial Narrow" panose="020B0606020202030204" pitchFamily="34" charset="0"/>
              </a:rPr>
              <a:t>celého kalendárneho roka </a:t>
            </a:r>
            <a:r>
              <a:rPr lang="sk-SK" sz="2000" dirty="0">
                <a:latin typeface="Arial Narrow" panose="020B0606020202030204" pitchFamily="34" charset="0"/>
              </a:rPr>
              <a:t>– teda ak zamestnanec pracuje celý kalendárny rok</a:t>
            </a:r>
          </a:p>
          <a:p>
            <a:pPr algn="just"/>
            <a:r>
              <a:rPr lang="sk-SK" sz="2000" dirty="0">
                <a:latin typeface="Arial Narrow" panose="020B0606020202030204" pitchFamily="34" charset="0"/>
              </a:rPr>
              <a:t>V prípade, ak pracovný </a:t>
            </a:r>
            <a:r>
              <a:rPr lang="sk-SK" sz="2000" dirty="0" smtClean="0">
                <a:latin typeface="Arial Narrow" panose="020B0606020202030204" pitchFamily="34" charset="0"/>
              </a:rPr>
              <a:t>pomer</a:t>
            </a:r>
            <a:r>
              <a:rPr lang="sk-SK" sz="2000" dirty="0">
                <a:solidFill>
                  <a:srgbClr val="FF0000"/>
                </a:solidFill>
                <a:latin typeface="Arial Narrow" panose="020B0606020202030204" pitchFamily="34" charset="0"/>
              </a:rPr>
              <a:t> </a:t>
            </a:r>
            <a:r>
              <a:rPr lang="sk-SK" sz="2000" dirty="0" smtClean="0">
                <a:latin typeface="Arial Narrow" panose="020B0606020202030204" pitchFamily="34" charset="0"/>
              </a:rPr>
              <a:t>začne </a:t>
            </a:r>
            <a:r>
              <a:rPr lang="sk-SK" sz="2000" dirty="0">
                <a:latin typeface="Arial Narrow" panose="020B0606020202030204" pitchFamily="34" charset="0"/>
              </a:rPr>
              <a:t>v priebehu kalendárneho roka uplatňuje sa </a:t>
            </a:r>
            <a:r>
              <a:rPr lang="sk-SK" sz="2000" b="1" u="sng" dirty="0">
                <a:latin typeface="Arial Narrow" panose="020B0606020202030204" pitchFamily="34" charset="0"/>
              </a:rPr>
              <a:t>alikvotný počet </a:t>
            </a:r>
            <a:r>
              <a:rPr lang="sk-SK" sz="2000" b="1" u="sng" dirty="0" smtClean="0">
                <a:latin typeface="Arial Narrow" panose="020B0606020202030204" pitchFamily="34" charset="0"/>
              </a:rPr>
              <a:t>hodín </a:t>
            </a:r>
            <a:r>
              <a:rPr lang="sk-SK" sz="2000" dirty="0" smtClean="0">
                <a:latin typeface="Arial Narrow" panose="020B0606020202030204" pitchFamily="34" charset="0"/>
              </a:rPr>
              <a:t>(1 720 : 12 mesiacov = 143,33 hod/1 mesiac)</a:t>
            </a:r>
            <a:endParaRPr lang="sk-SK" sz="2000" b="1" u="sng" dirty="0">
              <a:latin typeface="Arial Narrow" panose="020B0606020202030204" pitchFamily="34" charset="0"/>
            </a:endParaRPr>
          </a:p>
          <a:p>
            <a:pPr algn="just"/>
            <a:r>
              <a:rPr lang="sk-SK" sz="2000" dirty="0">
                <a:latin typeface="Arial Narrow" panose="020B0606020202030204" pitchFamily="34" charset="0"/>
              </a:rPr>
              <a:t>Príklady:</a:t>
            </a:r>
          </a:p>
          <a:p>
            <a:pPr algn="just"/>
            <a:r>
              <a:rPr lang="sk-SK" sz="2000" dirty="0">
                <a:latin typeface="Arial Narrow" panose="020B0606020202030204" pitchFamily="34" charset="0"/>
              </a:rPr>
              <a:t>V prípade, že projekt začne </a:t>
            </a:r>
            <a:r>
              <a:rPr lang="sk-SK" sz="2000" dirty="0" smtClean="0">
                <a:latin typeface="Arial Narrow" panose="020B0606020202030204" pitchFamily="34" charset="0"/>
              </a:rPr>
              <a:t>1.10.2026, </a:t>
            </a:r>
            <a:r>
              <a:rPr lang="sk-SK" sz="2000" dirty="0">
                <a:latin typeface="Arial Narrow" panose="020B0606020202030204" pitchFamily="34" charset="0"/>
              </a:rPr>
              <a:t>je možné za rok preplatiť zo strany sprostredkovateľského orgánu </a:t>
            </a:r>
            <a:r>
              <a:rPr lang="sk-SK" sz="2000" dirty="0" smtClean="0">
                <a:latin typeface="Arial Narrow" panose="020B0606020202030204" pitchFamily="34" charset="0"/>
              </a:rPr>
              <a:t>1 720 : 12 x 3 = </a:t>
            </a:r>
            <a:r>
              <a:rPr lang="sk-SK" sz="2000" u="sng" dirty="0" smtClean="0">
                <a:solidFill>
                  <a:srgbClr val="FF0000"/>
                </a:solidFill>
                <a:latin typeface="Arial Narrow" panose="020B0606020202030204" pitchFamily="34" charset="0"/>
              </a:rPr>
              <a:t>430</a:t>
            </a:r>
            <a:r>
              <a:rPr lang="sk-SK" sz="2000" dirty="0" smtClean="0">
                <a:solidFill>
                  <a:srgbClr val="FF0000"/>
                </a:solidFill>
                <a:latin typeface="Arial Narrow" panose="020B0606020202030204" pitchFamily="34" charset="0"/>
              </a:rPr>
              <a:t> </a:t>
            </a:r>
            <a:r>
              <a:rPr lang="sk-SK" sz="2000" dirty="0" smtClean="0">
                <a:latin typeface="Arial Narrow" panose="020B0606020202030204" pitchFamily="34" charset="0"/>
              </a:rPr>
              <a:t>odpracovaných </a:t>
            </a:r>
            <a:r>
              <a:rPr lang="sk-SK" sz="2000" dirty="0">
                <a:latin typeface="Arial Narrow" panose="020B0606020202030204" pitchFamily="34" charset="0"/>
              </a:rPr>
              <a:t>hodín na zamestnanca.</a:t>
            </a:r>
          </a:p>
          <a:p>
            <a:pPr algn="just"/>
            <a:r>
              <a:rPr lang="sk-SK" sz="2000" dirty="0">
                <a:latin typeface="Arial Narrow" panose="020B0606020202030204" pitchFamily="34" charset="0"/>
              </a:rPr>
              <a:t>V prípade, že </a:t>
            </a:r>
            <a:r>
              <a:rPr lang="sk-SK" sz="2000" dirty="0" smtClean="0">
                <a:latin typeface="Arial Narrow" panose="020B0606020202030204" pitchFamily="34" charset="0"/>
              </a:rPr>
              <a:t>projekt začne 1.2.2026 a zamestnanec ukončí pracovný pomer k 1.11.2026, </a:t>
            </a:r>
            <a:r>
              <a:rPr lang="sk-SK" sz="2000" dirty="0">
                <a:latin typeface="Arial Narrow" panose="020B0606020202030204" pitchFamily="34" charset="0"/>
              </a:rPr>
              <a:t>je </a:t>
            </a:r>
            <a:r>
              <a:rPr lang="sk-SK" sz="2000" dirty="0" smtClean="0">
                <a:latin typeface="Arial Narrow" panose="020B0606020202030204" pitchFamily="34" charset="0"/>
              </a:rPr>
              <a:t>možné za zamestnanca za rok </a:t>
            </a:r>
            <a:r>
              <a:rPr lang="sk-SK" sz="2000" dirty="0">
                <a:latin typeface="Arial Narrow" panose="020B0606020202030204" pitchFamily="34" charset="0"/>
              </a:rPr>
              <a:t>preplatiť zo strany sprostredkovateľského </a:t>
            </a:r>
            <a:r>
              <a:rPr lang="sk-SK" sz="2000" dirty="0" smtClean="0">
                <a:latin typeface="Arial Narrow" panose="020B0606020202030204" pitchFamily="34" charset="0"/>
              </a:rPr>
              <a:t>orgánu alikvotnú časť z 1 720, ktorá prislúcha k 9 mesiacom t. j. 1 720 : 12 x 9  = </a:t>
            </a:r>
            <a:r>
              <a:rPr lang="sk-SK" sz="2000" u="sng" dirty="0" smtClean="0">
                <a:solidFill>
                  <a:srgbClr val="FF0000"/>
                </a:solidFill>
                <a:latin typeface="Arial Narrow" panose="020B0606020202030204" pitchFamily="34" charset="0"/>
              </a:rPr>
              <a:t>1 290 </a:t>
            </a:r>
            <a:r>
              <a:rPr lang="sk-SK" sz="2000" dirty="0">
                <a:latin typeface="Arial Narrow" panose="020B0606020202030204" pitchFamily="34" charset="0"/>
              </a:rPr>
              <a:t>odpracovaných hodín na zamestnanca</a:t>
            </a:r>
            <a:r>
              <a:rPr lang="sk-SK" sz="2000" dirty="0" smtClean="0">
                <a:latin typeface="Arial Narrow" panose="020B0606020202030204" pitchFamily="34" charset="0"/>
              </a:rPr>
              <a:t>.</a:t>
            </a:r>
          </a:p>
          <a:p>
            <a:pPr algn="just"/>
            <a:r>
              <a:rPr lang="sk-SK" sz="2000" dirty="0" smtClean="0">
                <a:latin typeface="Arial Narrow" panose="020B0606020202030204" pitchFamily="34" charset="0"/>
              </a:rPr>
              <a:t>Viac informácií k ZVV nájdete </a:t>
            </a:r>
            <a:r>
              <a:rPr lang="sk-SK" sz="2000" smtClean="0">
                <a:latin typeface="Arial Narrow" panose="020B0606020202030204" pitchFamily="34" charset="0"/>
              </a:rPr>
              <a:t>vo zverejnenom </a:t>
            </a:r>
            <a:r>
              <a:rPr lang="sk-SK" sz="2000" dirty="0" smtClean="0">
                <a:latin typeface="Arial Narrow" panose="020B0606020202030204" pitchFamily="34" charset="0"/>
              </a:rPr>
              <a:t>dokumente na stránke MPSVR </a:t>
            </a:r>
            <a:r>
              <a:rPr lang="sk-SK" sz="2000" dirty="0">
                <a:latin typeface="Arial Narrow" panose="020B0606020202030204" pitchFamily="34" charset="0"/>
              </a:rPr>
              <a:t>SR </a:t>
            </a:r>
            <a:endParaRPr lang="sk-SK" sz="2000" dirty="0" smtClean="0">
              <a:latin typeface="Arial Narrow" panose="020B0606020202030204" pitchFamily="34" charset="0"/>
            </a:endParaRPr>
          </a:p>
          <a:p>
            <a:pPr marL="0" indent="0" algn="just">
              <a:buNone/>
            </a:pPr>
            <a:r>
              <a:rPr lang="sk-SK" sz="2000" dirty="0">
                <a:latin typeface="Arial Narrow" panose="020B0606020202030204" pitchFamily="34" charset="0"/>
              </a:rPr>
              <a:t>	</a:t>
            </a:r>
            <a:r>
              <a:rPr lang="sk-SK" sz="2000" dirty="0" smtClean="0">
                <a:solidFill>
                  <a:schemeClr val="accent1">
                    <a:lumMod val="75000"/>
                  </a:schemeClr>
                </a:solidFill>
                <a:latin typeface="Arial Narrow" panose="020B0606020202030204" pitchFamily="34" charset="0"/>
              </a:rPr>
              <a:t>www.mpsvr.sk/sk/sekcia-fondov-eu/programove-obdobie-2021-2027/dokumenty</a:t>
            </a:r>
            <a:r>
              <a:rPr lang="sk-SK" sz="2000" dirty="0">
                <a:solidFill>
                  <a:schemeClr val="accent1">
                    <a:lumMod val="75000"/>
                  </a:schemeClr>
                </a:solidFill>
                <a:latin typeface="Arial Narrow" panose="020B0606020202030204" pitchFamily="34" charset="0"/>
              </a:rPr>
              <a:t>/</a:t>
            </a:r>
            <a:endParaRPr lang="sk-SK" dirty="0">
              <a:solidFill>
                <a:schemeClr val="accent1">
                  <a:lumMod val="75000"/>
                </a:schemeClr>
              </a:solidFill>
            </a:endParaRPr>
          </a:p>
        </p:txBody>
      </p:sp>
    </p:spTree>
    <p:extLst>
      <p:ext uri="{BB962C8B-B14F-4D97-AF65-F5344CB8AC3E}">
        <p14:creationId xmlns:p14="http://schemas.microsoft.com/office/powerpoint/2010/main" val="3997290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additive="base">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 calcmode="lin" valueType="num">
                                      <p:cBhvr additive="base">
                                        <p:cTn id="2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additive="base">
                                        <p:cTn id="3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3">
                                            <p:txEl>
                                              <p:pRg st="5" end="5"/>
                                            </p:txEl>
                                          </p:spTgt>
                                        </p:tgtEl>
                                        <p:attrNameLst>
                                          <p:attrName>style.visibility</p:attrName>
                                        </p:attrNameLst>
                                      </p:cBhvr>
                                      <p:to>
                                        <p:strVal val="visible"/>
                                      </p:to>
                                    </p:set>
                                    <p:anim calcmode="lin" valueType="num">
                                      <p:cBhvr additive="base">
                                        <p:cTn id="4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3">
                                            <p:txEl>
                                              <p:pRg st="6" end="6"/>
                                            </p:txEl>
                                          </p:spTgt>
                                        </p:tgtEl>
                                        <p:attrNameLst>
                                          <p:attrName>style.visibility</p:attrName>
                                        </p:attrNameLst>
                                      </p:cBhvr>
                                      <p:to>
                                        <p:strVal val="visible"/>
                                      </p:to>
                                    </p:set>
                                    <p:anim calcmode="lin" valueType="num">
                                      <p:cBhvr additive="base">
                                        <p:cTn id="4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610832" y="435032"/>
            <a:ext cx="8596668" cy="1144385"/>
          </a:xfrm>
        </p:spPr>
        <p:txBody>
          <a:bodyPr>
            <a:normAutofit fontScale="90000"/>
          </a:bodyPr>
          <a:lstStyle/>
          <a:p>
            <a:pPr algn="ctr"/>
            <a:r>
              <a:rPr lang="sk-SK" sz="4000" b="1" dirty="0">
                <a:latin typeface="Arial Narrow" panose="020B0606020202030204" pitchFamily="34" charset="0"/>
              </a:rPr>
              <a:t>ZJEDNODUŠENÉ VYKAZOVANIE VÝDAVKOV</a:t>
            </a:r>
            <a:br>
              <a:rPr lang="sk-SK" sz="4000" b="1" dirty="0">
                <a:latin typeface="Arial Narrow" panose="020B0606020202030204" pitchFamily="34" charset="0"/>
              </a:rPr>
            </a:br>
            <a:r>
              <a:rPr lang="sk-SK" sz="4000" b="1" dirty="0" smtClean="0">
                <a:latin typeface="Arial Narrow" panose="020B0606020202030204" pitchFamily="34" charset="0"/>
              </a:rPr>
              <a:t>(ZVV)</a:t>
            </a:r>
            <a:r>
              <a:rPr lang="sk-SK" dirty="0"/>
              <a:t/>
            </a:r>
            <a:br>
              <a:rPr lang="sk-SK" dirty="0"/>
            </a:br>
            <a:endParaRPr lang="sk-SK" dirty="0"/>
          </a:p>
        </p:txBody>
      </p:sp>
      <p:sp>
        <p:nvSpPr>
          <p:cNvPr id="3" name="Zástupný objekt pre obsah 2"/>
          <p:cNvSpPr>
            <a:spLocks noGrp="1"/>
          </p:cNvSpPr>
          <p:nvPr>
            <p:ph idx="1"/>
          </p:nvPr>
        </p:nvSpPr>
        <p:spPr>
          <a:xfrm>
            <a:off x="677333" y="1812175"/>
            <a:ext cx="10470033" cy="4937760"/>
          </a:xfrm>
        </p:spPr>
        <p:txBody>
          <a:bodyPr/>
          <a:lstStyle/>
          <a:p>
            <a:pPr marL="0" indent="0">
              <a:buNone/>
            </a:pPr>
            <a:endParaRPr lang="sk-SK" sz="2000" dirty="0" smtClean="0"/>
          </a:p>
          <a:p>
            <a:pPr marL="0" indent="0">
              <a:buNone/>
            </a:pPr>
            <a:r>
              <a:rPr lang="sk-SK" sz="2400" b="1" u="sng" dirty="0" smtClean="0">
                <a:latin typeface="Arial Narrow" panose="020B0606020202030204" pitchFamily="34" charset="0"/>
              </a:rPr>
              <a:t>Obsah prezentácie:</a:t>
            </a:r>
          </a:p>
          <a:p>
            <a:pPr>
              <a:buFont typeface="Wingdings" panose="05000000000000000000" pitchFamily="2" charset="2"/>
              <a:buChar char="q"/>
            </a:pPr>
            <a:r>
              <a:rPr lang="sk-SK" sz="2400" dirty="0">
                <a:latin typeface="Arial Narrow" panose="020B0606020202030204" pitchFamily="34" charset="0"/>
              </a:rPr>
              <a:t>Účel a právny základ zjednodušeného vykazovania výdavkov</a:t>
            </a:r>
          </a:p>
          <a:p>
            <a:pPr>
              <a:buFont typeface="Wingdings" panose="05000000000000000000" pitchFamily="2" charset="2"/>
              <a:buChar char="q"/>
            </a:pPr>
            <a:r>
              <a:rPr lang="sk-SK" sz="2400" dirty="0">
                <a:latin typeface="Arial Narrow" panose="020B0606020202030204" pitchFamily="34" charset="0"/>
              </a:rPr>
              <a:t>Jednotkový náklad vo výzve </a:t>
            </a:r>
          </a:p>
          <a:p>
            <a:pPr>
              <a:buFont typeface="Wingdings" panose="05000000000000000000" pitchFamily="2" charset="2"/>
              <a:buChar char="q"/>
            </a:pPr>
            <a:r>
              <a:rPr lang="sk-SK" sz="2400" dirty="0">
                <a:latin typeface="Arial Narrow" panose="020B0606020202030204" pitchFamily="34" charset="0"/>
              </a:rPr>
              <a:t>Podmienky oprávnenosti, preukazovanie, kontrola oprávnenosti</a:t>
            </a:r>
          </a:p>
          <a:p>
            <a:pPr>
              <a:buFont typeface="Wingdings" panose="05000000000000000000" pitchFamily="2" charset="2"/>
              <a:buChar char="q"/>
            </a:pPr>
            <a:r>
              <a:rPr lang="sk-SK" sz="2400" dirty="0">
                <a:latin typeface="Arial Narrow" panose="020B0606020202030204" pitchFamily="34" charset="0"/>
              </a:rPr>
              <a:t>Aktualizácia jednotkového nákladu</a:t>
            </a:r>
          </a:p>
          <a:p>
            <a:pPr marL="0" indent="0">
              <a:buNone/>
            </a:pPr>
            <a:endParaRPr lang="sk-SK" sz="2400" dirty="0">
              <a:latin typeface="Arial Narrow" panose="020B0606020202030204" pitchFamily="34" charset="0"/>
            </a:endParaRPr>
          </a:p>
        </p:txBody>
      </p:sp>
    </p:spTree>
    <p:extLst>
      <p:ext uri="{BB962C8B-B14F-4D97-AF65-F5344CB8AC3E}">
        <p14:creationId xmlns:p14="http://schemas.microsoft.com/office/powerpoint/2010/main" val="25989239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ipe(down)">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down)">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wipe(down)">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objekt pre obsah 2"/>
          <p:cNvSpPr>
            <a:spLocks noGrp="1"/>
          </p:cNvSpPr>
          <p:nvPr>
            <p:ph idx="1"/>
          </p:nvPr>
        </p:nvSpPr>
        <p:spPr>
          <a:xfrm>
            <a:off x="743836" y="2977227"/>
            <a:ext cx="8596668" cy="3880773"/>
          </a:xfrm>
        </p:spPr>
        <p:txBody>
          <a:bodyPr/>
          <a:lstStyle/>
          <a:p>
            <a:pPr marL="0" indent="0" algn="ctr">
              <a:buNone/>
            </a:pPr>
            <a:endParaRPr lang="sk-SK" sz="3600" dirty="0" smtClean="0">
              <a:latin typeface="Arial Narrow" panose="020B0606020202030204" pitchFamily="34" charset="0"/>
            </a:endParaRPr>
          </a:p>
          <a:p>
            <a:pPr marL="0" indent="0" algn="ctr">
              <a:buNone/>
            </a:pPr>
            <a:endParaRPr lang="sk-SK" sz="3600" dirty="0">
              <a:latin typeface="Arial Narrow" panose="020B0606020202030204" pitchFamily="34" charset="0"/>
            </a:endParaRPr>
          </a:p>
          <a:p>
            <a:pPr marL="0" indent="0" algn="ctr">
              <a:buNone/>
            </a:pPr>
            <a:endParaRPr lang="sk-SK" sz="3600" dirty="0" smtClean="0">
              <a:latin typeface="Arial Narrow" panose="020B0606020202030204" pitchFamily="34" charset="0"/>
            </a:endParaRPr>
          </a:p>
          <a:p>
            <a:endParaRPr lang="sk-SK" dirty="0"/>
          </a:p>
        </p:txBody>
      </p:sp>
      <p:pic>
        <p:nvPicPr>
          <p:cNvPr id="4" name="Obrázok 3"/>
          <p:cNvPicPr/>
          <p:nvPr/>
        </p:nvPicPr>
        <p:blipFill>
          <a:blip r:embed="rId2">
            <a:extLst>
              <a:ext uri="{28A0092B-C50C-407E-A947-70E740481C1C}">
                <a14:useLocalDpi xmlns:a14="http://schemas.microsoft.com/office/drawing/2010/main" val="0"/>
              </a:ext>
            </a:extLst>
          </a:blip>
          <a:srcRect/>
          <a:stretch>
            <a:fillRect/>
          </a:stretch>
        </p:blipFill>
        <p:spPr bwMode="auto">
          <a:xfrm>
            <a:off x="1421978" y="1554480"/>
            <a:ext cx="7240384" cy="2568633"/>
          </a:xfrm>
          <a:prstGeom prst="rect">
            <a:avLst/>
          </a:prstGeom>
          <a:noFill/>
          <a:ln>
            <a:noFill/>
          </a:ln>
        </p:spPr>
      </p:pic>
    </p:spTree>
    <p:extLst>
      <p:ext uri="{BB962C8B-B14F-4D97-AF65-F5344CB8AC3E}">
        <p14:creationId xmlns:p14="http://schemas.microsoft.com/office/powerpoint/2010/main" val="19874200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677334" y="609600"/>
            <a:ext cx="8596668" cy="811876"/>
          </a:xfrm>
        </p:spPr>
        <p:txBody>
          <a:bodyPr/>
          <a:lstStyle/>
          <a:p>
            <a:r>
              <a:rPr lang="sk-SK" b="1" dirty="0" smtClean="0">
                <a:latin typeface="Arial Narrow" panose="020B0606020202030204" pitchFamily="34" charset="0"/>
              </a:rPr>
              <a:t>PREČO SA SO ROZHODOL POUŽIŤ ZVV?</a:t>
            </a:r>
            <a:endParaRPr lang="sk-SK" b="1" dirty="0">
              <a:latin typeface="Arial Narrow" panose="020B0606020202030204" pitchFamily="34" charset="0"/>
            </a:endParaRPr>
          </a:p>
        </p:txBody>
      </p:sp>
      <p:sp>
        <p:nvSpPr>
          <p:cNvPr id="3" name="Zástupný objekt pre obsah 2"/>
          <p:cNvSpPr>
            <a:spLocks noGrp="1"/>
          </p:cNvSpPr>
          <p:nvPr>
            <p:ph idx="1"/>
          </p:nvPr>
        </p:nvSpPr>
        <p:spPr>
          <a:xfrm>
            <a:off x="677333" y="1528821"/>
            <a:ext cx="10003474" cy="4938481"/>
          </a:xfrm>
        </p:spPr>
        <p:txBody>
          <a:bodyPr/>
          <a:lstStyle/>
          <a:p>
            <a:endParaRPr lang="sk-SK" sz="2800" dirty="0" smtClean="0">
              <a:latin typeface="Arial Narrow" panose="020B0606020202030204" pitchFamily="34" charset="0"/>
            </a:endParaRPr>
          </a:p>
          <a:p>
            <a:pPr algn="just"/>
            <a:r>
              <a:rPr lang="sk-SK" sz="3200" dirty="0" smtClean="0">
                <a:latin typeface="Arial Narrow" panose="020B0606020202030204" pitchFamily="34" charset="0"/>
              </a:rPr>
              <a:t>odporúčanie Európskej komisie </a:t>
            </a:r>
            <a:r>
              <a:rPr lang="sk-SK" sz="3200" dirty="0">
                <a:latin typeface="Arial Narrow" panose="020B0606020202030204" pitchFamily="34" charset="0"/>
              </a:rPr>
              <a:t>vo väčšej miere používať ZVV</a:t>
            </a:r>
          </a:p>
          <a:p>
            <a:pPr algn="just"/>
            <a:r>
              <a:rPr lang="sk-SK" sz="3200" dirty="0">
                <a:latin typeface="Arial Narrow" panose="020B0606020202030204" pitchFamily="34" charset="0"/>
              </a:rPr>
              <a:t>vylúčenie kontroly výplatných </a:t>
            </a:r>
            <a:r>
              <a:rPr lang="sk-SK" sz="3200" dirty="0" smtClean="0">
                <a:latin typeface="Arial Narrow" panose="020B0606020202030204" pitchFamily="34" charset="0"/>
              </a:rPr>
              <a:t>pások, pracovných výkazov </a:t>
            </a:r>
            <a:r>
              <a:rPr lang="sk-SK" sz="3200" dirty="0">
                <a:latin typeface="Arial Narrow" panose="020B0606020202030204" pitchFamily="34" charset="0"/>
              </a:rPr>
              <a:t>a dôkazu o úhrade (bankových výpisov</a:t>
            </a:r>
            <a:r>
              <a:rPr lang="sk-SK" sz="3200" dirty="0" smtClean="0">
                <a:latin typeface="Arial Narrow" panose="020B0606020202030204" pitchFamily="34" charset="0"/>
              </a:rPr>
              <a:t>)</a:t>
            </a:r>
          </a:p>
          <a:p>
            <a:pPr algn="just"/>
            <a:r>
              <a:rPr lang="sk-SK" sz="3200" dirty="0" smtClean="0">
                <a:latin typeface="Arial Narrow" panose="020B0606020202030204" pitchFamily="34" charset="0"/>
              </a:rPr>
              <a:t> jednoduchšie </a:t>
            </a:r>
            <a:r>
              <a:rPr lang="sk-SK" sz="3200" dirty="0">
                <a:latin typeface="Arial Narrow" panose="020B0606020202030204" pitchFamily="34" charset="0"/>
              </a:rPr>
              <a:t>preukazovanie pre </a:t>
            </a:r>
            <a:r>
              <a:rPr lang="sk-SK" sz="3200" dirty="0" smtClean="0">
                <a:latin typeface="Arial Narrow" panose="020B0606020202030204" pitchFamily="34" charset="0"/>
              </a:rPr>
              <a:t>prijímateľa</a:t>
            </a:r>
          </a:p>
          <a:p>
            <a:pPr algn="just"/>
            <a:r>
              <a:rPr lang="sk-SK" sz="3200" dirty="0">
                <a:latin typeface="Arial Narrow" panose="020B0606020202030204" pitchFamily="34" charset="0"/>
              </a:rPr>
              <a:t>jednoduchšia kontrola pre </a:t>
            </a:r>
            <a:r>
              <a:rPr lang="sk-SK" sz="3200" dirty="0" smtClean="0">
                <a:latin typeface="Arial Narrow" panose="020B0606020202030204" pitchFamily="34" charset="0"/>
              </a:rPr>
              <a:t>Sprostredkovateľský orgán </a:t>
            </a:r>
            <a:endParaRPr lang="sk-SK" sz="3200" dirty="0">
              <a:latin typeface="Arial Narrow" panose="020B0606020202030204" pitchFamily="34" charset="0"/>
            </a:endParaRPr>
          </a:p>
          <a:p>
            <a:pPr algn="just"/>
            <a:r>
              <a:rPr lang="sk-SK" sz="3200" b="1" dirty="0" smtClean="0">
                <a:latin typeface="Arial Narrow" panose="020B0606020202030204" pitchFamily="34" charset="0"/>
              </a:rPr>
              <a:t>štandardizácia </a:t>
            </a:r>
            <a:r>
              <a:rPr lang="sk-SK" sz="3200" b="1" dirty="0">
                <a:latin typeface="Arial Narrow" panose="020B0606020202030204" pitchFamily="34" charset="0"/>
              </a:rPr>
              <a:t>ceny </a:t>
            </a:r>
            <a:r>
              <a:rPr lang="sk-SK" sz="3200" dirty="0" smtClean="0">
                <a:latin typeface="Arial Narrow" panose="020B0606020202030204" pitchFamily="34" charset="0"/>
              </a:rPr>
              <a:t>– </a:t>
            </a:r>
            <a:r>
              <a:rPr lang="sk-SK" sz="3200" dirty="0" err="1" smtClean="0">
                <a:latin typeface="Arial Narrow" panose="020B0606020202030204" pitchFamily="34" charset="0"/>
              </a:rPr>
              <a:t>benchmark</a:t>
            </a:r>
            <a:r>
              <a:rPr lang="sk-SK" sz="3200" dirty="0" smtClean="0">
                <a:latin typeface="Arial Narrow" panose="020B0606020202030204" pitchFamily="34" charset="0"/>
              </a:rPr>
              <a:t> </a:t>
            </a:r>
            <a:endParaRPr lang="sk-SK" sz="3200" dirty="0">
              <a:latin typeface="Arial Narrow" panose="020B0606020202030204" pitchFamily="34" charset="0"/>
            </a:endParaRPr>
          </a:p>
          <a:p>
            <a:endParaRPr lang="sk-SK" dirty="0"/>
          </a:p>
        </p:txBody>
      </p:sp>
    </p:spTree>
    <p:extLst>
      <p:ext uri="{BB962C8B-B14F-4D97-AF65-F5344CB8AC3E}">
        <p14:creationId xmlns:p14="http://schemas.microsoft.com/office/powerpoint/2010/main" val="18478230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p:cTn id="21"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3" dur="500"/>
                                        <p:tgtEl>
                                          <p:spTgt spid="3">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wipe(down)">
                                      <p:cBhvr>
                                        <p:cTn id="28" dur="500"/>
                                        <p:tgtEl>
                                          <p:spTgt spid="3">
                                            <p:txEl>
                                              <p:pRg st="4" end="4"/>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wipe(down)">
                                      <p:cBhvr>
                                        <p:cTn id="33"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dĺžnik 6"/>
          <p:cNvSpPr/>
          <p:nvPr/>
        </p:nvSpPr>
        <p:spPr>
          <a:xfrm>
            <a:off x="731520" y="3782291"/>
            <a:ext cx="3773978" cy="15794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2" name="Nadpis 1"/>
          <p:cNvSpPr>
            <a:spLocks noGrp="1"/>
          </p:cNvSpPr>
          <p:nvPr>
            <p:ph type="title"/>
          </p:nvPr>
        </p:nvSpPr>
        <p:spPr>
          <a:xfrm>
            <a:off x="602520" y="193964"/>
            <a:ext cx="8596668" cy="1320800"/>
          </a:xfrm>
        </p:spPr>
        <p:txBody>
          <a:bodyPr>
            <a:normAutofit fontScale="90000"/>
          </a:bodyPr>
          <a:lstStyle/>
          <a:p>
            <a:pPr algn="ctr"/>
            <a:r>
              <a:rPr lang="sk-SK" sz="4000" b="1" dirty="0">
                <a:latin typeface="Arial Narrow" panose="020B0606020202030204" pitchFamily="34" charset="0"/>
              </a:rPr>
              <a:t>Právny základ hodinového nákladu - čl. 55 nariadenia 2021/1060 </a:t>
            </a:r>
            <a:r>
              <a:rPr lang="sk-SK" dirty="0"/>
              <a:t/>
            </a:r>
            <a:br>
              <a:rPr lang="sk-SK" dirty="0"/>
            </a:br>
            <a:endParaRPr lang="sk-SK" dirty="0"/>
          </a:p>
        </p:txBody>
      </p:sp>
      <p:pic>
        <p:nvPicPr>
          <p:cNvPr id="4" name="Zástupný objekt pre obsah 3"/>
          <p:cNvPicPr>
            <a:picLocks noGrp="1" noChangeAspect="1"/>
          </p:cNvPicPr>
          <p:nvPr>
            <p:ph idx="1"/>
          </p:nvPr>
        </p:nvPicPr>
        <p:blipFill rotWithShape="1">
          <a:blip r:embed="rId2"/>
          <a:srcRect l="29342" t="10883" r="31116"/>
          <a:stretch/>
        </p:blipFill>
        <p:spPr>
          <a:xfrm>
            <a:off x="514579" y="1379365"/>
            <a:ext cx="4386275" cy="5354637"/>
          </a:xfrm>
          <a:prstGeom prst="rect">
            <a:avLst/>
          </a:prstGeom>
          <a:effectLst>
            <a:outerShdw blurRad="38100" dist="50800" dir="5400000" sx="86000" sy="86000" algn="ctr" rotWithShape="0">
              <a:srgbClr val="000000">
                <a:alpha val="43137"/>
              </a:srgbClr>
            </a:outerShdw>
          </a:effectLst>
        </p:spPr>
      </p:pic>
      <p:pic>
        <p:nvPicPr>
          <p:cNvPr id="5" name="Zástupný objekt pre obsah 3">
            <a:extLst>
              <a:ext uri="{FF2B5EF4-FFF2-40B4-BE49-F238E27FC236}">
                <a16:creationId xmlns:a16="http://schemas.microsoft.com/office/drawing/2014/main" id="{04D1A45A-99DE-9E45-E3DF-477F41C6DB8C}"/>
              </a:ext>
            </a:extLst>
          </p:cNvPr>
          <p:cNvPicPr>
            <a:picLocks noChangeAspect="1"/>
          </p:cNvPicPr>
          <p:nvPr/>
        </p:nvPicPr>
        <p:blipFill rotWithShape="1">
          <a:blip r:embed="rId2"/>
          <a:srcRect l="33645" t="50696" r="42207" b="1818"/>
          <a:stretch/>
        </p:blipFill>
        <p:spPr>
          <a:xfrm>
            <a:off x="4995949" y="1514764"/>
            <a:ext cx="4760735" cy="4875723"/>
          </a:xfrm>
          <a:prstGeom prst="rect">
            <a:avLst/>
          </a:prstGeom>
          <a:ln w="38100">
            <a:solidFill>
              <a:srgbClr val="FF0000"/>
            </a:solidFill>
          </a:ln>
          <a:effectLst>
            <a:outerShdw blurRad="38100" dist="50800" dir="5400000" sx="86000" sy="86000" algn="ctr" rotWithShape="0">
              <a:srgbClr val="000000">
                <a:alpha val="43137"/>
              </a:srgbClr>
            </a:outerShdw>
          </a:effectLst>
        </p:spPr>
      </p:pic>
    </p:spTree>
    <p:extLst>
      <p:ext uri="{BB962C8B-B14F-4D97-AF65-F5344CB8AC3E}">
        <p14:creationId xmlns:p14="http://schemas.microsoft.com/office/powerpoint/2010/main" val="2852444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42" presetClass="path" presetSubtype="0" accel="50000" decel="50000" fill="hold" nodeType="withEffect">
                                  <p:stCondLst>
                                    <p:cond delay="0"/>
                                  </p:stCondLst>
                                  <p:childTnLst>
                                    <p:animMotion origin="layout" path="M -0.51875 0.13357 L 4.16667E-6 4.81481E-6 " pathEditMode="relative" rAng="0" ptsTypes="AA">
                                      <p:cBhvr>
                                        <p:cTn id="8" dur="500" fill="hold"/>
                                        <p:tgtEl>
                                          <p:spTgt spid="5"/>
                                        </p:tgtEl>
                                        <p:attrNameLst>
                                          <p:attrName>ppt_x</p:attrName>
                                          <p:attrName>ppt_y</p:attrName>
                                        </p:attrNameLst>
                                      </p:cBhvr>
                                      <p:rCtr x="25859" y="-6806"/>
                                    </p:animMotion>
                                  </p:childTnLst>
                                </p:cTn>
                              </p:par>
                              <p:par>
                                <p:cTn id="9" presetID="53" presetClass="entr" presetSubtype="16"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60956" y="169025"/>
            <a:ext cx="8596668" cy="728750"/>
          </a:xfrm>
        </p:spPr>
        <p:txBody>
          <a:bodyPr>
            <a:normAutofit fontScale="90000"/>
          </a:bodyPr>
          <a:lstStyle/>
          <a:p>
            <a:pPr algn="ctr"/>
            <a:r>
              <a:rPr lang="sk-SK" sz="4000" b="1" dirty="0" smtClean="0">
                <a:latin typeface="Arial Narrow" panose="020B0606020202030204" pitchFamily="34" charset="0"/>
              </a:rPr>
              <a:t>Výpočet jednotkového nákladu (JN)</a:t>
            </a:r>
            <a:r>
              <a:rPr lang="sk-SK" dirty="0"/>
              <a:t/>
            </a:r>
            <a:br>
              <a:rPr lang="sk-SK" dirty="0"/>
            </a:br>
            <a:endParaRPr lang="sk-SK" dirty="0"/>
          </a:p>
        </p:txBody>
      </p:sp>
      <mc:AlternateContent xmlns:mc="http://schemas.openxmlformats.org/markup-compatibility/2006" xmlns:a14="http://schemas.microsoft.com/office/drawing/2010/main">
        <mc:Choice Requires="a14">
          <p:sp>
            <p:nvSpPr>
              <p:cNvPr id="3" name="Zástupný objekt pre obsah 2"/>
              <p:cNvSpPr>
                <a:spLocks noGrp="1"/>
              </p:cNvSpPr>
              <p:nvPr>
                <p:ph idx="1"/>
              </p:nvPr>
            </p:nvSpPr>
            <p:spPr>
              <a:xfrm>
                <a:off x="885152" y="1130531"/>
                <a:ext cx="8596668" cy="5143587"/>
              </a:xfrm>
            </p:spPr>
            <p:txBody>
              <a:bodyPr/>
              <a:lstStyle/>
              <a:p>
                <a:pPr marL="0" lvl="5" indent="0" algn="ctr" defTabSz="914400">
                  <a:spcBef>
                    <a:spcPts val="1200"/>
                  </a:spcBef>
                  <a:buClr>
                    <a:srgbClr val="C00000"/>
                  </a:buClr>
                  <a:buSzTx/>
                  <a:buNone/>
                </a:pPr>
                <a:r>
                  <a:rPr lang="sk-SK" sz="3200" b="1" dirty="0" smtClean="0">
                    <a:solidFill>
                      <a:srgbClr val="FF0000"/>
                    </a:solidFill>
                    <a:latin typeface="Arial Narrow" panose="020B0606020202030204" pitchFamily="34" charset="0"/>
                    <a:ea typeface="+mj-ea"/>
                    <a:cs typeface="+mj-cs"/>
                    <a:sym typeface="Arial"/>
                  </a:rPr>
                  <a:t>Jednotkový </a:t>
                </a:r>
                <a:r>
                  <a:rPr lang="sk-SK" sz="3200" b="1" dirty="0">
                    <a:solidFill>
                      <a:srgbClr val="FF0000"/>
                    </a:solidFill>
                    <a:latin typeface="Arial Narrow" panose="020B0606020202030204" pitchFamily="34" charset="0"/>
                    <a:ea typeface="+mj-ea"/>
                    <a:cs typeface="+mj-cs"/>
                    <a:sym typeface="Arial"/>
                  </a:rPr>
                  <a:t>náklad </a:t>
                </a:r>
                <a:r>
                  <a:rPr lang="en-GB" sz="3200" b="1" dirty="0">
                    <a:solidFill>
                      <a:srgbClr val="FF0000"/>
                    </a:solidFill>
                    <a:latin typeface="Arial Narrow" panose="020B0606020202030204" pitchFamily="34" charset="0"/>
                    <a:ea typeface="+mj-ea"/>
                    <a:cs typeface="+mj-cs"/>
                    <a:sym typeface="Arial"/>
                  </a:rPr>
                  <a:t>[</a:t>
                </a:r>
                <a:r>
                  <a:rPr lang="en-GB" sz="3200" b="1" dirty="0" err="1">
                    <a:solidFill>
                      <a:srgbClr val="FF0000"/>
                    </a:solidFill>
                    <a:latin typeface="Arial Narrow" panose="020B0606020202030204" pitchFamily="34" charset="0"/>
                    <a:ea typeface="+mj-ea"/>
                    <a:cs typeface="+mj-cs"/>
                    <a:sym typeface="Arial"/>
                  </a:rPr>
                  <a:t>eur</a:t>
                </a:r>
                <a:r>
                  <a:rPr lang="en-GB" sz="3200" b="1" dirty="0">
                    <a:solidFill>
                      <a:srgbClr val="FF0000"/>
                    </a:solidFill>
                    <a:latin typeface="Arial Narrow" panose="020B0606020202030204" pitchFamily="34" charset="0"/>
                    <a:ea typeface="+mj-ea"/>
                    <a:cs typeface="+mj-cs"/>
                    <a:sym typeface="Arial"/>
                  </a:rPr>
                  <a:t>]</a:t>
                </a:r>
                <a:r>
                  <a:rPr lang="sk-SK" sz="3200" b="1" dirty="0">
                    <a:solidFill>
                      <a:srgbClr val="FF0000"/>
                    </a:solidFill>
                    <a:latin typeface="Arial Narrow" panose="020B0606020202030204" pitchFamily="34" charset="0"/>
                    <a:ea typeface="+mj-ea"/>
                    <a:cs typeface="+mj-cs"/>
                    <a:sym typeface="Arial"/>
                  </a:rPr>
                  <a:t>  </a:t>
                </a:r>
                <a:r>
                  <a:rPr lang="sk-SK" sz="3200" b="1" dirty="0" smtClean="0">
                    <a:solidFill>
                      <a:srgbClr val="FF0000"/>
                    </a:solidFill>
                    <a:latin typeface="Arial Narrow" panose="020B0606020202030204" pitchFamily="34" charset="0"/>
                    <a:ea typeface="+mj-ea"/>
                    <a:cs typeface="+mj-cs"/>
                    <a:sym typeface="Arial"/>
                  </a:rPr>
                  <a:t>=</a:t>
                </a:r>
              </a:p>
              <a:p>
                <a:pPr marL="0" lvl="5" indent="0" algn="ctr" defTabSz="914400">
                  <a:spcBef>
                    <a:spcPts val="1200"/>
                  </a:spcBef>
                  <a:buClr>
                    <a:srgbClr val="C00000"/>
                  </a:buClr>
                  <a:buSzTx/>
                  <a:buNone/>
                </a:pPr>
                <a:r>
                  <a:rPr lang="sk-SK" sz="3200" b="1" dirty="0" smtClean="0">
                    <a:solidFill>
                      <a:srgbClr val="FF0000"/>
                    </a:solidFill>
                    <a:latin typeface="Arial Narrow" panose="020B0606020202030204" pitchFamily="34" charset="0"/>
                    <a:ea typeface="+mj-ea"/>
                    <a:cs typeface="+mj-cs"/>
                    <a:sym typeface="Arial"/>
                  </a:rPr>
                  <a:t>  </a:t>
                </a:r>
                <a14:m>
                  <m:oMath xmlns:m="http://schemas.openxmlformats.org/officeDocument/2006/math">
                    <m:f>
                      <m:fPr>
                        <m:ctrlPr>
                          <a:rPr lang="sk-SK" sz="3200" b="1" i="1">
                            <a:solidFill>
                              <a:srgbClr val="FF0000"/>
                            </a:solidFill>
                            <a:latin typeface="Cambria Math" panose="02040503050406030204" pitchFamily="18" charset="0"/>
                            <a:ea typeface="+mj-ea"/>
                            <a:cs typeface="+mj-cs"/>
                            <a:sym typeface="Arial"/>
                          </a:rPr>
                        </m:ctrlPr>
                      </m:fPr>
                      <m:num>
                        <m:r>
                          <m:rPr>
                            <m:sty m:val="p"/>
                          </m:rPr>
                          <a:rPr lang="sk-SK" sz="3200" b="1">
                            <a:solidFill>
                              <a:srgbClr val="FF0000"/>
                            </a:solidFill>
                            <a:latin typeface="Cambria Math" panose="02040503050406030204" pitchFamily="18" charset="0"/>
                            <a:ea typeface="+mj-ea"/>
                            <a:cs typeface="+mj-cs"/>
                            <a:sym typeface="Arial"/>
                          </a:rPr>
                          <m:t>celkov</m:t>
                        </m:r>
                        <m:r>
                          <a:rPr lang="sk-SK" sz="3200" b="1">
                            <a:solidFill>
                              <a:srgbClr val="FF0000"/>
                            </a:solidFill>
                            <a:latin typeface="Cambria Math" panose="02040503050406030204" pitchFamily="18" charset="0"/>
                            <a:ea typeface="+mj-ea"/>
                            <a:cs typeface="+mj-cs"/>
                            <a:sym typeface="Arial"/>
                          </a:rPr>
                          <m:t>á </m:t>
                        </m:r>
                        <m:r>
                          <m:rPr>
                            <m:sty m:val="p"/>
                          </m:rPr>
                          <a:rPr lang="sk-SK" sz="3200" b="1">
                            <a:solidFill>
                              <a:srgbClr val="FF0000"/>
                            </a:solidFill>
                            <a:latin typeface="Cambria Math" panose="02040503050406030204" pitchFamily="18" charset="0"/>
                            <a:ea typeface="+mj-ea"/>
                            <a:cs typeface="+mj-cs"/>
                            <a:sym typeface="Arial"/>
                          </a:rPr>
                          <m:t>cena</m:t>
                        </m:r>
                        <m:r>
                          <a:rPr lang="sk-SK" sz="3200" b="1">
                            <a:solidFill>
                              <a:srgbClr val="FF0000"/>
                            </a:solidFill>
                            <a:latin typeface="Cambria Math" panose="02040503050406030204" pitchFamily="18" charset="0"/>
                            <a:ea typeface="+mj-ea"/>
                            <a:cs typeface="+mj-cs"/>
                            <a:sym typeface="Arial"/>
                          </a:rPr>
                          <m:t> </m:t>
                        </m:r>
                        <m:r>
                          <m:rPr>
                            <m:sty m:val="p"/>
                          </m:rPr>
                          <a:rPr lang="sk-SK" sz="3200" b="1">
                            <a:solidFill>
                              <a:srgbClr val="FF0000"/>
                            </a:solidFill>
                            <a:latin typeface="Cambria Math" panose="02040503050406030204" pitchFamily="18" charset="0"/>
                            <a:ea typeface="+mj-ea"/>
                            <a:cs typeface="+mj-cs"/>
                            <a:sym typeface="Arial"/>
                          </a:rPr>
                          <m:t>pr</m:t>
                        </m:r>
                        <m:r>
                          <a:rPr lang="sk-SK" sz="3200" b="1">
                            <a:solidFill>
                              <a:srgbClr val="FF0000"/>
                            </a:solidFill>
                            <a:latin typeface="Cambria Math" panose="02040503050406030204" pitchFamily="18" charset="0"/>
                            <a:ea typeface="+mj-ea"/>
                            <a:cs typeface="+mj-cs"/>
                            <a:sym typeface="Arial"/>
                          </a:rPr>
                          <m:t>á</m:t>
                        </m:r>
                        <m:r>
                          <m:rPr>
                            <m:sty m:val="p"/>
                          </m:rPr>
                          <a:rPr lang="sk-SK" sz="3200" b="1">
                            <a:solidFill>
                              <a:srgbClr val="FF0000"/>
                            </a:solidFill>
                            <a:latin typeface="Cambria Math" panose="02040503050406030204" pitchFamily="18" charset="0"/>
                            <a:ea typeface="+mj-ea"/>
                            <a:cs typeface="+mj-cs"/>
                            <a:sym typeface="Arial"/>
                          </a:rPr>
                          <m:t>ce</m:t>
                        </m:r>
                        <m:r>
                          <a:rPr lang="sk-SK" sz="3200" b="1">
                            <a:solidFill>
                              <a:srgbClr val="FF0000"/>
                            </a:solidFill>
                            <a:latin typeface="Cambria Math" panose="02040503050406030204" pitchFamily="18" charset="0"/>
                            <a:ea typeface="+mj-ea"/>
                            <a:cs typeface="+mj-cs"/>
                            <a:sym typeface="Arial"/>
                          </a:rPr>
                          <m:t> (</m:t>
                        </m:r>
                        <m:r>
                          <m:rPr>
                            <m:sty m:val="p"/>
                          </m:rPr>
                          <a:rPr lang="sk-SK" sz="3200" b="1">
                            <a:solidFill>
                              <a:srgbClr val="FF0000"/>
                            </a:solidFill>
                            <a:latin typeface="Cambria Math" panose="02040503050406030204" pitchFamily="18" charset="0"/>
                            <a:ea typeface="+mj-ea"/>
                            <a:cs typeface="+mj-cs"/>
                            <a:sym typeface="Arial"/>
                          </a:rPr>
                          <m:t>rok</m:t>
                        </m:r>
                        <m:r>
                          <a:rPr lang="sk-SK" sz="3200" b="1">
                            <a:solidFill>
                              <a:srgbClr val="FF0000"/>
                            </a:solidFill>
                            <a:latin typeface="Cambria Math" panose="02040503050406030204" pitchFamily="18" charset="0"/>
                            <a:ea typeface="+mj-ea"/>
                            <a:cs typeface="+mj-cs"/>
                            <a:sym typeface="Arial"/>
                          </a:rPr>
                          <m:t>)</m:t>
                        </m:r>
                      </m:num>
                      <m:den>
                        <m:r>
                          <m:rPr>
                            <m:sty m:val="p"/>
                          </m:rPr>
                          <a:rPr lang="sk-SK" sz="3200" b="1">
                            <a:solidFill>
                              <a:srgbClr val="FF0000"/>
                            </a:solidFill>
                            <a:latin typeface="Cambria Math" panose="02040503050406030204" pitchFamily="18" charset="0"/>
                            <a:ea typeface="+mj-ea"/>
                            <a:cs typeface="+mj-cs"/>
                            <a:sym typeface="Arial"/>
                          </a:rPr>
                          <m:t>po</m:t>
                        </m:r>
                        <m:r>
                          <a:rPr lang="sk-SK" sz="3200" b="1">
                            <a:solidFill>
                              <a:srgbClr val="FF0000"/>
                            </a:solidFill>
                            <a:latin typeface="Cambria Math" panose="02040503050406030204" pitchFamily="18" charset="0"/>
                            <a:ea typeface="+mj-ea"/>
                            <a:cs typeface="+mj-cs"/>
                            <a:sym typeface="Arial"/>
                          </a:rPr>
                          <m:t>č</m:t>
                        </m:r>
                        <m:r>
                          <m:rPr>
                            <m:sty m:val="p"/>
                          </m:rPr>
                          <a:rPr lang="sk-SK" sz="3200" b="1">
                            <a:solidFill>
                              <a:srgbClr val="FF0000"/>
                            </a:solidFill>
                            <a:latin typeface="Cambria Math" panose="02040503050406030204" pitchFamily="18" charset="0"/>
                            <a:ea typeface="+mj-ea"/>
                            <a:cs typeface="+mj-cs"/>
                            <a:sym typeface="Arial"/>
                          </a:rPr>
                          <m:t>et</m:t>
                        </m:r>
                        <m:r>
                          <a:rPr lang="sk-SK" sz="3200" b="1">
                            <a:solidFill>
                              <a:srgbClr val="FF0000"/>
                            </a:solidFill>
                            <a:latin typeface="Cambria Math" panose="02040503050406030204" pitchFamily="18" charset="0"/>
                            <a:ea typeface="+mj-ea"/>
                            <a:cs typeface="+mj-cs"/>
                            <a:sym typeface="Arial"/>
                          </a:rPr>
                          <m:t> </m:t>
                        </m:r>
                        <m:r>
                          <m:rPr>
                            <m:sty m:val="p"/>
                          </m:rPr>
                          <a:rPr lang="sk-SK" sz="3200" b="1">
                            <a:solidFill>
                              <a:srgbClr val="FF0000"/>
                            </a:solidFill>
                            <a:latin typeface="Cambria Math" panose="02040503050406030204" pitchFamily="18" charset="0"/>
                            <a:ea typeface="+mj-ea"/>
                            <a:cs typeface="+mj-cs"/>
                            <a:sym typeface="Arial"/>
                          </a:rPr>
                          <m:t>odpracovan</m:t>
                        </m:r>
                        <m:r>
                          <a:rPr lang="sk-SK" sz="3200" b="1">
                            <a:solidFill>
                              <a:srgbClr val="FF0000"/>
                            </a:solidFill>
                            <a:latin typeface="Cambria Math" panose="02040503050406030204" pitchFamily="18" charset="0"/>
                            <a:ea typeface="+mj-ea"/>
                            <a:cs typeface="+mj-cs"/>
                            <a:sym typeface="Arial"/>
                          </a:rPr>
                          <m:t>ý</m:t>
                        </m:r>
                        <m:r>
                          <m:rPr>
                            <m:sty m:val="p"/>
                          </m:rPr>
                          <a:rPr lang="sk-SK" sz="3200" b="1">
                            <a:solidFill>
                              <a:srgbClr val="FF0000"/>
                            </a:solidFill>
                            <a:latin typeface="Cambria Math" panose="02040503050406030204" pitchFamily="18" charset="0"/>
                            <a:ea typeface="+mj-ea"/>
                            <a:cs typeface="+mj-cs"/>
                            <a:sym typeface="Arial"/>
                          </a:rPr>
                          <m:t>ch</m:t>
                        </m:r>
                        <m:r>
                          <a:rPr lang="sk-SK" sz="3200" b="1">
                            <a:solidFill>
                              <a:srgbClr val="FF0000"/>
                            </a:solidFill>
                            <a:latin typeface="Cambria Math" panose="02040503050406030204" pitchFamily="18" charset="0"/>
                            <a:ea typeface="+mj-ea"/>
                            <a:cs typeface="+mj-cs"/>
                            <a:sym typeface="Arial"/>
                          </a:rPr>
                          <m:t>  </m:t>
                        </m:r>
                        <m:r>
                          <m:rPr>
                            <m:sty m:val="p"/>
                          </m:rPr>
                          <a:rPr lang="sk-SK" sz="3200" b="1">
                            <a:solidFill>
                              <a:srgbClr val="FF0000"/>
                            </a:solidFill>
                            <a:latin typeface="Cambria Math" panose="02040503050406030204" pitchFamily="18" charset="0"/>
                            <a:ea typeface="+mj-ea"/>
                            <a:cs typeface="+mj-cs"/>
                            <a:sym typeface="Arial"/>
                          </a:rPr>
                          <m:t>hod</m:t>
                        </m:r>
                        <m:r>
                          <a:rPr lang="sk-SK" sz="3200" b="1">
                            <a:solidFill>
                              <a:srgbClr val="FF0000"/>
                            </a:solidFill>
                            <a:latin typeface="Cambria Math" panose="02040503050406030204" pitchFamily="18" charset="0"/>
                            <a:ea typeface="+mj-ea"/>
                            <a:cs typeface="+mj-cs"/>
                            <a:sym typeface="Arial"/>
                          </a:rPr>
                          <m:t>í</m:t>
                        </m:r>
                        <m:r>
                          <m:rPr>
                            <m:sty m:val="p"/>
                          </m:rPr>
                          <a:rPr lang="sk-SK" sz="3200" b="1">
                            <a:solidFill>
                              <a:srgbClr val="FF0000"/>
                            </a:solidFill>
                            <a:latin typeface="Cambria Math" panose="02040503050406030204" pitchFamily="18" charset="0"/>
                            <a:ea typeface="+mj-ea"/>
                            <a:cs typeface="+mj-cs"/>
                            <a:sym typeface="Arial"/>
                          </a:rPr>
                          <m:t>n</m:t>
                        </m:r>
                        <m:r>
                          <a:rPr lang="sk-SK" sz="3200" b="1">
                            <a:solidFill>
                              <a:srgbClr val="FF0000"/>
                            </a:solidFill>
                            <a:latin typeface="Cambria Math" panose="02040503050406030204" pitchFamily="18" charset="0"/>
                            <a:ea typeface="+mj-ea"/>
                            <a:cs typeface="+mj-cs"/>
                            <a:sym typeface="Arial"/>
                          </a:rPr>
                          <m:t> (</m:t>
                        </m:r>
                        <m:r>
                          <a:rPr lang="sk-SK" sz="3200" b="1" i="0" smtClean="0">
                            <a:solidFill>
                              <a:srgbClr val="FF0000"/>
                            </a:solidFill>
                            <a:latin typeface="Cambria Math" panose="02040503050406030204" pitchFamily="18" charset="0"/>
                            <a:ea typeface="+mj-ea"/>
                            <a:cs typeface="+mj-cs"/>
                            <a:sym typeface="Arial"/>
                          </a:rPr>
                          <m:t>𝟏</m:t>
                        </m:r>
                        <m:r>
                          <a:rPr lang="sk-SK" sz="3200" b="1" i="0" smtClean="0">
                            <a:solidFill>
                              <a:srgbClr val="FF0000"/>
                            </a:solidFill>
                            <a:latin typeface="Cambria Math" panose="02040503050406030204" pitchFamily="18" charset="0"/>
                            <a:ea typeface="+mj-ea"/>
                            <a:cs typeface="+mj-cs"/>
                            <a:sym typeface="Arial"/>
                          </a:rPr>
                          <m:t> </m:t>
                        </m:r>
                        <m:r>
                          <a:rPr lang="sk-SK" sz="3200" b="1" i="0" smtClean="0">
                            <a:solidFill>
                              <a:srgbClr val="FF0000"/>
                            </a:solidFill>
                            <a:latin typeface="Cambria Math" panose="02040503050406030204" pitchFamily="18" charset="0"/>
                            <a:ea typeface="+mj-ea"/>
                            <a:cs typeface="+mj-cs"/>
                            <a:sym typeface="Arial"/>
                          </a:rPr>
                          <m:t>𝟕𝟐𝟎</m:t>
                        </m:r>
                        <m:r>
                          <a:rPr lang="sk-SK" sz="3200" b="1" i="0" smtClean="0">
                            <a:solidFill>
                              <a:srgbClr val="FF0000"/>
                            </a:solidFill>
                            <a:latin typeface="Cambria Math" panose="02040503050406030204" pitchFamily="18" charset="0"/>
                            <a:ea typeface="+mj-ea"/>
                            <a:cs typeface="+mj-cs"/>
                            <a:sym typeface="Arial"/>
                          </a:rPr>
                          <m:t>/</m:t>
                        </m:r>
                        <m:r>
                          <m:rPr>
                            <m:sty m:val="p"/>
                          </m:rPr>
                          <a:rPr lang="sk-SK" sz="3200" b="1">
                            <a:solidFill>
                              <a:srgbClr val="FF0000"/>
                            </a:solidFill>
                            <a:latin typeface="Cambria Math" panose="02040503050406030204" pitchFamily="18" charset="0"/>
                            <a:ea typeface="+mj-ea"/>
                            <a:cs typeface="+mj-cs"/>
                            <a:sym typeface="Arial"/>
                          </a:rPr>
                          <m:t>rok</m:t>
                        </m:r>
                        <m:r>
                          <a:rPr lang="sk-SK" sz="3200" b="1">
                            <a:solidFill>
                              <a:srgbClr val="FF0000"/>
                            </a:solidFill>
                            <a:latin typeface="Cambria Math" panose="02040503050406030204" pitchFamily="18" charset="0"/>
                            <a:ea typeface="+mj-ea"/>
                            <a:cs typeface="+mj-cs"/>
                            <a:sym typeface="Arial"/>
                          </a:rPr>
                          <m:t>)</m:t>
                        </m:r>
                      </m:den>
                    </m:f>
                  </m:oMath>
                </a14:m>
                <a:endParaRPr lang="sk-SK" sz="2400" b="1" kern="0" dirty="0">
                  <a:solidFill>
                    <a:srgbClr val="000000"/>
                  </a:solidFill>
                  <a:latin typeface="Arial Narrow" panose="020B0606020202030204" pitchFamily="34" charset="0"/>
                  <a:cs typeface="Arial"/>
                  <a:sym typeface="Arial"/>
                </a:endParaRPr>
              </a:p>
              <a:p>
                <a:pPr marL="0" lvl="5" indent="0" defTabSz="914400">
                  <a:spcBef>
                    <a:spcPts val="1200"/>
                  </a:spcBef>
                  <a:buClr>
                    <a:srgbClr val="C00000"/>
                  </a:buClr>
                  <a:buSzTx/>
                  <a:buNone/>
                </a:pPr>
                <a:endParaRPr lang="sk-SK" sz="2400" b="1" kern="0" dirty="0" smtClean="0">
                  <a:solidFill>
                    <a:srgbClr val="000000"/>
                  </a:solidFill>
                  <a:latin typeface="Arial Narrow" panose="020B0606020202030204" pitchFamily="34" charset="0"/>
                  <a:cs typeface="Arial"/>
                  <a:sym typeface="Arial"/>
                </a:endParaRPr>
              </a:p>
              <a:p>
                <a:pPr marL="0" lvl="5" indent="0" algn="just" defTabSz="914400">
                  <a:spcBef>
                    <a:spcPts val="1200"/>
                  </a:spcBef>
                  <a:buClr>
                    <a:srgbClr val="C00000"/>
                  </a:buClr>
                  <a:buSzTx/>
                  <a:buNone/>
                </a:pPr>
                <a:r>
                  <a:rPr lang="sk-SK" sz="2400" b="1" kern="0" dirty="0">
                    <a:solidFill>
                      <a:srgbClr val="000000"/>
                    </a:solidFill>
                    <a:latin typeface="Arial Narrow" panose="020B0606020202030204" pitchFamily="34" charset="0"/>
                    <a:cs typeface="Arial"/>
                    <a:sym typeface="Arial"/>
                  </a:rPr>
                  <a:t>C</a:t>
                </a:r>
                <a:r>
                  <a:rPr lang="sk-SK" sz="2400" b="1" kern="0" dirty="0" smtClean="0">
                    <a:solidFill>
                      <a:srgbClr val="000000"/>
                    </a:solidFill>
                    <a:latin typeface="Arial Narrow" panose="020B0606020202030204" pitchFamily="34" charset="0"/>
                    <a:cs typeface="Arial"/>
                    <a:sym typeface="Arial"/>
                  </a:rPr>
                  <a:t>elková </a:t>
                </a:r>
                <a:r>
                  <a:rPr lang="sk-SK" sz="2400" b="1" kern="0" dirty="0">
                    <a:solidFill>
                      <a:srgbClr val="000000"/>
                    </a:solidFill>
                    <a:latin typeface="Arial Narrow" panose="020B0606020202030204" pitchFamily="34" charset="0"/>
                    <a:cs typeface="Arial"/>
                    <a:sym typeface="Arial"/>
                  </a:rPr>
                  <a:t>cena práce (CC</a:t>
                </a:r>
                <a:r>
                  <a:rPr lang="en-GB" sz="2400" b="1" kern="0" dirty="0">
                    <a:solidFill>
                      <a:srgbClr val="000000"/>
                    </a:solidFill>
                    <a:latin typeface="Arial Narrow" panose="020B0606020202030204" pitchFamily="34" charset="0"/>
                    <a:cs typeface="Arial"/>
                    <a:sym typeface="Arial"/>
                  </a:rPr>
                  <a:t>P</a:t>
                </a:r>
                <a:r>
                  <a:rPr lang="sk-SK" sz="2400" b="1" kern="0" dirty="0">
                    <a:solidFill>
                      <a:srgbClr val="000000"/>
                    </a:solidFill>
                    <a:latin typeface="Arial Narrow" panose="020B0606020202030204" pitchFamily="34" charset="0"/>
                    <a:cs typeface="Arial"/>
                    <a:sym typeface="Arial"/>
                  </a:rPr>
                  <a:t>):</a:t>
                </a:r>
                <a:endParaRPr lang="sk-SK" sz="2400" kern="0" dirty="0">
                  <a:solidFill>
                    <a:srgbClr val="000000"/>
                  </a:solidFill>
                  <a:latin typeface="Arial Narrow" panose="020B0606020202030204" pitchFamily="34" charset="0"/>
                  <a:cs typeface="Arial"/>
                  <a:sym typeface="Arial"/>
                </a:endParaRPr>
              </a:p>
              <a:p>
                <a:pPr marL="342900" lvl="5" indent="-342900" algn="just" defTabSz="914400">
                  <a:spcBef>
                    <a:spcPts val="1200"/>
                  </a:spcBef>
                  <a:buClr>
                    <a:srgbClr val="C00000"/>
                  </a:buClr>
                  <a:buSzTx/>
                  <a:buFont typeface="Wingdings" panose="05000000000000000000" pitchFamily="2" charset="2"/>
                  <a:buChar char="Ø"/>
                </a:pPr>
                <a:r>
                  <a:rPr lang="sk-SK" sz="2400" kern="0" dirty="0" smtClean="0">
                    <a:solidFill>
                      <a:srgbClr val="000000"/>
                    </a:solidFill>
                    <a:latin typeface="Arial Narrow" panose="020B0606020202030204" pitchFamily="34" charset="0"/>
                    <a:cs typeface="Arial"/>
                    <a:sym typeface="Arial"/>
                  </a:rPr>
                  <a:t>Priemerná CCP za obdobie 12 po sebe nasledujúcich kalendárnych mesiacov v rámci relevantných pracovných pozícií vrátane </a:t>
                </a:r>
                <a:r>
                  <a:rPr lang="sk-SK" sz="2400" kern="0" dirty="0">
                    <a:solidFill>
                      <a:srgbClr val="000000"/>
                    </a:solidFill>
                    <a:latin typeface="Arial Narrow" panose="020B0606020202030204" pitchFamily="34" charset="0"/>
                    <a:cs typeface="Arial"/>
                    <a:sym typeface="Arial"/>
                  </a:rPr>
                  <a:t>všetkých náhrad mzdy: dovolenka, platené </a:t>
                </a:r>
                <a:r>
                  <a:rPr lang="sk-SK" sz="2400" kern="0" dirty="0" smtClean="0">
                    <a:solidFill>
                      <a:srgbClr val="000000"/>
                    </a:solidFill>
                    <a:latin typeface="Arial Narrow" panose="020B0606020202030204" pitchFamily="34" charset="0"/>
                    <a:cs typeface="Arial"/>
                    <a:sym typeface="Arial"/>
                  </a:rPr>
                  <a:t>sviatky</a:t>
                </a:r>
                <a:r>
                  <a:rPr lang="sk-SK" sz="2400" kern="0" dirty="0">
                    <a:solidFill>
                      <a:srgbClr val="000000"/>
                    </a:solidFill>
                    <a:latin typeface="Arial Narrow" panose="020B0606020202030204" pitchFamily="34" charset="0"/>
                    <a:cs typeface="Arial"/>
                    <a:sym typeface="Arial"/>
                  </a:rPr>
                  <a:t>,</a:t>
                </a:r>
                <a:r>
                  <a:rPr lang="sk-SK" sz="2400" kern="0" dirty="0" smtClean="0">
                    <a:solidFill>
                      <a:srgbClr val="000000"/>
                    </a:solidFill>
                    <a:latin typeface="Arial Narrow" panose="020B0606020202030204" pitchFamily="34" charset="0"/>
                    <a:cs typeface="Arial"/>
                    <a:sym typeface="Arial"/>
                  </a:rPr>
                  <a:t> </a:t>
                </a:r>
                <a:r>
                  <a:rPr lang="sk-SK" sz="2400" kern="0" dirty="0">
                    <a:solidFill>
                      <a:srgbClr val="000000"/>
                    </a:solidFill>
                    <a:latin typeface="Arial Narrow" panose="020B0606020202030204" pitchFamily="34" charset="0"/>
                    <a:cs typeface="Arial"/>
                    <a:sym typeface="Arial"/>
                  </a:rPr>
                  <a:t>lekár, štandardné </a:t>
                </a:r>
                <a:r>
                  <a:rPr lang="sk-SK" sz="2400" kern="0" dirty="0" smtClean="0">
                    <a:solidFill>
                      <a:srgbClr val="000000"/>
                    </a:solidFill>
                    <a:latin typeface="Arial Narrow" panose="020B0606020202030204" pitchFamily="34" charset="0"/>
                    <a:cs typeface="Arial"/>
                    <a:sym typeface="Arial"/>
                  </a:rPr>
                  <a:t>odmeny</a:t>
                </a:r>
                <a:r>
                  <a:rPr lang="sk-SK" sz="2400" kern="0" dirty="0">
                    <a:solidFill>
                      <a:srgbClr val="000000"/>
                    </a:solidFill>
                    <a:latin typeface="Arial Narrow" panose="020B0606020202030204" pitchFamily="34" charset="0"/>
                    <a:cs typeface="Arial"/>
                    <a:sym typeface="Arial"/>
                  </a:rPr>
                  <a:t>, </a:t>
                </a:r>
                <a:r>
                  <a:rPr lang="sk-SK" sz="2400" kern="0" dirty="0" smtClean="0">
                    <a:solidFill>
                      <a:srgbClr val="000000"/>
                    </a:solidFill>
                    <a:latin typeface="Arial Narrow" panose="020B0606020202030204" pitchFamily="34" charset="0"/>
                    <a:cs typeface="Arial"/>
                    <a:sym typeface="Arial"/>
                  </a:rPr>
                  <a:t>atď. </a:t>
                </a:r>
                <a:r>
                  <a:rPr lang="sk-SK" sz="2400" kern="0" dirty="0">
                    <a:solidFill>
                      <a:srgbClr val="000000"/>
                    </a:solidFill>
                    <a:latin typeface="Arial Narrow" panose="020B0606020202030204" pitchFamily="34" charset="0"/>
                    <a:cs typeface="Arial"/>
                    <a:sym typeface="Arial"/>
                  </a:rPr>
                  <a:t>v zmysle príručky pre oprávnenosť výdavkov </a:t>
                </a:r>
                <a:r>
                  <a:rPr lang="sk-SK" sz="2400" kern="0" dirty="0">
                    <a:solidFill>
                      <a:srgbClr val="FF0000"/>
                    </a:solidFill>
                    <a:latin typeface="Arial Narrow" panose="020B0606020202030204" pitchFamily="34" charset="0"/>
                    <a:cs typeface="Arial"/>
                    <a:sym typeface="Arial"/>
                  </a:rPr>
                  <a:t>(</a:t>
                </a:r>
                <a:r>
                  <a:rPr lang="sk-SK" sz="2400" kern="0" dirty="0" smtClean="0">
                    <a:solidFill>
                      <a:srgbClr val="FF0000"/>
                    </a:solidFill>
                    <a:latin typeface="Arial Narrow" panose="020B0606020202030204" pitchFamily="34" charset="0"/>
                    <a:cs typeface="Arial"/>
                    <a:sym typeface="Arial"/>
                  </a:rPr>
                  <a:t>zdroj dát </a:t>
                </a:r>
                <a:r>
                  <a:rPr lang="sk-SK" sz="2400" kern="0" dirty="0" err="1">
                    <a:solidFill>
                      <a:srgbClr val="FF0000"/>
                    </a:solidFill>
                    <a:latin typeface="Arial Narrow" panose="020B0606020202030204" pitchFamily="34" charset="0"/>
                    <a:cs typeface="Arial"/>
                    <a:sym typeface="Arial"/>
                  </a:rPr>
                  <a:t>Trexima</a:t>
                </a:r>
                <a:r>
                  <a:rPr lang="sk-SK" sz="2400" kern="0" dirty="0">
                    <a:solidFill>
                      <a:srgbClr val="FF0000"/>
                    </a:solidFill>
                    <a:latin typeface="Arial Narrow" panose="020B0606020202030204" pitchFamily="34" charset="0"/>
                    <a:cs typeface="Arial"/>
                    <a:sym typeface="Arial"/>
                  </a:rPr>
                  <a:t> </a:t>
                </a:r>
                <a:r>
                  <a:rPr lang="sk-SK" sz="2400" kern="0" dirty="0" err="1" smtClean="0">
                    <a:solidFill>
                      <a:srgbClr val="FF0000"/>
                    </a:solidFill>
                    <a:latin typeface="Arial Narrow" panose="020B0606020202030204" pitchFamily="34" charset="0"/>
                    <a:cs typeface="Arial"/>
                    <a:sym typeface="Arial"/>
                  </a:rPr>
                  <a:t>s.r.o</a:t>
                </a:r>
                <a:r>
                  <a:rPr lang="sk-SK" sz="2400" kern="0" dirty="0" smtClean="0">
                    <a:solidFill>
                      <a:srgbClr val="FF0000"/>
                    </a:solidFill>
                    <a:latin typeface="Arial Narrow" panose="020B0606020202030204" pitchFamily="34" charset="0"/>
                    <a:cs typeface="Arial"/>
                    <a:sym typeface="Arial"/>
                  </a:rPr>
                  <a:t>, ........) </a:t>
                </a:r>
                <a:endParaRPr lang="sk-SK" sz="2400" kern="0" dirty="0">
                  <a:solidFill>
                    <a:srgbClr val="FF0000"/>
                  </a:solidFill>
                  <a:latin typeface="Arial Narrow" panose="020B0606020202030204" pitchFamily="34" charset="0"/>
                  <a:cs typeface="Arial"/>
                  <a:sym typeface="Arial"/>
                </a:endParaRPr>
              </a:p>
              <a:p>
                <a:pPr marL="0" indent="0">
                  <a:buNone/>
                </a:pPr>
                <a:endParaRPr lang="sk-SK" dirty="0"/>
              </a:p>
            </p:txBody>
          </p:sp>
        </mc:Choice>
        <mc:Fallback xmlns="">
          <p:sp>
            <p:nvSpPr>
              <p:cNvPr id="3" name="Zástupný objekt pre obsah 2"/>
              <p:cNvSpPr>
                <a:spLocks noGrp="1" noRot="1" noChangeAspect="1" noMove="1" noResize="1" noEditPoints="1" noAdjustHandles="1" noChangeArrowheads="1" noChangeShapeType="1" noTextEdit="1"/>
              </p:cNvSpPr>
              <p:nvPr>
                <p:ph idx="1"/>
              </p:nvPr>
            </p:nvSpPr>
            <p:spPr>
              <a:xfrm>
                <a:off x="885152" y="1130531"/>
                <a:ext cx="8596668" cy="5143587"/>
              </a:xfrm>
              <a:blipFill>
                <a:blip r:embed="rId2"/>
                <a:stretch>
                  <a:fillRect l="-1064" t="-1540" r="-1135"/>
                </a:stretch>
              </a:blipFill>
            </p:spPr>
            <p:txBody>
              <a:bodyPr/>
              <a:lstStyle/>
              <a:p>
                <a:r>
                  <a:rPr lang="sk-SK">
                    <a:noFill/>
                  </a:rPr>
                  <a:t> </a:t>
                </a:r>
              </a:p>
            </p:txBody>
          </p:sp>
        </mc:Fallback>
      </mc:AlternateContent>
      <p:pic>
        <p:nvPicPr>
          <p:cNvPr id="4" name="Obrázok 3"/>
          <p:cNvPicPr>
            <a:picLocks noChangeAspect="1"/>
          </p:cNvPicPr>
          <p:nvPr/>
        </p:nvPicPr>
        <p:blipFill>
          <a:blip r:embed="rId3"/>
          <a:stretch>
            <a:fillRect/>
          </a:stretch>
        </p:blipFill>
        <p:spPr>
          <a:xfrm>
            <a:off x="8123145" y="1765294"/>
            <a:ext cx="1569495" cy="1526546"/>
          </a:xfrm>
          <a:prstGeom prst="rect">
            <a:avLst/>
          </a:prstGeom>
        </p:spPr>
      </p:pic>
    </p:spTree>
    <p:extLst>
      <p:ext uri="{BB962C8B-B14F-4D97-AF65-F5344CB8AC3E}">
        <p14:creationId xmlns:p14="http://schemas.microsoft.com/office/powerpoint/2010/main" val="440515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533946" y="177338"/>
            <a:ext cx="8596668" cy="554182"/>
          </a:xfrm>
        </p:spPr>
        <p:txBody>
          <a:bodyPr>
            <a:normAutofit fontScale="90000"/>
          </a:bodyPr>
          <a:lstStyle/>
          <a:p>
            <a:pPr algn="ctr"/>
            <a:r>
              <a:rPr lang="sk-SK" b="1" dirty="0" smtClean="0"/>
              <a:t>Jednotkový náklad vo výzve</a:t>
            </a:r>
            <a:endParaRPr lang="sk-SK" b="1" dirty="0"/>
          </a:p>
        </p:txBody>
      </p:sp>
      <p:sp>
        <p:nvSpPr>
          <p:cNvPr id="4" name="Zástupný objekt pre obsah 3"/>
          <p:cNvSpPr>
            <a:spLocks noGrp="1"/>
          </p:cNvSpPr>
          <p:nvPr>
            <p:ph idx="1"/>
          </p:nvPr>
        </p:nvSpPr>
        <p:spPr>
          <a:xfrm>
            <a:off x="266523" y="829632"/>
            <a:ext cx="10994237" cy="5677231"/>
          </a:xfrm>
        </p:spPr>
        <p:txBody>
          <a:bodyPr/>
          <a:lstStyle/>
          <a:p>
            <a:pPr marL="0" indent="0" algn="just">
              <a:spcBef>
                <a:spcPts val="0"/>
              </a:spcBef>
              <a:buNone/>
            </a:pPr>
            <a:r>
              <a:rPr lang="sk-SK" sz="1200" b="1" dirty="0"/>
              <a:t>Skupina 901- jednotkové náklady </a:t>
            </a:r>
            <a:r>
              <a:rPr lang="sk-SK" sz="1200" dirty="0"/>
              <a:t>podľa článku 53 ods. 1 písm. b) NSU nariadenia </a:t>
            </a:r>
            <a:r>
              <a:rPr lang="sk-SK" sz="1200" dirty="0" err="1"/>
              <a:t>EPaR</a:t>
            </a:r>
            <a:r>
              <a:rPr lang="sk-SK" sz="1200" dirty="0"/>
              <a:t> č. 2021/1060. </a:t>
            </a:r>
            <a:r>
              <a:rPr lang="sk-SK" sz="1200" b="1" dirty="0"/>
              <a:t>Priame náklady na zamestnancov </a:t>
            </a:r>
            <a:r>
              <a:rPr lang="sk-SK" sz="1200" dirty="0"/>
              <a:t>týkajúce sa grantov podľa článku 55 ods. 2 a 4 nariadenia č. 2021/1060</a:t>
            </a:r>
            <a:r>
              <a:rPr lang="sk-SK" sz="1200" b="1" dirty="0">
                <a:solidFill>
                  <a:srgbClr val="FF0000"/>
                </a:solidFill>
              </a:rPr>
              <a:t>. Ide o výdavky vynaložené na celkovú cenu práce na mzdy zamestnancov </a:t>
            </a:r>
            <a:r>
              <a:rPr lang="sk-SK" sz="1200" dirty="0"/>
              <a:t>žiadateľa/prijímateľa </a:t>
            </a:r>
            <a:r>
              <a:rPr lang="sk-SK" sz="1200" b="1" dirty="0">
                <a:solidFill>
                  <a:srgbClr val="FF0000"/>
                </a:solidFill>
              </a:rPr>
              <a:t>pre podporované pozície asistent pre podporu rodiny a mentor</a:t>
            </a:r>
            <a:r>
              <a:rPr lang="sk-SK" sz="1200" dirty="0"/>
              <a:t> (viď nižšie v tabuľke), a to v sume súčtu hrubej mesačnej mzdy a príslušných odvodov žiadateľa/prijímateľa hradených do sociálnej poisťovne, zdravotných poisťovní a ostatné mzdové výdavky/náhrady v zmysle platnej legislatívy, ktoré je zamestnávateľ </a:t>
            </a:r>
            <a:r>
              <a:rPr lang="sk-SK" sz="1200" dirty="0" smtClean="0"/>
              <a:t>povinný poskytnúť zamestnancovi.</a:t>
            </a:r>
          </a:p>
          <a:p>
            <a:pPr marL="0" indent="0">
              <a:spcBef>
                <a:spcPts val="0"/>
              </a:spcBef>
              <a:buNone/>
            </a:pPr>
            <a:endParaRPr lang="sk-SK" sz="1200" b="1" dirty="0"/>
          </a:p>
          <a:p>
            <a:pPr marL="0" indent="0">
              <a:spcBef>
                <a:spcPts val="0"/>
              </a:spcBef>
              <a:buNone/>
            </a:pPr>
            <a:r>
              <a:rPr lang="sk-SK" sz="1200" b="1" dirty="0" smtClean="0"/>
              <a:t>Jednotkové </a:t>
            </a:r>
            <a:r>
              <a:rPr lang="sk-SK" sz="1200" b="1" dirty="0"/>
              <a:t>náklady pre oprávnené pracovné pozície na rok 2026:</a:t>
            </a:r>
            <a:endParaRPr lang="sk-SK" sz="1200" dirty="0"/>
          </a:p>
          <a:p>
            <a:pPr marL="0" indent="0">
              <a:spcBef>
                <a:spcPts val="0"/>
              </a:spcBef>
              <a:buNone/>
            </a:pPr>
            <a:r>
              <a:rPr lang="sk-SK" sz="1200" b="1" dirty="0" smtClean="0">
                <a:solidFill>
                  <a:srgbClr val="00B050"/>
                </a:solidFill>
              </a:rPr>
              <a:t>Suma </a:t>
            </a:r>
            <a:r>
              <a:rPr lang="sk-SK" sz="1200" b="1" dirty="0">
                <a:solidFill>
                  <a:srgbClr val="00B050"/>
                </a:solidFill>
              </a:rPr>
              <a:t>je viazaná na </a:t>
            </a:r>
            <a:r>
              <a:rPr lang="sk-SK" sz="1200" b="1" dirty="0" smtClean="0">
                <a:solidFill>
                  <a:srgbClr val="00B050"/>
                </a:solidFill>
              </a:rPr>
              <a:t>reálne odpracovanú </a:t>
            </a:r>
            <a:r>
              <a:rPr lang="sk-SK" sz="1200" b="1" dirty="0">
                <a:solidFill>
                  <a:srgbClr val="00B050"/>
                </a:solidFill>
              </a:rPr>
              <a:t>hodinu zamestnanca </a:t>
            </a:r>
            <a:r>
              <a:rPr lang="sk-SK" sz="1200" dirty="0"/>
              <a:t>prijímateľa v členení podľa typu pracovnej pozície</a:t>
            </a:r>
          </a:p>
          <a:p>
            <a:pPr marL="0" indent="0">
              <a:spcBef>
                <a:spcPts val="0"/>
              </a:spcBef>
              <a:buNone/>
            </a:pPr>
            <a:r>
              <a:rPr lang="sk-SK" sz="1200" dirty="0"/>
              <a:t>Pracovný pomer:</a:t>
            </a:r>
          </a:p>
          <a:p>
            <a:pPr marL="0" indent="0">
              <a:spcBef>
                <a:spcPts val="0"/>
              </a:spcBef>
              <a:buNone/>
            </a:pPr>
            <a:r>
              <a:rPr lang="sk-SK" sz="1200" dirty="0" smtClean="0"/>
              <a:t> </a:t>
            </a:r>
            <a:endParaRPr lang="sk-SK" b="1" dirty="0" smtClean="0"/>
          </a:p>
        </p:txBody>
      </p:sp>
      <p:graphicFrame>
        <p:nvGraphicFramePr>
          <p:cNvPr id="5" name="Tabuľka 4"/>
          <p:cNvGraphicFramePr>
            <a:graphicFrameLocks noGrp="1"/>
          </p:cNvGraphicFramePr>
          <p:nvPr>
            <p:extLst>
              <p:ext uri="{D42A27DB-BD31-4B8C-83A1-F6EECF244321}">
                <p14:modId xmlns:p14="http://schemas.microsoft.com/office/powerpoint/2010/main" val="952780888"/>
              </p:ext>
            </p:extLst>
          </p:nvPr>
        </p:nvGraphicFramePr>
        <p:xfrm>
          <a:off x="306603" y="2672560"/>
          <a:ext cx="11561716" cy="2170033"/>
        </p:xfrm>
        <a:graphic>
          <a:graphicData uri="http://schemas.openxmlformats.org/drawingml/2006/table">
            <a:tbl>
              <a:tblPr firstRow="1" bandRow="1">
                <a:tableStyleId>{5C22544A-7EE6-4342-B048-85BDC9FD1C3A}</a:tableStyleId>
              </a:tblPr>
              <a:tblGrid>
                <a:gridCol w="2447977">
                  <a:extLst>
                    <a:ext uri="{9D8B030D-6E8A-4147-A177-3AD203B41FA5}">
                      <a16:colId xmlns:a16="http://schemas.microsoft.com/office/drawing/2014/main" val="2580961320"/>
                    </a:ext>
                  </a:extLst>
                </a:gridCol>
                <a:gridCol w="1587874">
                  <a:extLst>
                    <a:ext uri="{9D8B030D-6E8A-4147-A177-3AD203B41FA5}">
                      <a16:colId xmlns:a16="http://schemas.microsoft.com/office/drawing/2014/main" val="2969081782"/>
                    </a:ext>
                  </a:extLst>
                </a:gridCol>
                <a:gridCol w="3473476">
                  <a:extLst>
                    <a:ext uri="{9D8B030D-6E8A-4147-A177-3AD203B41FA5}">
                      <a16:colId xmlns:a16="http://schemas.microsoft.com/office/drawing/2014/main" val="3226666478"/>
                    </a:ext>
                  </a:extLst>
                </a:gridCol>
                <a:gridCol w="4052389">
                  <a:extLst>
                    <a:ext uri="{9D8B030D-6E8A-4147-A177-3AD203B41FA5}">
                      <a16:colId xmlns:a16="http://schemas.microsoft.com/office/drawing/2014/main" val="1311905058"/>
                    </a:ext>
                  </a:extLst>
                </a:gridCol>
              </a:tblGrid>
              <a:tr h="769195">
                <a:tc>
                  <a:txBody>
                    <a:bodyPr/>
                    <a:lstStyle/>
                    <a:p>
                      <a:pPr algn="ctr"/>
                      <a:r>
                        <a:rPr lang="sk-SK" sz="1400" dirty="0" smtClean="0">
                          <a:solidFill>
                            <a:schemeClr val="tx1"/>
                          </a:solidFill>
                        </a:rPr>
                        <a:t>Pracovná pozícia</a:t>
                      </a:r>
                      <a:endParaRPr lang="sk-SK" sz="1400" dirty="0">
                        <a:solidFill>
                          <a:schemeClr val="tx1"/>
                        </a:solidFill>
                      </a:endParaRPr>
                    </a:p>
                  </a:txBody>
                  <a:tcPr/>
                </a:tc>
                <a:tc>
                  <a:txBody>
                    <a:bodyPr/>
                    <a:lstStyle/>
                    <a:p>
                      <a:pPr algn="ctr"/>
                      <a:r>
                        <a:rPr lang="sk-SK" sz="1400" dirty="0" smtClean="0">
                          <a:solidFill>
                            <a:schemeClr val="tx1"/>
                          </a:solidFill>
                        </a:rPr>
                        <a:t>Jednotkový náklad na</a:t>
                      </a:r>
                      <a:r>
                        <a:rPr lang="sk-SK" sz="1400" baseline="0" dirty="0" smtClean="0">
                          <a:solidFill>
                            <a:schemeClr val="tx1"/>
                          </a:solidFill>
                        </a:rPr>
                        <a:t> rok 2026</a:t>
                      </a:r>
                      <a:endParaRPr lang="sk-SK" sz="1400" dirty="0">
                        <a:solidFill>
                          <a:schemeClr val="tx1"/>
                        </a:solidFill>
                      </a:endParaRPr>
                    </a:p>
                  </a:txBody>
                  <a:tcPr/>
                </a:tc>
                <a:tc>
                  <a:txBody>
                    <a:bodyPr/>
                    <a:lstStyle/>
                    <a:p>
                      <a:pPr algn="ctr"/>
                      <a:r>
                        <a:rPr lang="sk-SK" sz="1400" dirty="0" smtClean="0">
                          <a:solidFill>
                            <a:schemeClr val="tx1"/>
                          </a:solidFill>
                        </a:rPr>
                        <a:t>Maximálny možný počet hodín, ktoré je možné vykázať za kalendárny rok na jednu pracovnú</a:t>
                      </a:r>
                      <a:r>
                        <a:rPr lang="sk-SK" sz="1400" baseline="0" dirty="0" smtClean="0">
                          <a:solidFill>
                            <a:schemeClr val="tx1"/>
                          </a:solidFill>
                        </a:rPr>
                        <a:t> pozíciu</a:t>
                      </a:r>
                      <a:endParaRPr lang="sk-SK" sz="1400" dirty="0">
                        <a:solidFill>
                          <a:schemeClr val="tx1"/>
                        </a:solidFill>
                      </a:endParaRPr>
                    </a:p>
                  </a:txBody>
                  <a:tcPr/>
                </a:tc>
                <a:tc>
                  <a:txBody>
                    <a:bodyPr/>
                    <a:lstStyle/>
                    <a:p>
                      <a:pPr algn="ctr"/>
                      <a:r>
                        <a:rPr lang="sk-SK" sz="1400" b="1" kern="1200" dirty="0" smtClean="0">
                          <a:solidFill>
                            <a:schemeClr val="tx1"/>
                          </a:solidFill>
                          <a:effectLst/>
                          <a:latin typeface="+mn-lt"/>
                          <a:ea typeface="+mn-ea"/>
                          <a:cs typeface="+mn-cs"/>
                        </a:rPr>
                        <a:t>*Maximálny možný </a:t>
                      </a:r>
                      <a:r>
                        <a:rPr lang="sk-SK" sz="1400" b="1" kern="1200" dirty="0" err="1" smtClean="0">
                          <a:solidFill>
                            <a:schemeClr val="tx1"/>
                          </a:solidFill>
                          <a:effectLst/>
                          <a:latin typeface="+mn-lt"/>
                          <a:ea typeface="+mn-ea"/>
                          <a:cs typeface="+mn-cs"/>
                        </a:rPr>
                        <a:t>nárokovateľný</a:t>
                      </a:r>
                      <a:r>
                        <a:rPr lang="sk-SK" sz="1400" b="1" kern="1200" dirty="0" smtClean="0">
                          <a:solidFill>
                            <a:schemeClr val="tx1"/>
                          </a:solidFill>
                          <a:effectLst/>
                          <a:latin typeface="+mn-lt"/>
                          <a:ea typeface="+mn-ea"/>
                          <a:cs typeface="+mn-cs"/>
                        </a:rPr>
                        <a:t> náklad za kalendárny rok 2026 na jednu pracovnú pozíciu (eur/rok/pozícia/FTE)</a:t>
                      </a:r>
                      <a:endParaRPr lang="sk-SK" sz="1400" dirty="0">
                        <a:solidFill>
                          <a:schemeClr val="tx1"/>
                        </a:solidFill>
                      </a:endParaRPr>
                    </a:p>
                  </a:txBody>
                  <a:tcPr/>
                </a:tc>
                <a:extLst>
                  <a:ext uri="{0D108BD9-81ED-4DB2-BD59-A6C34878D82A}">
                    <a16:rowId xmlns:a16="http://schemas.microsoft.com/office/drawing/2014/main" val="2411962812"/>
                  </a:ext>
                </a:extLst>
              </a:tr>
              <a:tr h="343090">
                <a:tc>
                  <a:txBody>
                    <a:bodyPr/>
                    <a:lstStyle/>
                    <a:p>
                      <a:pPr algn="ctr"/>
                      <a:r>
                        <a:rPr lang="sk-SK" sz="1600" dirty="0" smtClean="0"/>
                        <a:t>(a)</a:t>
                      </a:r>
                      <a:endParaRPr lang="sk-SK" sz="1600" dirty="0"/>
                    </a:p>
                  </a:txBody>
                  <a:tcPr/>
                </a:tc>
                <a:tc>
                  <a:txBody>
                    <a:bodyPr/>
                    <a:lstStyle/>
                    <a:p>
                      <a:pPr algn="ctr"/>
                      <a:r>
                        <a:rPr lang="sk-SK" sz="1600" dirty="0" smtClean="0"/>
                        <a:t>(b)</a:t>
                      </a:r>
                      <a:endParaRPr lang="sk-SK" sz="1600" dirty="0"/>
                    </a:p>
                  </a:txBody>
                  <a:tcPr/>
                </a:tc>
                <a:tc>
                  <a:txBody>
                    <a:bodyPr/>
                    <a:lstStyle/>
                    <a:p>
                      <a:pPr algn="ctr"/>
                      <a:r>
                        <a:rPr lang="sk-SK" sz="1600" dirty="0" smtClean="0"/>
                        <a:t>(c)</a:t>
                      </a:r>
                      <a:endParaRPr lang="sk-SK" sz="1600" dirty="0"/>
                    </a:p>
                  </a:txBody>
                  <a:tcPr/>
                </a:tc>
                <a:tc>
                  <a:txBody>
                    <a:bodyPr/>
                    <a:lstStyle/>
                    <a:p>
                      <a:pPr algn="ctr"/>
                      <a:r>
                        <a:rPr lang="sk-SK" sz="1600" dirty="0" smtClean="0"/>
                        <a:t>(d) = (b)*(c)</a:t>
                      </a:r>
                      <a:endParaRPr lang="sk-SK" sz="1600" dirty="0"/>
                    </a:p>
                  </a:txBody>
                  <a:tcPr/>
                </a:tc>
                <a:extLst>
                  <a:ext uri="{0D108BD9-81ED-4DB2-BD59-A6C34878D82A}">
                    <a16:rowId xmlns:a16="http://schemas.microsoft.com/office/drawing/2014/main" val="996017853"/>
                  </a:ext>
                </a:extLst>
              </a:tr>
              <a:tr h="686266">
                <a:tc>
                  <a:txBody>
                    <a:bodyPr/>
                    <a:lstStyle/>
                    <a:p>
                      <a:pPr>
                        <a:spcBef>
                          <a:spcPts val="600"/>
                        </a:spcBef>
                      </a:pPr>
                      <a:r>
                        <a:rPr lang="sk-SK" sz="1600" kern="1200" dirty="0" smtClean="0">
                          <a:solidFill>
                            <a:schemeClr val="dk1"/>
                          </a:solidFill>
                          <a:effectLst/>
                          <a:latin typeface="+mn-lt"/>
                          <a:ea typeface="+mn-ea"/>
                          <a:cs typeface="+mn-cs"/>
                        </a:rPr>
                        <a:t>Asistent (ka) pre podporu rodiny</a:t>
                      </a:r>
                      <a:endParaRPr lang="sk-SK" sz="1600" dirty="0"/>
                    </a:p>
                  </a:txBody>
                  <a:tcPr/>
                </a:tc>
                <a:tc>
                  <a:txBody>
                    <a:bodyPr/>
                    <a:lstStyle/>
                    <a:p>
                      <a:pPr algn="ctr">
                        <a:spcBef>
                          <a:spcPts val="600"/>
                        </a:spcBef>
                      </a:pPr>
                      <a:r>
                        <a:rPr lang="sk-SK" sz="1600" dirty="0" smtClean="0"/>
                        <a:t>8,69</a:t>
                      </a:r>
                      <a:endParaRPr lang="sk-SK" sz="1600" dirty="0"/>
                    </a:p>
                  </a:txBody>
                  <a:tcPr/>
                </a:tc>
                <a:tc>
                  <a:txBody>
                    <a:bodyPr/>
                    <a:lstStyle/>
                    <a:p>
                      <a:pPr algn="ctr"/>
                      <a:r>
                        <a:rPr lang="sk-SK" sz="1600" dirty="0" smtClean="0"/>
                        <a:t>1 720</a:t>
                      </a:r>
                      <a:endParaRPr lang="sk-SK" sz="1600" dirty="0"/>
                    </a:p>
                  </a:txBody>
                  <a:tcPr/>
                </a:tc>
                <a:tc>
                  <a:txBody>
                    <a:bodyPr/>
                    <a:lstStyle/>
                    <a:p>
                      <a:pPr algn="ctr"/>
                      <a:r>
                        <a:rPr lang="sk-SK" sz="1600" dirty="0" smtClean="0"/>
                        <a:t>14 947</a:t>
                      </a:r>
                      <a:endParaRPr lang="sk-SK" sz="1600" dirty="0"/>
                    </a:p>
                  </a:txBody>
                  <a:tcPr/>
                </a:tc>
                <a:extLst>
                  <a:ext uri="{0D108BD9-81ED-4DB2-BD59-A6C34878D82A}">
                    <a16:rowId xmlns:a16="http://schemas.microsoft.com/office/drawing/2014/main" val="100731582"/>
                  </a:ext>
                </a:extLst>
              </a:tr>
              <a:tr h="371482">
                <a:tc>
                  <a:txBody>
                    <a:bodyPr/>
                    <a:lstStyle/>
                    <a:p>
                      <a:r>
                        <a:rPr lang="sk-SK" sz="1600" kern="1200" dirty="0" smtClean="0">
                          <a:solidFill>
                            <a:schemeClr val="dk1"/>
                          </a:solidFill>
                          <a:effectLst/>
                          <a:latin typeface="+mn-lt"/>
                          <a:ea typeface="+mn-ea"/>
                          <a:cs typeface="+mn-cs"/>
                        </a:rPr>
                        <a:t>Mentor</a:t>
                      </a:r>
                      <a:endParaRPr lang="sk-SK" sz="1600" dirty="0"/>
                    </a:p>
                  </a:txBody>
                  <a:tcPr/>
                </a:tc>
                <a:tc>
                  <a:txBody>
                    <a:bodyPr/>
                    <a:lstStyle/>
                    <a:p>
                      <a:pPr algn="ctr"/>
                      <a:r>
                        <a:rPr lang="sk-SK" sz="1600" dirty="0" smtClean="0"/>
                        <a:t>10,11</a:t>
                      </a:r>
                      <a:endParaRPr lang="sk-SK" sz="1600" dirty="0"/>
                    </a:p>
                  </a:txBody>
                  <a:tcPr/>
                </a:tc>
                <a:tc>
                  <a:txBody>
                    <a:bodyPr/>
                    <a:lstStyle/>
                    <a:p>
                      <a:pPr algn="ctr"/>
                      <a:r>
                        <a:rPr lang="sk-SK" sz="1600" dirty="0" smtClean="0"/>
                        <a:t>1 720</a:t>
                      </a:r>
                      <a:endParaRPr lang="sk-SK" sz="1600" dirty="0"/>
                    </a:p>
                  </a:txBody>
                  <a:tcPr/>
                </a:tc>
                <a:tc>
                  <a:txBody>
                    <a:bodyPr/>
                    <a:lstStyle/>
                    <a:p>
                      <a:pPr algn="ctr"/>
                      <a:r>
                        <a:rPr lang="sk-SK" sz="1600" dirty="0" smtClean="0"/>
                        <a:t>17 389</a:t>
                      </a:r>
                      <a:endParaRPr lang="sk-SK" sz="1600" dirty="0"/>
                    </a:p>
                  </a:txBody>
                  <a:tcPr/>
                </a:tc>
                <a:extLst>
                  <a:ext uri="{0D108BD9-81ED-4DB2-BD59-A6C34878D82A}">
                    <a16:rowId xmlns:a16="http://schemas.microsoft.com/office/drawing/2014/main" val="3569847859"/>
                  </a:ext>
                </a:extLst>
              </a:tr>
            </a:tbl>
          </a:graphicData>
        </a:graphic>
      </p:graphicFrame>
      <p:sp>
        <p:nvSpPr>
          <p:cNvPr id="6" name="Obdĺžnik 5"/>
          <p:cNvSpPr/>
          <p:nvPr/>
        </p:nvSpPr>
        <p:spPr>
          <a:xfrm>
            <a:off x="236458" y="5022521"/>
            <a:ext cx="11411597" cy="1169551"/>
          </a:xfrm>
          <a:prstGeom prst="rect">
            <a:avLst/>
          </a:prstGeom>
        </p:spPr>
        <p:txBody>
          <a:bodyPr wrap="square">
            <a:spAutoFit/>
          </a:bodyPr>
          <a:lstStyle/>
          <a:p>
            <a:pPr algn="just"/>
            <a:r>
              <a:rPr lang="sk-SK" sz="1400" i="1" dirty="0" smtClean="0">
                <a:latin typeface="Calibri" panose="020F0502020204030204" pitchFamily="34" charset="0"/>
                <a:ea typeface="Calibri" panose="020F0502020204030204" pitchFamily="34" charset="0"/>
                <a:cs typeface="Times New Roman" panose="02020603050405020304" pitchFamily="18" charset="0"/>
              </a:rPr>
              <a:t>V</a:t>
            </a:r>
            <a:r>
              <a:rPr lang="sk-SK" sz="1400" dirty="0" smtClean="0">
                <a:latin typeface="Calibri" panose="020F0502020204030204" pitchFamily="34" charset="0"/>
                <a:ea typeface="Calibri" panose="020F0502020204030204" pitchFamily="34" charset="0"/>
                <a:cs typeface="Times New Roman" panose="02020603050405020304" pitchFamily="18" charset="0"/>
              </a:rPr>
              <a:t> </a:t>
            </a:r>
            <a:r>
              <a:rPr lang="sk-SK" sz="1400" i="1" dirty="0" smtClean="0">
                <a:latin typeface="Calibri" panose="020F0502020204030204" pitchFamily="34" charset="0"/>
                <a:ea typeface="Calibri" panose="020F0502020204030204" pitchFamily="34" charset="0"/>
                <a:cs typeface="Times New Roman" panose="02020603050405020304" pitchFamily="18" charset="0"/>
              </a:rPr>
              <a:t> prípade </a:t>
            </a:r>
            <a:r>
              <a:rPr lang="sk-SK" sz="1400" b="1" i="1" dirty="0" smtClean="0">
                <a:latin typeface="Calibri" panose="020F0502020204030204" pitchFamily="34" charset="0"/>
                <a:ea typeface="Calibri" panose="020F0502020204030204" pitchFamily="34" charset="0"/>
                <a:cs typeface="Times New Roman" panose="02020603050405020304" pitchFamily="18" charset="0"/>
              </a:rPr>
              <a:t>osôb, ktoré pracujú na skrátený úväzok</a:t>
            </a:r>
            <a:r>
              <a:rPr lang="sk-SK" sz="1400" i="1" dirty="0" smtClean="0">
                <a:latin typeface="Calibri" panose="020F0502020204030204" pitchFamily="34" charset="0"/>
                <a:ea typeface="Calibri" panose="020F0502020204030204" pitchFamily="34" charset="0"/>
                <a:cs typeface="Times New Roman" panose="02020603050405020304" pitchFamily="18" charset="0"/>
              </a:rPr>
              <a:t>, osôb ktoré nepracujú počas roka nepretržite (prácu na projekte začali neskôr alebo ukončili prácu skôr, vrátane prípadov, keď projekt začal, alebo skončil v priebehu kalendárneho roka) </a:t>
            </a:r>
            <a:r>
              <a:rPr lang="sk-SK" sz="1400" b="1" i="1" dirty="0" smtClean="0">
                <a:latin typeface="Calibri" panose="020F0502020204030204" pitchFamily="34" charset="0"/>
                <a:ea typeface="Calibri" panose="020F0502020204030204" pitchFamily="34" charset="0"/>
                <a:cs typeface="Times New Roman" panose="02020603050405020304" pitchFamily="18" charset="0"/>
              </a:rPr>
              <a:t>sa maximálny možný </a:t>
            </a:r>
            <a:r>
              <a:rPr lang="sk-SK" sz="1400" b="1" i="1" dirty="0" err="1" smtClean="0">
                <a:latin typeface="Calibri" panose="020F0502020204030204" pitchFamily="34" charset="0"/>
                <a:ea typeface="Calibri" panose="020F0502020204030204" pitchFamily="34" charset="0"/>
                <a:cs typeface="Times New Roman" panose="02020603050405020304" pitchFamily="18" charset="0"/>
              </a:rPr>
              <a:t>nárokovateľný</a:t>
            </a:r>
            <a:r>
              <a:rPr lang="sk-SK" sz="1400" b="1" i="1" dirty="0" smtClean="0">
                <a:latin typeface="Calibri" panose="020F0502020204030204" pitchFamily="34" charset="0"/>
                <a:ea typeface="Calibri" panose="020F0502020204030204" pitchFamily="34" charset="0"/>
                <a:cs typeface="Times New Roman" panose="02020603050405020304" pitchFamily="18" charset="0"/>
              </a:rPr>
              <a:t> náklad za kalendárny rok na jednu pracovnú pozíciu </a:t>
            </a:r>
            <a:r>
              <a:rPr lang="sk-SK" sz="1400" i="1" dirty="0" smtClean="0">
                <a:latin typeface="Calibri" panose="020F0502020204030204" pitchFamily="34" charset="0"/>
                <a:ea typeface="Calibri" panose="020F0502020204030204" pitchFamily="34" charset="0"/>
                <a:cs typeface="Times New Roman" panose="02020603050405020304" pitchFamily="18" charset="0"/>
              </a:rPr>
              <a:t>vypočíta </a:t>
            </a:r>
            <a:r>
              <a:rPr lang="sk-SK" sz="1400" b="1" i="1" dirty="0" smtClean="0">
                <a:latin typeface="Calibri" panose="020F0502020204030204" pitchFamily="34" charset="0"/>
                <a:ea typeface="Calibri" panose="020F0502020204030204" pitchFamily="34" charset="0"/>
                <a:cs typeface="Times New Roman" panose="02020603050405020304" pitchFamily="18" charset="0"/>
              </a:rPr>
              <a:t>zodpovedajúcou pomernou časťou z 1 720 hodín</a:t>
            </a:r>
            <a:r>
              <a:rPr lang="sk-SK" sz="1400" i="1" dirty="0" smtClean="0">
                <a:latin typeface="Calibri" panose="020F0502020204030204" pitchFamily="34" charset="0"/>
                <a:ea typeface="Calibri" panose="020F0502020204030204" pitchFamily="34" charset="0"/>
                <a:cs typeface="Times New Roman" panose="02020603050405020304" pitchFamily="18" charset="0"/>
              </a:rPr>
              <a:t>.</a:t>
            </a:r>
          </a:p>
          <a:p>
            <a:r>
              <a:rPr lang="sk-SK" sz="1400" b="1" i="1" dirty="0" smtClean="0">
                <a:latin typeface="Calibri" panose="020F0502020204030204" pitchFamily="34" charset="0"/>
                <a:cs typeface="Calibri" panose="020F0502020204030204" pitchFamily="34" charset="0"/>
              </a:rPr>
              <a:t>Výška úväzku </a:t>
            </a:r>
            <a:r>
              <a:rPr lang="sk-SK" sz="1400" i="1" dirty="0" smtClean="0">
                <a:latin typeface="Calibri" panose="020F0502020204030204" pitchFamily="34" charset="0"/>
                <a:cs typeface="Calibri" panose="020F0502020204030204" pitchFamily="34" charset="0"/>
              </a:rPr>
              <a:t>bude zohľadnená podľa naplnenia ďalších požiadaviek výzvy, to znamená </a:t>
            </a:r>
            <a:r>
              <a:rPr lang="sk-SK" sz="1400" b="1" i="1" dirty="0" smtClean="0">
                <a:latin typeface="Calibri" panose="020F0502020204030204" pitchFamily="34" charset="0"/>
                <a:cs typeface="Calibri" panose="020F0502020204030204" pitchFamily="34" charset="0"/>
              </a:rPr>
              <a:t>podľa počtu osôb, ktorými sú tehotná žena a deti rodičov /deti opatrovníka.</a:t>
            </a:r>
            <a:endParaRPr lang="sk-SK" sz="1400" b="1" i="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612834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45791" y="609600"/>
            <a:ext cx="8596668" cy="489250"/>
          </a:xfrm>
        </p:spPr>
        <p:txBody>
          <a:bodyPr>
            <a:normAutofit/>
          </a:bodyPr>
          <a:lstStyle/>
          <a:p>
            <a:r>
              <a:rPr lang="sk-SK" sz="2000" dirty="0" smtClean="0"/>
              <a:t>Podmienka výzvy týkajúca sa úväzkov mentora a asistenta</a:t>
            </a:r>
            <a:endParaRPr lang="sk-SK" sz="2000" dirty="0"/>
          </a:p>
        </p:txBody>
      </p:sp>
      <p:sp>
        <p:nvSpPr>
          <p:cNvPr id="3" name="Zástupný objekt pre obsah 2"/>
          <p:cNvSpPr>
            <a:spLocks noGrp="1"/>
          </p:cNvSpPr>
          <p:nvPr>
            <p:ph idx="1"/>
          </p:nvPr>
        </p:nvSpPr>
        <p:spPr>
          <a:xfrm>
            <a:off x="415993" y="1183397"/>
            <a:ext cx="10529336" cy="5146763"/>
          </a:xfrm>
        </p:spPr>
        <p:txBody>
          <a:bodyPr>
            <a:normAutofit/>
          </a:bodyPr>
          <a:lstStyle/>
          <a:p>
            <a:pPr marL="0" lvl="0" indent="0" algn="just" defTabSz="914400" eaLnBrk="0" fontAlgn="base" hangingPunct="0">
              <a:spcBef>
                <a:spcPct val="0"/>
              </a:spcBef>
              <a:spcAft>
                <a:spcPct val="0"/>
              </a:spcAft>
              <a:buClrTx/>
              <a:buSzTx/>
              <a:buNone/>
            </a:pPr>
            <a:r>
              <a:rPr lang="sk-SK" altLang="sk-SK" dirty="0">
                <a:solidFill>
                  <a:schemeClr val="tx1"/>
                </a:solidFill>
                <a:latin typeface="Calibri" panose="020F0502020204030204" pitchFamily="34" charset="0"/>
                <a:ea typeface="Calibri" panose="020F0502020204030204" pitchFamily="34" charset="0"/>
                <a:cs typeface="Calibri" panose="020F0502020204030204" pitchFamily="34" charset="0"/>
              </a:rPr>
              <a:t>Stanovenie úväzku asistenta podľa počtu osôb </a:t>
            </a:r>
            <a:r>
              <a:rPr lang="sk-SK" altLang="sk-SK" b="1" u="sng" dirty="0">
                <a:solidFill>
                  <a:schemeClr val="tx1"/>
                </a:solidFill>
                <a:latin typeface="Calibri" panose="020F0502020204030204" pitchFamily="34" charset="0"/>
                <a:ea typeface="Calibri" panose="020F0502020204030204" pitchFamily="34" charset="0"/>
                <a:cs typeface="Calibri" panose="020F0502020204030204" pitchFamily="34" charset="0"/>
              </a:rPr>
              <a:t>od 1.1.2026 do 31.10.2026</a:t>
            </a:r>
            <a:r>
              <a:rPr lang="sk-SK" altLang="sk-SK" b="1" u="sng" dirty="0" smtClean="0">
                <a:solidFill>
                  <a:schemeClr val="tx1"/>
                </a:solidFill>
                <a:latin typeface="Calibri" panose="020F0502020204030204" pitchFamily="34" charset="0"/>
                <a:ea typeface="Calibri" panose="020F0502020204030204" pitchFamily="34" charset="0"/>
                <a:cs typeface="Calibri" panose="020F0502020204030204" pitchFamily="34" charset="0"/>
              </a:rPr>
              <a:t>:</a:t>
            </a:r>
          </a:p>
          <a:p>
            <a:pPr marL="0" lvl="0" indent="0" algn="just" defTabSz="914400" eaLnBrk="0" fontAlgn="base" hangingPunct="0">
              <a:spcBef>
                <a:spcPct val="0"/>
              </a:spcBef>
              <a:spcAft>
                <a:spcPct val="0"/>
              </a:spcAft>
              <a:buClrTx/>
              <a:buSzTx/>
              <a:buFontTx/>
              <a:buChar char="•"/>
            </a:pPr>
            <a:r>
              <a:rPr lang="sk-SK" altLang="sk-SK" dirty="0" smtClean="0">
                <a:solidFill>
                  <a:schemeClr val="tx1"/>
                </a:solidFill>
                <a:latin typeface="Calibri" panose="020F0502020204030204" pitchFamily="34" charset="0"/>
                <a:ea typeface="Calibri" panose="020F0502020204030204" pitchFamily="34" charset="0"/>
                <a:cs typeface="Calibri" panose="020F0502020204030204" pitchFamily="34" charset="0"/>
              </a:rPr>
              <a:t>poskytovanie </a:t>
            </a:r>
            <a:r>
              <a:rPr lang="sk-SK" altLang="sk-SK" dirty="0">
                <a:solidFill>
                  <a:schemeClr val="tx1"/>
                </a:solidFill>
                <a:latin typeface="Calibri" panose="020F0502020204030204" pitchFamily="34" charset="0"/>
                <a:ea typeface="Calibri" panose="020F0502020204030204" pitchFamily="34" charset="0"/>
                <a:cs typeface="Calibri" panose="020F0502020204030204" pitchFamily="34" charset="0"/>
              </a:rPr>
              <a:t>podpory 10 a viac osobám – plný pracovný úväzok </a:t>
            </a:r>
            <a:r>
              <a:rPr lang="sk-SK" altLang="sk-SK" dirty="0" smtClean="0">
                <a:solidFill>
                  <a:schemeClr val="tx1"/>
                </a:solidFill>
                <a:latin typeface="Calibri" panose="020F0502020204030204" pitchFamily="34" charset="0"/>
                <a:ea typeface="Calibri" panose="020F0502020204030204" pitchFamily="34" charset="0"/>
                <a:cs typeface="Calibri" panose="020F0502020204030204" pitchFamily="34" charset="0"/>
              </a:rPr>
              <a:t>(1 FTE)</a:t>
            </a:r>
            <a:endParaRPr lang="sk-SK" altLang="sk-SK" dirty="0">
              <a:solidFill>
                <a:schemeClr val="tx1"/>
              </a:solidFill>
            </a:endParaRPr>
          </a:p>
          <a:p>
            <a:pPr marL="0" lvl="0" indent="0" algn="just" defTabSz="914400" eaLnBrk="0" fontAlgn="base" hangingPunct="0">
              <a:spcBef>
                <a:spcPct val="0"/>
              </a:spcBef>
              <a:spcAft>
                <a:spcPct val="0"/>
              </a:spcAft>
              <a:buClrTx/>
              <a:buSzTx/>
              <a:buFontTx/>
              <a:buChar char="•"/>
            </a:pPr>
            <a:r>
              <a:rPr lang="sk-SK" altLang="sk-SK" dirty="0">
                <a:solidFill>
                  <a:schemeClr val="tx1"/>
                </a:solidFill>
                <a:latin typeface="Calibri" panose="020F0502020204030204" pitchFamily="34" charset="0"/>
                <a:ea typeface="Calibri" panose="020F0502020204030204" pitchFamily="34" charset="0"/>
                <a:cs typeface="Calibri" panose="020F0502020204030204" pitchFamily="34" charset="0"/>
              </a:rPr>
              <a:t>poskytovanie podpory 7 - 9 osobám za mesiac – trojštvrtinový FTE</a:t>
            </a:r>
            <a:endParaRPr lang="sk-SK" altLang="sk-SK" dirty="0">
              <a:solidFill>
                <a:schemeClr val="tx1"/>
              </a:solidFill>
            </a:endParaRPr>
          </a:p>
          <a:p>
            <a:pPr marL="0" lvl="0" indent="0" algn="just" defTabSz="914400" eaLnBrk="0" fontAlgn="base" hangingPunct="0">
              <a:spcBef>
                <a:spcPct val="0"/>
              </a:spcBef>
              <a:spcAft>
                <a:spcPts val="600"/>
              </a:spcAft>
              <a:buClrTx/>
              <a:buSzTx/>
              <a:buFontTx/>
              <a:buChar char="•"/>
            </a:pPr>
            <a:r>
              <a:rPr lang="sk-SK" altLang="sk-SK" dirty="0">
                <a:solidFill>
                  <a:schemeClr val="tx1"/>
                </a:solidFill>
                <a:latin typeface="Calibri" panose="020F0502020204030204" pitchFamily="34" charset="0"/>
                <a:ea typeface="Calibri" panose="020F0502020204030204" pitchFamily="34" charset="0"/>
                <a:cs typeface="Calibri" panose="020F0502020204030204" pitchFamily="34" charset="0"/>
              </a:rPr>
              <a:t>poskytovanie podpory 5 – 6 osobám za mesiac – polovičný FTE</a:t>
            </a:r>
            <a:endParaRPr lang="sk-SK" altLang="sk-SK" dirty="0">
              <a:solidFill>
                <a:schemeClr val="tx1"/>
              </a:solidFill>
            </a:endParaRPr>
          </a:p>
          <a:p>
            <a:pPr marL="0" lvl="0" indent="0" algn="just" defTabSz="914400" eaLnBrk="0" fontAlgn="base" hangingPunct="0">
              <a:spcBef>
                <a:spcPct val="0"/>
              </a:spcBef>
              <a:spcAft>
                <a:spcPct val="0"/>
              </a:spcAft>
              <a:buClrTx/>
              <a:buSzTx/>
              <a:buNone/>
            </a:pPr>
            <a:r>
              <a:rPr lang="sk-SK" altLang="sk-SK" b="1" dirty="0">
                <a:solidFill>
                  <a:schemeClr val="tx1"/>
                </a:solidFill>
                <a:latin typeface="Calibri" panose="020F0502020204030204" pitchFamily="34" charset="0"/>
                <a:ea typeface="Calibri" panose="020F0502020204030204" pitchFamily="34" charset="0"/>
                <a:cs typeface="Calibri" panose="020F0502020204030204" pitchFamily="34" charset="0"/>
              </a:rPr>
              <a:t>Minimálny počet osôb na asistenta je 5. </a:t>
            </a:r>
            <a:r>
              <a:rPr lang="sk-SK" altLang="sk-SK" dirty="0">
                <a:solidFill>
                  <a:schemeClr val="tx1"/>
                </a:solidFill>
                <a:latin typeface="Calibri" panose="020F0502020204030204" pitchFamily="34" charset="0"/>
                <a:ea typeface="Calibri" panose="020F0502020204030204" pitchFamily="34" charset="0"/>
                <a:cs typeface="Calibri" panose="020F0502020204030204" pitchFamily="34" charset="0"/>
              </a:rPr>
              <a:t>V prípade, ak </a:t>
            </a:r>
            <a:r>
              <a:rPr lang="sk-SK" altLang="sk-SK" u="sng" dirty="0">
                <a:solidFill>
                  <a:schemeClr val="tx1"/>
                </a:solidFill>
                <a:latin typeface="Calibri" panose="020F0502020204030204" pitchFamily="34" charset="0"/>
                <a:ea typeface="Calibri" panose="020F0502020204030204" pitchFamily="34" charset="0"/>
                <a:cs typeface="Calibri" panose="020F0502020204030204" pitchFamily="34" charset="0"/>
              </a:rPr>
              <a:t>nebude mať dodržaný počet 5 osôb, nebudú výdavky na daného asistenta  oprávnené.</a:t>
            </a:r>
            <a:endParaRPr lang="sk-SK" altLang="sk-SK" u="sng" dirty="0">
              <a:solidFill>
                <a:schemeClr val="tx1"/>
              </a:solidFill>
            </a:endParaRPr>
          </a:p>
          <a:p>
            <a:pPr marL="0" lvl="0" indent="0" algn="just" defTabSz="914400" eaLnBrk="0" fontAlgn="base" hangingPunct="0">
              <a:spcBef>
                <a:spcPct val="0"/>
              </a:spcBef>
              <a:spcAft>
                <a:spcPct val="0"/>
              </a:spcAft>
              <a:buClrTx/>
              <a:buSzTx/>
              <a:buNone/>
            </a:pPr>
            <a:endParaRPr lang="sk-SK" altLang="sk-SK" b="1" u="sng" dirty="0" smtClean="0">
              <a:solidFill>
                <a:schemeClr val="tx1"/>
              </a:solidFill>
              <a:latin typeface="Calibri" panose="020F0502020204030204" pitchFamily="34" charset="0"/>
              <a:ea typeface="Calibri" panose="020F0502020204030204" pitchFamily="34" charset="0"/>
              <a:cs typeface="Calibri" panose="020F0502020204030204" pitchFamily="34" charset="0"/>
            </a:endParaRPr>
          </a:p>
          <a:p>
            <a:pPr marL="0" lvl="0" indent="0" algn="just" defTabSz="914400" eaLnBrk="0" fontAlgn="base" hangingPunct="0">
              <a:spcBef>
                <a:spcPct val="0"/>
              </a:spcBef>
              <a:spcAft>
                <a:spcPct val="0"/>
              </a:spcAft>
              <a:buClrTx/>
              <a:buSzTx/>
              <a:buNone/>
            </a:pPr>
            <a:endParaRPr lang="sk-SK" altLang="sk-SK" b="1" u="sng"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pPr marL="0" lvl="0" indent="0" algn="just" defTabSz="914400" eaLnBrk="0" fontAlgn="base" hangingPunct="0">
              <a:spcBef>
                <a:spcPct val="0"/>
              </a:spcBef>
              <a:spcAft>
                <a:spcPct val="0"/>
              </a:spcAft>
              <a:buClrTx/>
              <a:buSzTx/>
              <a:buNone/>
            </a:pPr>
            <a:r>
              <a:rPr lang="sk-SK" altLang="sk-SK" b="1" u="sng" dirty="0" smtClean="0">
                <a:solidFill>
                  <a:schemeClr val="tx1"/>
                </a:solidFill>
                <a:latin typeface="Calibri" panose="020F0502020204030204" pitchFamily="34" charset="0"/>
                <a:ea typeface="Calibri" panose="020F0502020204030204" pitchFamily="34" charset="0"/>
                <a:cs typeface="Calibri" panose="020F0502020204030204" pitchFamily="34" charset="0"/>
              </a:rPr>
              <a:t>Od </a:t>
            </a:r>
            <a:r>
              <a:rPr lang="sk-SK" altLang="sk-SK" b="1" u="sng" dirty="0">
                <a:solidFill>
                  <a:schemeClr val="tx1"/>
                </a:solidFill>
                <a:latin typeface="Calibri" panose="020F0502020204030204" pitchFamily="34" charset="0"/>
                <a:ea typeface="Calibri" panose="020F0502020204030204" pitchFamily="34" charset="0"/>
                <a:cs typeface="Calibri" panose="020F0502020204030204" pitchFamily="34" charset="0"/>
              </a:rPr>
              <a:t>1.11.2026 platia nové počty osôb na úväzok</a:t>
            </a:r>
            <a:r>
              <a:rPr lang="sk-SK" altLang="sk-SK" b="1" u="sng" dirty="0" smtClean="0">
                <a:solidFill>
                  <a:schemeClr val="tx1"/>
                </a:solidFill>
                <a:latin typeface="Calibri" panose="020F0502020204030204" pitchFamily="34" charset="0"/>
                <a:ea typeface="Calibri" panose="020F0502020204030204" pitchFamily="34" charset="0"/>
                <a:cs typeface="Calibri" panose="020F0502020204030204" pitchFamily="34" charset="0"/>
              </a:rPr>
              <a:t>:</a:t>
            </a:r>
          </a:p>
          <a:p>
            <a:pPr marL="0" lvl="0" indent="0" algn="just" defTabSz="914400" eaLnBrk="0" fontAlgn="base" hangingPunct="0">
              <a:spcBef>
                <a:spcPct val="0"/>
              </a:spcBef>
              <a:spcAft>
                <a:spcPct val="0"/>
              </a:spcAft>
              <a:buClrTx/>
              <a:buSzTx/>
              <a:buNone/>
            </a:pPr>
            <a:endParaRPr lang="sk-SK" altLang="sk-SK" dirty="0">
              <a:solidFill>
                <a:schemeClr val="tx1"/>
              </a:solidFill>
            </a:endParaRPr>
          </a:p>
          <a:p>
            <a:pPr marL="0" lvl="0" indent="0" algn="just" defTabSz="914400" eaLnBrk="0" fontAlgn="base" hangingPunct="0">
              <a:spcBef>
                <a:spcPct val="0"/>
              </a:spcBef>
              <a:spcAft>
                <a:spcPct val="0"/>
              </a:spcAft>
              <a:buClrTx/>
              <a:buSzTx/>
              <a:buNone/>
            </a:pPr>
            <a:r>
              <a:rPr lang="sk-SK" altLang="sk-SK" b="1" dirty="0" smtClean="0">
                <a:solidFill>
                  <a:schemeClr val="tx1"/>
                </a:solidFill>
                <a:latin typeface="Calibri" panose="020F0502020204030204" pitchFamily="34" charset="0"/>
                <a:ea typeface="Calibri" panose="020F0502020204030204" pitchFamily="34" charset="0"/>
                <a:cs typeface="Calibri" panose="020F0502020204030204" pitchFamily="34" charset="0"/>
              </a:rPr>
              <a:t>Stanovenie </a:t>
            </a:r>
            <a:r>
              <a:rPr lang="sk-SK" altLang="sk-SK" b="1" dirty="0">
                <a:solidFill>
                  <a:schemeClr val="tx1"/>
                </a:solidFill>
                <a:latin typeface="Calibri" panose="020F0502020204030204" pitchFamily="34" charset="0"/>
                <a:ea typeface="Calibri" panose="020F0502020204030204" pitchFamily="34" charset="0"/>
                <a:cs typeface="Calibri" panose="020F0502020204030204" pitchFamily="34" charset="0"/>
              </a:rPr>
              <a:t>úväzku</a:t>
            </a:r>
            <a:r>
              <a:rPr lang="sk-SK" altLang="sk-SK" dirty="0">
                <a:solidFill>
                  <a:schemeClr val="tx1"/>
                </a:solidFill>
                <a:latin typeface="Calibri" panose="020F0502020204030204" pitchFamily="34" charset="0"/>
                <a:ea typeface="Calibri" panose="020F0502020204030204" pitchFamily="34" charset="0"/>
                <a:cs typeface="Calibri" panose="020F0502020204030204" pitchFamily="34" charset="0"/>
              </a:rPr>
              <a:t> asistenta podľa počtu osôb </a:t>
            </a:r>
            <a:r>
              <a:rPr lang="sk-SK" altLang="sk-SK" b="1" dirty="0">
                <a:solidFill>
                  <a:schemeClr val="tx1"/>
                </a:solidFill>
                <a:latin typeface="Calibri" panose="020F0502020204030204" pitchFamily="34" charset="0"/>
                <a:ea typeface="Calibri" panose="020F0502020204030204" pitchFamily="34" charset="0"/>
                <a:cs typeface="Calibri" panose="020F0502020204030204" pitchFamily="34" charset="0"/>
              </a:rPr>
              <a:t>od 1.11.2026:</a:t>
            </a:r>
            <a:endParaRPr lang="sk-SK" altLang="sk-SK" dirty="0">
              <a:solidFill>
                <a:schemeClr val="tx1"/>
              </a:solidFill>
            </a:endParaRPr>
          </a:p>
          <a:p>
            <a:pPr marL="0" lvl="0" indent="0" algn="just" defTabSz="914400" eaLnBrk="0" fontAlgn="base" hangingPunct="0">
              <a:spcBef>
                <a:spcPct val="0"/>
              </a:spcBef>
              <a:spcAft>
                <a:spcPct val="0"/>
              </a:spcAft>
              <a:buClrTx/>
              <a:buSzTx/>
              <a:buFontTx/>
              <a:buChar char="•"/>
            </a:pPr>
            <a:r>
              <a:rPr lang="sk-SK" altLang="sk-SK" dirty="0">
                <a:solidFill>
                  <a:schemeClr val="tx1"/>
                </a:solidFill>
                <a:latin typeface="Calibri" panose="020F0502020204030204" pitchFamily="34" charset="0"/>
                <a:ea typeface="Calibri" panose="020F0502020204030204" pitchFamily="34" charset="0"/>
                <a:cs typeface="Calibri" panose="020F0502020204030204" pitchFamily="34" charset="0"/>
              </a:rPr>
              <a:t>poskytovanie podpory 15 a viac osobám – plný pracovný úväzok (FTE</a:t>
            </a:r>
            <a:r>
              <a:rPr lang="sk-SK" altLang="sk-SK" baseline="30000" dirty="0">
                <a:solidFill>
                  <a:schemeClr val="tx1"/>
                </a:solidFill>
                <a:latin typeface="Calibri" panose="020F0502020204030204" pitchFamily="34" charset="0"/>
                <a:ea typeface="Calibri" panose="020F0502020204030204" pitchFamily="34" charset="0"/>
                <a:cs typeface="Calibri" panose="020F0502020204030204" pitchFamily="34" charset="0"/>
              </a:rPr>
              <a:t>2</a:t>
            </a:r>
            <a:r>
              <a:rPr lang="sk-SK" altLang="sk-SK" dirty="0">
                <a:solidFill>
                  <a:schemeClr val="tx1"/>
                </a:solidFill>
                <a:latin typeface="Calibri" panose="020F0502020204030204" pitchFamily="34" charset="0"/>
                <a:ea typeface="Calibri" panose="020F0502020204030204" pitchFamily="34" charset="0"/>
                <a:cs typeface="Calibri" panose="020F0502020204030204" pitchFamily="34" charset="0"/>
              </a:rPr>
              <a:t>)</a:t>
            </a:r>
            <a:endParaRPr lang="sk-SK" altLang="sk-SK" dirty="0">
              <a:solidFill>
                <a:schemeClr val="tx1"/>
              </a:solidFill>
            </a:endParaRPr>
          </a:p>
          <a:p>
            <a:pPr marL="0" lvl="0" indent="0" algn="just" defTabSz="914400" eaLnBrk="0" fontAlgn="base" hangingPunct="0">
              <a:spcBef>
                <a:spcPct val="0"/>
              </a:spcBef>
              <a:spcAft>
                <a:spcPct val="0"/>
              </a:spcAft>
              <a:buClrTx/>
              <a:buSzTx/>
              <a:buFontTx/>
              <a:buChar char="•"/>
            </a:pPr>
            <a:r>
              <a:rPr lang="sk-SK" altLang="sk-SK" dirty="0">
                <a:solidFill>
                  <a:schemeClr val="tx1"/>
                </a:solidFill>
                <a:latin typeface="Calibri" panose="020F0502020204030204" pitchFamily="34" charset="0"/>
                <a:ea typeface="Calibri" panose="020F0502020204030204" pitchFamily="34" charset="0"/>
                <a:cs typeface="Calibri" panose="020F0502020204030204" pitchFamily="34" charset="0"/>
              </a:rPr>
              <a:t>poskytovanie podpory 9 - 14 osobám za mesiac – trojštvrtinový FTE</a:t>
            </a:r>
            <a:endParaRPr lang="sk-SK" altLang="sk-SK" dirty="0">
              <a:solidFill>
                <a:schemeClr val="tx1"/>
              </a:solidFill>
            </a:endParaRPr>
          </a:p>
          <a:p>
            <a:pPr marL="0" lvl="0" indent="0" algn="just" defTabSz="914400" eaLnBrk="0" fontAlgn="base" hangingPunct="0">
              <a:spcBef>
                <a:spcPct val="0"/>
              </a:spcBef>
              <a:spcAft>
                <a:spcPts val="600"/>
              </a:spcAft>
              <a:buClrTx/>
              <a:buSzTx/>
              <a:buFontTx/>
              <a:buChar char="•"/>
            </a:pPr>
            <a:r>
              <a:rPr lang="sk-SK" altLang="sk-SK" dirty="0">
                <a:solidFill>
                  <a:schemeClr val="tx1"/>
                </a:solidFill>
                <a:latin typeface="Calibri" panose="020F0502020204030204" pitchFamily="34" charset="0"/>
                <a:ea typeface="Calibri" panose="020F0502020204030204" pitchFamily="34" charset="0"/>
                <a:cs typeface="Calibri" panose="020F0502020204030204" pitchFamily="34" charset="0"/>
              </a:rPr>
              <a:t>poskytovanie podpory 7 – 8 osobám za mesiac – polovičný FTE</a:t>
            </a:r>
            <a:endParaRPr lang="sk-SK" altLang="sk-SK" dirty="0">
              <a:solidFill>
                <a:schemeClr val="tx1"/>
              </a:solidFill>
            </a:endParaRPr>
          </a:p>
          <a:p>
            <a:pPr marL="0" lvl="0" indent="0" algn="just" defTabSz="914400" eaLnBrk="0" fontAlgn="base" hangingPunct="0">
              <a:spcBef>
                <a:spcPct val="0"/>
              </a:spcBef>
              <a:spcAft>
                <a:spcPct val="0"/>
              </a:spcAft>
              <a:buClrTx/>
              <a:buSzTx/>
              <a:buNone/>
            </a:pPr>
            <a:r>
              <a:rPr lang="sk-SK" altLang="sk-SK" b="1" dirty="0">
                <a:solidFill>
                  <a:schemeClr val="tx1"/>
                </a:solidFill>
                <a:latin typeface="Calibri" panose="020F0502020204030204" pitchFamily="34" charset="0"/>
                <a:ea typeface="Calibri" panose="020F0502020204030204" pitchFamily="34" charset="0"/>
                <a:cs typeface="Calibri" panose="020F0502020204030204" pitchFamily="34" charset="0"/>
              </a:rPr>
              <a:t>Minimálny počet osôb na asistenta je 7. </a:t>
            </a:r>
            <a:r>
              <a:rPr lang="sk-SK" altLang="sk-SK" dirty="0">
                <a:solidFill>
                  <a:schemeClr val="tx1"/>
                </a:solidFill>
                <a:latin typeface="Calibri" panose="020F0502020204030204" pitchFamily="34" charset="0"/>
                <a:ea typeface="Calibri" panose="020F0502020204030204" pitchFamily="34" charset="0"/>
                <a:cs typeface="Calibri" panose="020F0502020204030204" pitchFamily="34" charset="0"/>
              </a:rPr>
              <a:t>V prípade, ak </a:t>
            </a:r>
            <a:r>
              <a:rPr lang="sk-SK" altLang="sk-SK" u="sng" dirty="0">
                <a:solidFill>
                  <a:schemeClr val="tx1"/>
                </a:solidFill>
                <a:latin typeface="Calibri" panose="020F0502020204030204" pitchFamily="34" charset="0"/>
                <a:ea typeface="Calibri" panose="020F0502020204030204" pitchFamily="34" charset="0"/>
                <a:cs typeface="Calibri" panose="020F0502020204030204" pitchFamily="34" charset="0"/>
              </a:rPr>
              <a:t>nebude mať dodržaný počet 7 osôb, nebudú výdavky na daného asistenta  oprávnené.</a:t>
            </a:r>
            <a:endParaRPr lang="sk-SK" altLang="sk-SK" u="sng" dirty="0">
              <a:solidFill>
                <a:schemeClr val="tx1"/>
              </a:solidFill>
              <a:latin typeface="Arial" panose="020B0604020202020204" pitchFamily="34" charset="0"/>
            </a:endParaRPr>
          </a:p>
          <a:p>
            <a:endParaRPr lang="sk-SK" dirty="0"/>
          </a:p>
        </p:txBody>
      </p:sp>
    </p:spTree>
    <p:extLst>
      <p:ext uri="{BB962C8B-B14F-4D97-AF65-F5344CB8AC3E}">
        <p14:creationId xmlns:p14="http://schemas.microsoft.com/office/powerpoint/2010/main" val="31876708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66717" y="354510"/>
            <a:ext cx="10658842" cy="1320800"/>
          </a:xfrm>
        </p:spPr>
        <p:txBody>
          <a:bodyPr>
            <a:normAutofit/>
          </a:bodyPr>
          <a:lstStyle/>
          <a:p>
            <a:r>
              <a:rPr lang="sk-SK" sz="2400" b="1" dirty="0" smtClean="0"/>
              <a:t>Paušálna </a:t>
            </a:r>
            <a:r>
              <a:rPr lang="sk-SK" sz="2400" b="1" dirty="0"/>
              <a:t>sadzba na pokrytie zostávajúcich oprávnených výdavkov projektu podľa článku 56 NSU ods.1 nariadenia </a:t>
            </a:r>
            <a:r>
              <a:rPr lang="sk-SK" sz="2400" b="1" dirty="0" err="1"/>
              <a:t>EPaR</a:t>
            </a:r>
            <a:r>
              <a:rPr lang="sk-SK" sz="2400" b="1" dirty="0"/>
              <a:t> č. 2021/1060</a:t>
            </a:r>
            <a:endParaRPr lang="sk-SK" sz="2400" dirty="0"/>
          </a:p>
        </p:txBody>
      </p:sp>
      <p:sp>
        <p:nvSpPr>
          <p:cNvPr id="3" name="Zástupný objekt pre obsah 2"/>
          <p:cNvSpPr>
            <a:spLocks noGrp="1"/>
          </p:cNvSpPr>
          <p:nvPr>
            <p:ph idx="1"/>
          </p:nvPr>
        </p:nvSpPr>
        <p:spPr>
          <a:xfrm>
            <a:off x="392447" y="1495221"/>
            <a:ext cx="10490091" cy="4744676"/>
          </a:xfrm>
        </p:spPr>
        <p:txBody>
          <a:bodyPr>
            <a:normAutofit fontScale="77500" lnSpcReduction="20000"/>
          </a:bodyPr>
          <a:lstStyle/>
          <a:p>
            <a:pPr algn="just"/>
            <a:r>
              <a:rPr lang="sk-SK" sz="1900" dirty="0" smtClean="0"/>
              <a:t>V </a:t>
            </a:r>
            <a:r>
              <a:rPr lang="sk-SK" sz="1900" dirty="0"/>
              <a:t>zmysle Nariadenia Európskeho parlamentu a Rady (EÚ) č. 2021/1060, čl. 56 ods. 1 sa pre výzvu stanovuje paušálna sadzba </a:t>
            </a:r>
            <a:r>
              <a:rPr lang="sk-SK" sz="1900" b="1" dirty="0"/>
              <a:t>vo výške 40 % </a:t>
            </a:r>
            <a:r>
              <a:rPr lang="sk-SK" sz="1900" dirty="0"/>
              <a:t>oprávnených priamych nákladov na zamestnancov na pokrytie zostávajúcich oprávnených nákladov (ostatných priamych nákladov a nepriamych nákladov) okrem priamych nákladov na zamestnancov. </a:t>
            </a:r>
            <a:r>
              <a:rPr lang="sk-SK" sz="1900" b="1" dirty="0"/>
              <a:t>Základňu pre výpočet paušálnej sadzby tvorí skupina výdavkov 901 – jednotkové náklady ako priame náklady projektu určené na mzdy zamestnancov (asistentov a mentorov). </a:t>
            </a:r>
            <a:endParaRPr lang="sk-SK" sz="1900" dirty="0"/>
          </a:p>
          <a:p>
            <a:pPr algn="just"/>
            <a:r>
              <a:rPr lang="sk-SK" sz="1900" dirty="0"/>
              <a:t>Pri aplikácii uvedenej paušálnej sadzby </a:t>
            </a:r>
            <a:r>
              <a:rPr lang="sk-SK" sz="1900" u="sng" dirty="0"/>
              <a:t>v procese realizácie projektu </a:t>
            </a:r>
            <a:r>
              <a:rPr lang="sk-SK" sz="1900" dirty="0"/>
              <a:t>nie je potrebné odôvodniť skutočné náklady v uvedenej kategórií výdavkov. Výdavky však musia súvisieť s realizáciou projektu alebo musia byť nevyhnutné pre realizáciu projektu</a:t>
            </a:r>
            <a:r>
              <a:rPr lang="sk-SK" sz="1900" dirty="0" smtClean="0"/>
              <a:t>.</a:t>
            </a:r>
            <a:endParaRPr lang="sk-SK" sz="1900" dirty="0"/>
          </a:p>
          <a:p>
            <a:pPr algn="just"/>
            <a:r>
              <a:rPr lang="sk-SK" sz="1900" dirty="0"/>
              <a:t>Okrem priamych nákladov na zamestnancov, vznikajú pri zabezpečení realizácie aktivít projektu, aj </a:t>
            </a:r>
            <a:r>
              <a:rPr lang="sk-SK" sz="1900" b="1" dirty="0"/>
              <a:t>iné priame a nepriame</a:t>
            </a:r>
            <a:r>
              <a:rPr lang="sk-SK" sz="1900" dirty="0"/>
              <a:t> výdavky. </a:t>
            </a:r>
          </a:p>
          <a:p>
            <a:pPr lvl="0" algn="just"/>
            <a:r>
              <a:rPr lang="sk-SK" sz="1900" b="1" u="sng" dirty="0"/>
              <a:t>Priame </a:t>
            </a:r>
            <a:r>
              <a:rPr lang="sk-SK" sz="1900" b="1" u="sng" dirty="0" smtClean="0"/>
              <a:t>výdavky (okrem </a:t>
            </a:r>
            <a:r>
              <a:rPr lang="sk-SK" sz="1900" b="1" u="sng" dirty="0"/>
              <a:t>priamych výdavkov na </a:t>
            </a:r>
            <a:r>
              <a:rPr lang="sk-SK" sz="1900" b="1" u="sng" dirty="0" smtClean="0"/>
              <a:t>zamestnancov)</a:t>
            </a:r>
            <a:r>
              <a:rPr lang="sk-SK" sz="1900" dirty="0"/>
              <a:t> </a:t>
            </a:r>
            <a:r>
              <a:rPr lang="sk-SK" sz="1900" dirty="0" smtClean="0"/>
              <a:t>ktoré sú nevyhnutné </a:t>
            </a:r>
            <a:r>
              <a:rPr lang="sk-SK" sz="1900" dirty="0"/>
              <a:t>pre realizáciu aktivít projektu, budú pokryté paušálnou sadzbou </a:t>
            </a:r>
            <a:r>
              <a:rPr lang="sk-SK" sz="1900" b="1" u="sng" dirty="0"/>
              <a:t>a ktoré žiadateľ musí uviesť vo formulári </a:t>
            </a:r>
            <a:r>
              <a:rPr lang="sk-SK" sz="1900" b="1" u="sng" dirty="0" err="1" smtClean="0"/>
              <a:t>ŽoNFP</a:t>
            </a:r>
            <a:endParaRPr lang="sk-SK" sz="1900" dirty="0"/>
          </a:p>
          <a:p>
            <a:pPr lvl="0" algn="just"/>
            <a:r>
              <a:rPr lang="sk-SK" sz="1900" b="1" u="sng" dirty="0" smtClean="0"/>
              <a:t>Nepriame výdavky</a:t>
            </a:r>
            <a:r>
              <a:rPr lang="sk-SK" sz="1900" dirty="0"/>
              <a:t> </a:t>
            </a:r>
            <a:r>
              <a:rPr lang="sk-SK" sz="1900" dirty="0" smtClean="0"/>
              <a:t>- zoznam </a:t>
            </a:r>
            <a:r>
              <a:rPr lang="sk-SK" sz="1900" dirty="0"/>
              <a:t>oprávnených kategórií nepriamych výdavkov je uvedený </a:t>
            </a:r>
            <a:r>
              <a:rPr lang="sk-SK" sz="1900" dirty="0" smtClean="0"/>
              <a:t>v Príručke k oprávnenosti výdavkov - v</a:t>
            </a:r>
            <a:r>
              <a:rPr lang="sk-SK" sz="1900" dirty="0"/>
              <a:t> prílohe č. 1</a:t>
            </a:r>
            <a:r>
              <a:rPr lang="sk-SK" sz="1900" dirty="0" smtClean="0"/>
              <a:t>.</a:t>
            </a:r>
          </a:p>
          <a:p>
            <a:pPr lvl="0" algn="just"/>
            <a:r>
              <a:rPr lang="sk-SK" sz="1900" dirty="0" smtClean="0"/>
              <a:t>V </a:t>
            </a:r>
            <a:r>
              <a:rPr lang="sk-SK" sz="1900" dirty="0"/>
              <a:t>rámci posudzovania oprávnenosti výdavkov sa pri výkone  finančnej kontroly kontroluje správnosť aplikácie paušálnej sadzby, a to určenie základne pre výpočet paušálnej sadzby, percentuálna výška paušálnej sadzby a matematický výpočet výšky výdavkov na zostávajúce výdavky projektu určené paušálnou sadzbou</a:t>
            </a:r>
            <a:r>
              <a:rPr lang="sk-SK" sz="1900" dirty="0" smtClean="0"/>
              <a:t>.</a:t>
            </a:r>
          </a:p>
          <a:p>
            <a:pPr algn="just"/>
            <a:r>
              <a:rPr lang="sk-SK" sz="1900" dirty="0"/>
              <a:t>Podmienky a pravidlá oprávnenosti nie sú dotknuté používaním zjednodušeného vykazovania výdavkov. Zjednodušené vykazovane výdavkov neznamená zrušenie povinnosti plne dodržiavať všetky uplatniteľné právne predpisy Únie a vnútroštátne právne predpisy SR</a:t>
            </a:r>
            <a:r>
              <a:rPr lang="sk-SK" sz="1900" dirty="0" smtClean="0"/>
              <a:t>.</a:t>
            </a:r>
            <a:endParaRPr lang="sk-SK" sz="1900" dirty="0"/>
          </a:p>
          <a:p>
            <a:pPr marL="0" indent="0">
              <a:buNone/>
            </a:pPr>
            <a:endParaRPr lang="sk-SK" dirty="0"/>
          </a:p>
        </p:txBody>
      </p:sp>
    </p:spTree>
    <p:extLst>
      <p:ext uri="{BB962C8B-B14F-4D97-AF65-F5344CB8AC3E}">
        <p14:creationId xmlns:p14="http://schemas.microsoft.com/office/powerpoint/2010/main" val="16028275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389336" y="516774"/>
            <a:ext cx="8596668" cy="645622"/>
          </a:xfrm>
        </p:spPr>
        <p:txBody>
          <a:bodyPr>
            <a:normAutofit fontScale="90000"/>
          </a:bodyPr>
          <a:lstStyle/>
          <a:p>
            <a:pPr algn="ctr"/>
            <a:r>
              <a:rPr lang="sk-SK" b="1" dirty="0">
                <a:latin typeface="Arial Narrow" panose="020B0606020202030204" pitchFamily="34" charset="0"/>
              </a:rPr>
              <a:t>Spôsob preukazovania oprávnenosti</a:t>
            </a:r>
            <a:br>
              <a:rPr lang="sk-SK" b="1" dirty="0">
                <a:latin typeface="Arial Narrow" panose="020B0606020202030204" pitchFamily="34" charset="0"/>
              </a:rPr>
            </a:br>
            <a:r>
              <a:rPr lang="sk-SK" b="1" dirty="0">
                <a:latin typeface="Arial Narrow" panose="020B0606020202030204" pitchFamily="34" charset="0"/>
              </a:rPr>
              <a:t/>
            </a:r>
            <a:br>
              <a:rPr lang="sk-SK" b="1" dirty="0">
                <a:latin typeface="Arial Narrow" panose="020B0606020202030204" pitchFamily="34" charset="0"/>
              </a:rPr>
            </a:br>
            <a:r>
              <a:rPr lang="sk-SK" b="1" dirty="0">
                <a:latin typeface="Arial Narrow" panose="020B0606020202030204" pitchFamily="34" charset="0"/>
              </a:rPr>
              <a:t/>
            </a:r>
            <a:br>
              <a:rPr lang="sk-SK" b="1" dirty="0">
                <a:latin typeface="Arial Narrow" panose="020B0606020202030204" pitchFamily="34" charset="0"/>
              </a:rPr>
            </a:br>
            <a:r>
              <a:rPr lang="sk-SK" dirty="0"/>
              <a:t/>
            </a:r>
            <a:br>
              <a:rPr lang="sk-SK" dirty="0"/>
            </a:br>
            <a:endParaRPr lang="sk-SK" dirty="0"/>
          </a:p>
        </p:txBody>
      </p:sp>
      <p:sp>
        <p:nvSpPr>
          <p:cNvPr id="3" name="Zástupný objekt pre obsah 2"/>
          <p:cNvSpPr>
            <a:spLocks noGrp="1"/>
          </p:cNvSpPr>
          <p:nvPr>
            <p:ph idx="1"/>
          </p:nvPr>
        </p:nvSpPr>
        <p:spPr>
          <a:xfrm>
            <a:off x="389614" y="1162396"/>
            <a:ext cx="11259047" cy="4999012"/>
          </a:xfrm>
        </p:spPr>
        <p:txBody>
          <a:bodyPr>
            <a:normAutofit/>
          </a:bodyPr>
          <a:lstStyle/>
          <a:p>
            <a:r>
              <a:rPr lang="sk-SK" sz="2400" b="1" dirty="0" smtClean="0"/>
              <a:t>vyplnená </a:t>
            </a:r>
            <a:r>
              <a:rPr lang="sk-SK" sz="2400" b="1" dirty="0"/>
              <a:t>súhrnná </a:t>
            </a:r>
            <a:r>
              <a:rPr lang="sk-SK" sz="2400" b="1" dirty="0" smtClean="0"/>
              <a:t>tabuľka </a:t>
            </a:r>
            <a:r>
              <a:rPr lang="sk-SK" sz="2400" b="1" dirty="0"/>
              <a:t>predložená spolu so </a:t>
            </a:r>
            <a:r>
              <a:rPr lang="sk-SK" sz="2400" b="1" dirty="0" err="1" smtClean="0"/>
              <a:t>ŽoP</a:t>
            </a:r>
            <a:endParaRPr lang="sk-SK" sz="2400" b="1" dirty="0" smtClean="0"/>
          </a:p>
          <a:p>
            <a:r>
              <a:rPr lang="sk-SK" sz="2400" b="1" dirty="0" smtClean="0"/>
              <a:t>predložený </a:t>
            </a:r>
            <a:r>
              <a:rPr lang="sk-SK" sz="2400" b="1" dirty="0"/>
              <a:t>mzdový list </a:t>
            </a:r>
            <a:r>
              <a:rPr lang="sk-SK" sz="2400" b="1" dirty="0" smtClean="0"/>
              <a:t>zamestnanca a</a:t>
            </a:r>
          </a:p>
          <a:p>
            <a:r>
              <a:rPr lang="sk-SK" sz="2400" b="1" dirty="0" smtClean="0"/>
              <a:t>predložené dokumenty:</a:t>
            </a:r>
          </a:p>
          <a:p>
            <a:pPr lvl="1">
              <a:buFont typeface="Arial" panose="020B0604020202020204" pitchFamily="34" charset="0"/>
              <a:buChar char="•"/>
            </a:pPr>
            <a:r>
              <a:rPr lang="sk-SK" b="1" dirty="0" smtClean="0"/>
              <a:t>Preukázanie </a:t>
            </a:r>
            <a:r>
              <a:rPr lang="sk-SK" b="1" dirty="0"/>
              <a:t>zapojenia počtu osôb do spolupráce s konkrétnym asistentom </a:t>
            </a:r>
            <a:r>
              <a:rPr lang="sk-SK" b="1" dirty="0" smtClean="0"/>
              <a:t>(Príloha č. 12 výzvy)</a:t>
            </a:r>
          </a:p>
          <a:p>
            <a:pPr lvl="1">
              <a:buFont typeface="Arial" panose="020B0604020202020204" pitchFamily="34" charset="0"/>
              <a:buChar char="•"/>
            </a:pPr>
            <a:r>
              <a:rPr lang="sk-SK" b="1" dirty="0" smtClean="0"/>
              <a:t>Preukázanie </a:t>
            </a:r>
            <a:r>
              <a:rPr lang="sk-SK" b="1" dirty="0"/>
              <a:t>práce mentora s konkrétnym asistentom </a:t>
            </a:r>
            <a:r>
              <a:rPr lang="sk-SK" b="1" dirty="0" smtClean="0"/>
              <a:t>za mesiac ... (Príloha č. 13 výzvy)</a:t>
            </a:r>
            <a:endParaRPr lang="sk-SK" sz="1400" dirty="0"/>
          </a:p>
          <a:p>
            <a:pPr marL="0" indent="0">
              <a:buNone/>
            </a:pPr>
            <a:r>
              <a:rPr lang="sk-SK" sz="2400" b="1" dirty="0"/>
              <a:t>	  </a:t>
            </a:r>
          </a:p>
          <a:p>
            <a:pPr>
              <a:buFontTx/>
              <a:buChar char="-"/>
            </a:pPr>
            <a:r>
              <a:rPr lang="sk-SK" sz="2400" dirty="0" smtClean="0">
                <a:solidFill>
                  <a:schemeClr val="tx1"/>
                </a:solidFill>
              </a:rPr>
              <a:t>obdobie</a:t>
            </a:r>
            <a:r>
              <a:rPr lang="sk-SK" sz="2400" dirty="0">
                <a:solidFill>
                  <a:schemeClr val="tx1"/>
                </a:solidFill>
              </a:rPr>
              <a:t>, ani forma mzdového listu nie je </a:t>
            </a:r>
            <a:r>
              <a:rPr lang="sk-SK" sz="2400" dirty="0" smtClean="0">
                <a:solidFill>
                  <a:schemeClr val="tx1"/>
                </a:solidFill>
              </a:rPr>
              <a:t>definovaná</a:t>
            </a:r>
          </a:p>
          <a:p>
            <a:pPr>
              <a:buFontTx/>
              <a:buChar char="-"/>
            </a:pPr>
            <a:r>
              <a:rPr lang="sk-SK" sz="2400" dirty="0" smtClean="0">
                <a:solidFill>
                  <a:schemeClr val="tx1"/>
                </a:solidFill>
              </a:rPr>
              <a:t>povinnosť </a:t>
            </a:r>
            <a:r>
              <a:rPr lang="sk-SK" sz="2400" dirty="0">
                <a:solidFill>
                  <a:schemeClr val="tx1"/>
                </a:solidFill>
              </a:rPr>
              <a:t>vedenia mzdových </a:t>
            </a:r>
            <a:r>
              <a:rPr lang="sk-SK" sz="2400" dirty="0" smtClean="0">
                <a:solidFill>
                  <a:schemeClr val="tx1"/>
                </a:solidFill>
              </a:rPr>
              <a:t>listov, vrátene jeho náležitostí </a:t>
            </a:r>
            <a:r>
              <a:rPr lang="sk-SK" sz="2400" dirty="0">
                <a:solidFill>
                  <a:schemeClr val="tx1"/>
                </a:solidFill>
              </a:rPr>
              <a:t>upravuje zákon č. 595/2003 Z. z. o dani z </a:t>
            </a:r>
            <a:r>
              <a:rPr lang="sk-SK" sz="2400" dirty="0" smtClean="0">
                <a:solidFill>
                  <a:schemeClr val="tx1"/>
                </a:solidFill>
              </a:rPr>
              <a:t>príjmov (nie je potrebné  vytváranie nových dokumentov špeciálne pre potreby projektu)</a:t>
            </a:r>
          </a:p>
          <a:p>
            <a:pPr>
              <a:buFontTx/>
              <a:buChar char="-"/>
            </a:pPr>
            <a:endParaRPr lang="sk-SK" sz="2400" dirty="0">
              <a:solidFill>
                <a:schemeClr val="tx1"/>
              </a:solidFill>
            </a:endParaRPr>
          </a:p>
          <a:p>
            <a:pPr marL="0" indent="0">
              <a:buNone/>
            </a:pPr>
            <a:endParaRPr lang="sk-SK" dirty="0"/>
          </a:p>
          <a:p>
            <a:endParaRPr lang="sk-SK" dirty="0"/>
          </a:p>
        </p:txBody>
      </p:sp>
    </p:spTree>
    <p:extLst>
      <p:ext uri="{BB962C8B-B14F-4D97-AF65-F5344CB8AC3E}">
        <p14:creationId xmlns:p14="http://schemas.microsoft.com/office/powerpoint/2010/main" val="3490394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additive="base">
                                        <p:cTn id="18"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 calcmode="lin" valueType="num">
                                      <p:cBhvr additive="base">
                                        <p:cTn id="2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 calcmode="lin" valueType="num">
                                      <p:cBhvr additive="base">
                                        <p:cTn id="36"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0"/>
                                  </p:stCondLst>
                                  <p:childTnLst>
                                    <p:set>
                                      <p:cBhvr>
                                        <p:cTn id="39" dur="1" fill="hold">
                                          <p:stCondLst>
                                            <p:cond delay="0"/>
                                          </p:stCondLst>
                                        </p:cTn>
                                        <p:tgtEl>
                                          <p:spTgt spid="3">
                                            <p:txEl>
                                              <p:pRg st="6" end="6"/>
                                            </p:txEl>
                                          </p:spTgt>
                                        </p:tgtEl>
                                        <p:attrNameLst>
                                          <p:attrName>style.visibility</p:attrName>
                                        </p:attrNameLst>
                                      </p:cBhvr>
                                      <p:to>
                                        <p:strVal val="visible"/>
                                      </p:to>
                                    </p:set>
                                    <p:anim calcmode="lin" valueType="num">
                                      <p:cBhvr additive="base">
                                        <p:cTn id="40"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3">
                                            <p:txEl>
                                              <p:pRg st="6" end="6"/>
                                            </p:txEl>
                                          </p:spTgt>
                                        </p:tgtEl>
                                        <p:attrNameLst>
                                          <p:attrName>ppt_y</p:attrName>
                                        </p:attrNameLst>
                                      </p:cBhvr>
                                      <p:tavLst>
                                        <p:tav tm="0">
                                          <p:val>
                                            <p:strVal val="1+#ppt_h/2"/>
                                          </p:val>
                                        </p:tav>
                                        <p:tav tm="100000">
                                          <p:val>
                                            <p:strVal val="#ppt_y"/>
                                          </p:val>
                                        </p:tav>
                                      </p:tavLst>
                                    </p:anim>
                                  </p:childTnLst>
                                </p:cTn>
                              </p:par>
                              <p:par>
                                <p:cTn id="42" presetID="2" presetClass="entr" presetSubtype="4" fill="hold" nodeType="withEffect">
                                  <p:stCondLst>
                                    <p:cond delay="0"/>
                                  </p:stCondLst>
                                  <p:childTnLst>
                                    <p:set>
                                      <p:cBhvr>
                                        <p:cTn id="43" dur="1" fill="hold">
                                          <p:stCondLst>
                                            <p:cond delay="0"/>
                                          </p:stCondLst>
                                        </p:cTn>
                                        <p:tgtEl>
                                          <p:spTgt spid="3">
                                            <p:txEl>
                                              <p:pRg st="7" end="7"/>
                                            </p:txEl>
                                          </p:spTgt>
                                        </p:tgtEl>
                                        <p:attrNameLst>
                                          <p:attrName>style.visibility</p:attrName>
                                        </p:attrNameLst>
                                      </p:cBhvr>
                                      <p:to>
                                        <p:strVal val="visible"/>
                                      </p:to>
                                    </p:set>
                                    <p:anim calcmode="lin" valueType="num">
                                      <p:cBhvr additive="base">
                                        <p:cTn id="44"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azeta">
  <a:themeElements>
    <a:clrScheme name="Fazeta">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zet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z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2920</TotalTime>
  <Words>2836</Words>
  <Application>Microsoft Office PowerPoint</Application>
  <PresentationFormat>Širokouhlá</PresentationFormat>
  <Paragraphs>356</Paragraphs>
  <Slides>20</Slides>
  <Notes>0</Notes>
  <HiddenSlides>0</HiddenSlides>
  <MMClips>0</MMClips>
  <ScaleCrop>false</ScaleCrop>
  <HeadingPairs>
    <vt:vector size="6" baseType="variant">
      <vt:variant>
        <vt:lpstr>Použité písma</vt:lpstr>
      </vt:variant>
      <vt:variant>
        <vt:i4>9</vt:i4>
      </vt:variant>
      <vt:variant>
        <vt:lpstr>Motív</vt:lpstr>
      </vt:variant>
      <vt:variant>
        <vt:i4>1</vt:i4>
      </vt:variant>
      <vt:variant>
        <vt:lpstr>Nadpisy snímok</vt:lpstr>
      </vt:variant>
      <vt:variant>
        <vt:i4>20</vt:i4>
      </vt:variant>
    </vt:vector>
  </HeadingPairs>
  <TitlesOfParts>
    <vt:vector size="30" baseType="lpstr">
      <vt:lpstr>Arial</vt:lpstr>
      <vt:lpstr>Arial Black</vt:lpstr>
      <vt:lpstr>Arial Narrow</vt:lpstr>
      <vt:lpstr>Calibri</vt:lpstr>
      <vt:lpstr>Cambria Math</vt:lpstr>
      <vt:lpstr>Times New Roman</vt:lpstr>
      <vt:lpstr>Trebuchet MS</vt:lpstr>
      <vt:lpstr>Wingdings</vt:lpstr>
      <vt:lpstr>Wingdings 3</vt:lpstr>
      <vt:lpstr>Fazeta</vt:lpstr>
      <vt:lpstr>      Informácia  K Zjednodušenému vykazovaniu výdavkov k Výzve  „Podpora rodičov detí v ranom veku  v nepriaznivej sociálnej situácii “                                                                                                             </vt:lpstr>
      <vt:lpstr>ZJEDNODUŠENÉ VYKAZOVANIE VÝDAVKOV (ZVV) </vt:lpstr>
      <vt:lpstr>PREČO SA SO ROZHODOL POUŽIŤ ZVV?</vt:lpstr>
      <vt:lpstr>Právny základ hodinového nákladu - čl. 55 nariadenia 2021/1060  </vt:lpstr>
      <vt:lpstr>Výpočet jednotkového nákladu (JN) </vt:lpstr>
      <vt:lpstr>Jednotkový náklad vo výzve</vt:lpstr>
      <vt:lpstr>Podmienka výzvy týkajúca sa úväzkov mentora a asistenta</vt:lpstr>
      <vt:lpstr>Paušálna sadzba na pokrytie zostávajúcich oprávnených výdavkov projektu podľa článku 56 NSU ods.1 nariadenia EPaR č. 2021/1060</vt:lpstr>
      <vt:lpstr>Spôsob preukazovania oprávnenosti    </vt:lpstr>
      <vt:lpstr>Prezentácia programu PowerPoint</vt:lpstr>
      <vt:lpstr>Sumárny hárok - Tabuľka č. 2 – vyplňujú sa všetky stĺpce okrem posledného stĺpca (Informatívna suma ...)</vt:lpstr>
      <vt:lpstr>*    V rámci projektu je možné vykonávať činnosti len v rámci pracovnej zmluvy len pre tento projekt, to znamená v uvedenom stĺpci sa uvádza 100% (viď príloha č. 8 výzvy, Asistent môže vykonávať činnosti asistenta len pre tento projekt  a mentor môže vykonávať činnosti  len pre projekt a to činnosti  mentora a v prípade potreby činnosti asistenta.  **    Celková oprávnená suma je uvedená v Tabuľke č. 1 v bunke E14 (10 895,46 €) Sumy uvedené v tomto stĺpci majú len informatívny charakter za účelom auditu výdavkov. Rozdiely v súčtoch stĺpca J - Informatívna suma na zamestnanca v Tabuľke č. 2 a bunky E14 v Tabuľke č. 1 môžu vzniknúť z dôvodu zaokrúhľovania počtu hodín mzdy vyplácanej za všetkých zamestnancov za dané obdobie. Bunky D10 (268), D11 (942) zaokrúhľujú počet hodín v rámci PPV na celé číslo nadol, pričom uvedené vyplýva z nastavenia metodiky zjednodušeného vykazovania výdavkov.  ***    V prípade ak jeden zamestnanec vykonáva obe činnosti, to znamená činnosť mentora aj činnosť asistenta, v zmysle výzvy má mať uzatvorené dve pracovné zmluvy (viď riadok 24 a 25 v SH, meno zamestnanca IJ). V prípade, že zamestnanec má dva mzdové listy, na každú pozíciu osobitne, tak Počet odpracovaných hodín na projekte oprávnených na financovanie (stĺpec I) je rovnaký ako počet odpracovaných hodín uvedených v mzdovom liste zamestnanca uvedených v stĺpci D (Celkový počet odpracovaných hodín (mzdový list)), v prípade počtu osôb požadovaných na daný úväzok. V prípade nižšieho počtu, počet žiadaných hodín (oprávnených) zodpovedá počtu osôb, to zn. úväzku prislúchajúcemu počtu osôb. (viď riadok 22 – zamestnanec AB). V prípade vyššieho počtu osôb ako je požadované na  úväzok, žiadané (oprávnené) hodiny sú maximálne vo výške mzdového listu, t. z. rovnajú sa počtu odpracovaných hodín uvedených v mzdovom liste (viď riadok 20 – zamestnanec GH). V prípade, že zamestnanec má dve pracovné zmluvy a má jeden mzdový list, tak do stĺpca D (Celkový počet hodín  ...) sa uvádza počet odpracovaných hodín zo mzdového listu spolu, avšak Počet hodín odpracovaných na projekte oprávnených na financovanie (stĺpec I) je len do výšky pracovného úväzku na príslušnú pozíciu.  Osobou sa pre účel nastavenia druhu pracovného úväzku asistentov myslí tehotná žena, deti rodičov / deti rodiča alebo deti osoby, ktorej boli na základe rozhodnutia súdu zverené do opatery, ktoré sú vo veku od narodenia do nástupu na povinné predprimárne vzdelávanie podľa platnej legislatívy. Ide o deti od narodenia do dosiahnutia veku 5 rokov k 31. augustu daného roku (vrátane). To znamená, že od 1. septembra daného roku dieťa vo veku 5 rokov už nemôže byť započítané ako oprávnená osoba pre stanovenie počtu osôb, podľa ktorých bol stanovený druh pracovného úväzku asistenta. Zároveň sa prihliada na školský zákon platný v čase posudzovania veku takejto osoby (platí v prípade, že by sa novelou zákona táto lehota posunula nižšie).</vt:lpstr>
      <vt:lpstr>Flexibilita jednotkového nákladu </vt:lpstr>
      <vt:lpstr>Flexibilita jednotkového nákladu</vt:lpstr>
      <vt:lpstr>Podmienky oprávnenosti jednotkového nákladu </vt:lpstr>
      <vt:lpstr>Ako budú overované podklady a podmienky oprávnenosti JN </vt:lpstr>
      <vt:lpstr>Ako budú overované podklady a podmienky oprávnenosti JN</vt:lpstr>
      <vt:lpstr>Aktualizácia jednotkového nákladu </vt:lpstr>
      <vt:lpstr>Zohľadnenie maximálneho počtu nárokovateľných hodín v prípade, ak pracovný pomer začne v priebehu kalendárneho roka </vt:lpstr>
      <vt:lpstr>Prezentácia programu PowerPoint</vt:lpstr>
    </vt:vector>
  </TitlesOfParts>
  <Company>MPSVR SR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Informačný seminár k výzve „Siete podpory pre každý krok“ 16. JÚN 2024  Zjednodušené vykazovanie výdavkov</dc:title>
  <dc:creator>Žilíková Andrea</dc:creator>
  <cp:lastModifiedBy>Kmecová Miroslava</cp:lastModifiedBy>
  <cp:revision>168</cp:revision>
  <cp:lastPrinted>2026-05-07T06:51:16Z</cp:lastPrinted>
  <dcterms:created xsi:type="dcterms:W3CDTF">2024-04-15T10:11:32Z</dcterms:created>
  <dcterms:modified xsi:type="dcterms:W3CDTF">2026-05-07T08:12:04Z</dcterms:modified>
</cp:coreProperties>
</file>