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1856" r:id="rId2"/>
    <p:sldId id="1866" r:id="rId3"/>
    <p:sldId id="1870" r:id="rId4"/>
    <p:sldId id="1652" r:id="rId5"/>
    <p:sldId id="1851" r:id="rId6"/>
    <p:sldId id="1852" r:id="rId7"/>
    <p:sldId id="1861" r:id="rId8"/>
    <p:sldId id="1863" r:id="rId9"/>
    <p:sldId id="1867" r:id="rId10"/>
    <p:sldId id="1864" r:id="rId11"/>
    <p:sldId id="1869" r:id="rId12"/>
    <p:sldId id="1868" r:id="rId13"/>
    <p:sldId id="1857" r:id="rId14"/>
    <p:sldId id="1858" r:id="rId15"/>
    <p:sldId id="1859" r:id="rId16"/>
    <p:sldId id="1865" r:id="rId17"/>
    <p:sldId id="1871" r:id="rId18"/>
    <p:sldId id="1873" r:id="rId19"/>
    <p:sldId id="1874" r:id="rId20"/>
    <p:sldId id="1876" r:id="rId21"/>
    <p:sldId id="1877" r:id="rId22"/>
    <p:sldId id="1878" r:id="rId23"/>
    <p:sldId id="1879" r:id="rId24"/>
    <p:sldId id="1881" r:id="rId25"/>
    <p:sldId id="1882" r:id="rId26"/>
    <p:sldId id="1883" r:id="rId27"/>
    <p:sldId id="1884" r:id="rId28"/>
    <p:sldId id="1885" r:id="rId29"/>
    <p:sldId id="1886" r:id="rId30"/>
    <p:sldId id="1793" r:id="rId31"/>
    <p:sldId id="1860" r:id="rId32"/>
  </p:sldIdLst>
  <p:sldSz cx="24377650" cy="13716000"/>
  <p:notesSz cx="6797675" cy="9928225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49">
          <p15:clr>
            <a:srgbClr val="A4A3A4"/>
          </p15:clr>
        </p15:guide>
        <p15:guide id="2" orient="horz" pos="4306">
          <p15:clr>
            <a:srgbClr val="A4A3A4"/>
          </p15:clr>
        </p15:guide>
        <p15:guide id="3" orient="horz" pos="362">
          <p15:clr>
            <a:srgbClr val="A4A3A4"/>
          </p15:clr>
        </p15:guide>
        <p15:guide id="4" pos="14391">
          <p15:clr>
            <a:srgbClr val="A4A3A4"/>
          </p15:clr>
        </p15:guide>
        <p15:guide id="5" pos="7679">
          <p15:clr>
            <a:srgbClr val="A4A3A4"/>
          </p15:clr>
        </p15:guide>
        <p15:guide id="6" pos="9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ngár Miroslav" initials="CM" lastIdx="6" clrIdx="0">
    <p:extLst>
      <p:ext uri="{19B8F6BF-5375-455C-9EA6-DF929625EA0E}">
        <p15:presenceInfo xmlns:p15="http://schemas.microsoft.com/office/powerpoint/2012/main" userId="S-1-5-21-623720501-4287158864-1464952876-8312" providerId="AD"/>
      </p:ext>
    </p:extLst>
  </p:cmAuthor>
  <p:cmAuthor id="2" name="Katarina Fedorova" initials="KF" lastIdx="1" clrIdx="1">
    <p:extLst>
      <p:ext uri="{19B8F6BF-5375-455C-9EA6-DF929625EA0E}">
        <p15:presenceInfo xmlns:p15="http://schemas.microsoft.com/office/powerpoint/2012/main" userId="d2af51c251c270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100"/>
    <a:srgbClr val="242C35"/>
    <a:srgbClr val="F1CB1E"/>
    <a:srgbClr val="084872"/>
    <a:srgbClr val="C37EEB"/>
    <a:srgbClr val="414E5E"/>
    <a:srgbClr val="6377F1"/>
    <a:srgbClr val="2CC55D"/>
    <a:srgbClr val="0E80C9"/>
    <a:srgbClr val="52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7" autoAdjust="0"/>
    <p:restoredTop sz="99409" autoAdjust="0"/>
  </p:normalViewPr>
  <p:slideViewPr>
    <p:cSldViewPr snapToGrid="0" snapToObjects="1">
      <p:cViewPr varScale="1">
        <p:scale>
          <a:sx n="44" d="100"/>
          <a:sy n="44" d="100"/>
        </p:scale>
        <p:origin x="638" y="82"/>
      </p:cViewPr>
      <p:guideLst>
        <p:guide orient="horz" pos="8249"/>
        <p:guide orient="horz" pos="4306"/>
        <p:guide orient="horz" pos="362"/>
        <p:guide pos="14391"/>
        <p:guide pos="7679"/>
        <p:guide pos="9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3/28/2023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84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8883" y="16667467"/>
            <a:ext cx="5688118" cy="730251"/>
          </a:xfrm>
          <a:prstGeom prst="rect">
            <a:avLst/>
          </a:prstGeom>
        </p:spPr>
        <p:txBody>
          <a:bodyPr lIns="243797" tIns="121899" rIns="243797" bIns="121899"/>
          <a:lstStyle/>
          <a:p>
            <a:r>
              <a:rPr lang="en-US" dirty="0"/>
              <a:t>www.bestppt.com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" y="3344265"/>
            <a:ext cx="8779140" cy="5888184"/>
          </a:xfrm>
          <a:solidFill>
            <a:schemeClr val="tx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561802" y="3344265"/>
            <a:ext cx="8842870" cy="5888184"/>
          </a:xfrm>
          <a:solidFill>
            <a:schemeClr val="tx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8883" y="16667467"/>
            <a:ext cx="5688118" cy="730251"/>
          </a:xfrm>
          <a:prstGeom prst="rect">
            <a:avLst/>
          </a:prstGeom>
        </p:spPr>
        <p:txBody>
          <a:bodyPr lIns="243797" tIns="121899" rIns="243797" bIns="121899"/>
          <a:lstStyle/>
          <a:p>
            <a:r>
              <a:rPr lang="en-US" dirty="0"/>
              <a:t>www.bestppt.com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414224" cy="13716000"/>
          </a:xfrm>
          <a:solidFill>
            <a:schemeClr val="tx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6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MacBook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479105" y="3499556"/>
            <a:ext cx="9285380" cy="58530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706660" y="6286877"/>
            <a:ext cx="4331698" cy="27304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910895" y="6258655"/>
            <a:ext cx="4331698" cy="273048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5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lients Rect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666847" y="3254530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396240" y="3254530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2760861" y="3254530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8084877" y="3254530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666847" y="5847571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96240" y="5847571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2760861" y="5847571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8084877" y="5847571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666847" y="8467074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396240" y="8467074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2760861" y="8467074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18084877" y="8467074"/>
            <a:ext cx="4630133" cy="20903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263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lients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01313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8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159690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8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218066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8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2276443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8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334820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8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8393197" y="253730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101313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159690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9218066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4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2276443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5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5334820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9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18393197" y="5603666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3101313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159690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9218066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2276443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15334820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108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18393197" y="8742944"/>
            <a:ext cx="2822817" cy="28228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870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r Clients 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8732134" y="4330877"/>
            <a:ext cx="3371445" cy="337144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2188825" y="4330877"/>
            <a:ext cx="3371445" cy="337144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8732134" y="7791285"/>
            <a:ext cx="3371445" cy="337144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12188825" y="7791285"/>
            <a:ext cx="3371445" cy="337144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84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our Clients are Say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2693787" y="3633056"/>
            <a:ext cx="2221725" cy="222172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3020151" y="3633056"/>
            <a:ext cx="2221725" cy="222172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693787" y="7516765"/>
            <a:ext cx="2221725" cy="222172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13020151" y="7516765"/>
            <a:ext cx="2221725" cy="222172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Lato Light"/>
                <a:cs typeface="Lato Ligh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439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3173578"/>
            <a:ext cx="24377650" cy="494569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27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4377650" cy="967391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84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9347731" y="3745871"/>
            <a:ext cx="9763262" cy="7301499"/>
          </a:xfrm>
          <a:solidFill>
            <a:schemeClr val="bg1">
              <a:lumMod val="95000"/>
            </a:schemeClr>
          </a:solidFill>
          <a:effectLst/>
        </p:spPr>
        <p:txBody>
          <a:bodyPr rtlCol="0">
            <a:normAutofit/>
          </a:bodyPr>
          <a:lstStyle>
            <a:lvl1pPr marL="0" indent="0">
              <a:buNone/>
              <a:defRPr sz="36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19106233" y="4079286"/>
            <a:ext cx="3668643" cy="6512239"/>
          </a:xfrm>
          <a:solidFill>
            <a:schemeClr val="bg1">
              <a:lumMod val="95000"/>
            </a:schemeClr>
          </a:solidFill>
          <a:effectLst/>
        </p:spPr>
        <p:txBody>
          <a:bodyPr rtlCol="0">
            <a:normAutofit/>
          </a:bodyPr>
          <a:lstStyle>
            <a:lvl1pPr marL="0" indent="0">
              <a:buNone/>
              <a:defRPr sz="36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1298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32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9613281" y="4313718"/>
            <a:ext cx="4859131" cy="6368348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3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76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tfoli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1187263" y="0"/>
            <a:ext cx="13190387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300">
                <a:ln>
                  <a:noFill/>
                </a:ln>
                <a:solidFill>
                  <a:schemeClr val="tx1"/>
                </a:solidFill>
                <a:latin typeface="Lato Light"/>
                <a:cs typeface="Lato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2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3176" y="0"/>
            <a:ext cx="24426546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3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3176" y="0"/>
            <a:ext cx="12161839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8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5779750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40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3565281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0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67862" y="2676266"/>
            <a:ext cx="10052051" cy="846276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6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1541676" y="2984874"/>
            <a:ext cx="4114800" cy="41148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7297949" y="2984874"/>
            <a:ext cx="4114800" cy="41148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12954659" y="2984874"/>
            <a:ext cx="4114800" cy="41148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8601817" y="2984874"/>
            <a:ext cx="4114800" cy="41148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76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2296923" y="2527999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 noChangeAspect="1"/>
          </p:cNvSpPr>
          <p:nvPr>
            <p:ph type="pic" sz="quarter" idx="14"/>
          </p:nvPr>
        </p:nvSpPr>
        <p:spPr>
          <a:xfrm>
            <a:off x="8087229" y="2527999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13"/>
          <p:cNvSpPr>
            <a:spLocks noGrp="1" noChangeAspect="1"/>
          </p:cNvSpPr>
          <p:nvPr>
            <p:ph type="pic" sz="quarter" idx="15"/>
          </p:nvPr>
        </p:nvSpPr>
        <p:spPr>
          <a:xfrm>
            <a:off x="13742307" y="2527999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9371496" y="2527999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Picture Placeholder 13"/>
          <p:cNvSpPr>
            <a:spLocks noGrp="1" noChangeAspect="1"/>
          </p:cNvSpPr>
          <p:nvPr>
            <p:ph type="pic" sz="quarter" idx="17"/>
          </p:nvPr>
        </p:nvSpPr>
        <p:spPr>
          <a:xfrm>
            <a:off x="2296923" y="7568587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Picture Placeholder 13"/>
          <p:cNvSpPr>
            <a:spLocks noGrp="1" noChangeAspect="1"/>
          </p:cNvSpPr>
          <p:nvPr>
            <p:ph type="pic" sz="quarter" idx="18"/>
          </p:nvPr>
        </p:nvSpPr>
        <p:spPr>
          <a:xfrm>
            <a:off x="8087229" y="7568587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13"/>
          <p:cNvSpPr>
            <a:spLocks noGrp="1" noChangeAspect="1"/>
          </p:cNvSpPr>
          <p:nvPr>
            <p:ph type="pic" sz="quarter" idx="19"/>
          </p:nvPr>
        </p:nvSpPr>
        <p:spPr>
          <a:xfrm>
            <a:off x="13742307" y="7568587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13"/>
          <p:cNvSpPr>
            <a:spLocks noGrp="1" noChangeAspect="1"/>
          </p:cNvSpPr>
          <p:nvPr>
            <p:ph type="pic" sz="quarter" idx="20"/>
          </p:nvPr>
        </p:nvSpPr>
        <p:spPr>
          <a:xfrm>
            <a:off x="19371496" y="7568587"/>
            <a:ext cx="2743200" cy="2743200"/>
          </a:xfrm>
          <a:prstGeom prst="ellipse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5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89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22432557" y="971902"/>
            <a:ext cx="687533" cy="687533"/>
          </a:xfrm>
          <a:prstGeom prst="ellipse">
            <a:avLst/>
          </a:prstGeom>
          <a:solidFill>
            <a:schemeClr val="accent1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tx1"/>
              </a:solidFill>
              <a:latin typeface="Lato Light"/>
              <a:cs typeface="Lato Ligh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0316" y="645742"/>
            <a:ext cx="21025723" cy="1991831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22403154" y="1039540"/>
            <a:ext cx="738273" cy="553961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400" b="1" smtClean="0">
                <a:solidFill>
                  <a:schemeClr val="bg1"/>
                </a:solidFill>
                <a:latin typeface="Lato Light"/>
                <a:cs typeface="Lato Light"/>
              </a:rPr>
              <a:pPr algn="ctr"/>
              <a:t>‹#›</a:t>
            </a:fld>
            <a:endParaRPr lang="id-ID" sz="2400" b="1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868" r:id="rId2"/>
    <p:sldLayoutId id="2147483752" r:id="rId3"/>
    <p:sldLayoutId id="2147483818" r:id="rId4"/>
    <p:sldLayoutId id="2147483819" r:id="rId5"/>
    <p:sldLayoutId id="2147483821" r:id="rId6"/>
    <p:sldLayoutId id="2147483753" r:id="rId7"/>
    <p:sldLayoutId id="2147483755" r:id="rId8"/>
    <p:sldLayoutId id="2147483756" r:id="rId9"/>
    <p:sldLayoutId id="2147483765" r:id="rId10"/>
    <p:sldLayoutId id="2147483766" r:id="rId11"/>
    <p:sldLayoutId id="2147483775" r:id="rId12"/>
    <p:sldLayoutId id="2147483783" r:id="rId13"/>
    <p:sldLayoutId id="2147483784" r:id="rId14"/>
    <p:sldLayoutId id="2147483820" r:id="rId15"/>
    <p:sldLayoutId id="2147483785" r:id="rId16"/>
    <p:sldLayoutId id="2147483822" r:id="rId17"/>
    <p:sldLayoutId id="2147483834" r:id="rId18"/>
    <p:sldLayoutId id="2147483845" r:id="rId19"/>
    <p:sldLayoutId id="2147483849" r:id="rId20"/>
    <p:sldLayoutId id="2147483850" r:id="rId21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 Bold"/>
          <a:ea typeface="+mj-ea"/>
          <a:cs typeface="Lato Bold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lang="en-US" sz="4800" kern="1200" dirty="0" smtClean="0">
          <a:solidFill>
            <a:schemeClr val="tx1"/>
          </a:solidFill>
          <a:effectLst/>
          <a:latin typeface="Lato Light"/>
          <a:ea typeface="+mn-ea"/>
          <a:cs typeface="Lato Light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4000" kern="1200" dirty="0" smtClean="0">
          <a:solidFill>
            <a:schemeClr val="tx1"/>
          </a:solidFill>
          <a:effectLst/>
          <a:latin typeface="Lato Light"/>
          <a:ea typeface="+mn-ea"/>
          <a:cs typeface="Lato Light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3600" kern="1200" dirty="0" smtClean="0">
          <a:solidFill>
            <a:schemeClr val="tx1"/>
          </a:solidFill>
          <a:effectLst/>
          <a:latin typeface="Lato Light"/>
          <a:ea typeface="+mn-ea"/>
          <a:cs typeface="Lato Light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3200" kern="1200" dirty="0" smtClean="0">
          <a:solidFill>
            <a:schemeClr val="tx1"/>
          </a:solidFill>
          <a:effectLst/>
          <a:latin typeface="Lato Light"/>
          <a:ea typeface="+mn-ea"/>
          <a:cs typeface="Lato Light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3200" kern="1200" dirty="0">
          <a:solidFill>
            <a:schemeClr val="tx1"/>
          </a:solidFill>
          <a:effectLst/>
          <a:latin typeface="Lato Light"/>
          <a:ea typeface="+mn-ea"/>
          <a:cs typeface="Lato Light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komponent13@employment.gov.sk" TargetMode="External"/><Relationship Id="rId2" Type="http://schemas.openxmlformats.org/officeDocument/2006/relationships/hyperlink" Target="http://www.employment.gov.sk/sk/uvodna-stranka/plan-obnovy-odolnosti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48B68C0A-DEC3-42B8-A318-5A533AD45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412"/>
            <a:ext cx="24377650" cy="13716000"/>
          </a:xfrm>
          <a:prstGeom prst="rect">
            <a:avLst/>
          </a:prstGeom>
        </p:spPr>
      </p:pic>
      <p:pic>
        <p:nvPicPr>
          <p:cNvPr id="4" name="Obrázok 3">
            <a:extLst>
              <a:ext uri="{FF2B5EF4-FFF2-40B4-BE49-F238E27FC236}">
                <a16:creationId xmlns:a16="http://schemas.microsoft.com/office/drawing/2014/main" id="{8E28FE81-B874-4334-B0AF-F4352864D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1623" y="1278710"/>
            <a:ext cx="1707823" cy="236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3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367962" y="2206351"/>
            <a:ext cx="22730288" cy="11509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2600" dirty="0">
                <a:solidFill>
                  <a:schemeClr val="tx2"/>
                </a:solidFill>
              </a:rPr>
              <a:t>    </a:t>
            </a:r>
            <a:endParaRPr lang="sk-SK" sz="2600" dirty="0">
              <a:solidFill>
                <a:schemeClr val="accent1"/>
              </a:solidFill>
            </a:endParaRPr>
          </a:p>
          <a:p>
            <a:r>
              <a:rPr lang="sk-SK" b="1" i="1" dirty="0">
                <a:solidFill>
                  <a:schemeClr val="accent1"/>
                </a:solidFill>
              </a:rPr>
              <a:t>Oprávnená právna forma žiadateľa   </a:t>
            </a:r>
            <a:endParaRPr lang="sk-SK" i="1" dirty="0">
              <a:solidFill>
                <a:schemeClr val="accent1"/>
              </a:solidFill>
            </a:endParaRPr>
          </a:p>
          <a:p>
            <a:r>
              <a:rPr lang="sk-SK" sz="3200" dirty="0">
                <a:solidFill>
                  <a:schemeClr val="tx2"/>
                </a:solidFill>
              </a:rPr>
              <a:t>a) obec (obec, mesto, mestská časť Hlavného mesta SR Bratislavy, mestská časť mesta Košice)</a:t>
            </a:r>
          </a:p>
          <a:p>
            <a:r>
              <a:rPr lang="sk-SK" sz="3200" dirty="0">
                <a:solidFill>
                  <a:schemeClr val="tx2"/>
                </a:solidFill>
              </a:rPr>
              <a:t>b) príspevková a rozpočtová organizácia ako právnická osoba zriadená obcou alebo založená </a:t>
            </a:r>
            <a:r>
              <a:rPr lang="sk-SK" sz="3200" dirty="0" smtClean="0">
                <a:solidFill>
                  <a:schemeClr val="tx2"/>
                </a:solidFill>
              </a:rPr>
              <a:t>obcou/mestom/mestskou </a:t>
            </a:r>
            <a:r>
              <a:rPr lang="sk-SK" sz="3200" dirty="0">
                <a:solidFill>
                  <a:schemeClr val="tx2"/>
                </a:solidFill>
              </a:rPr>
              <a:t>časťou</a:t>
            </a:r>
          </a:p>
          <a:p>
            <a:r>
              <a:rPr lang="sk-SK" sz="3200" dirty="0">
                <a:solidFill>
                  <a:schemeClr val="tx2"/>
                </a:solidFill>
              </a:rPr>
              <a:t>c) vyšší územný celok</a:t>
            </a:r>
          </a:p>
          <a:p>
            <a:r>
              <a:rPr lang="sk-SK" sz="3200" dirty="0">
                <a:solidFill>
                  <a:schemeClr val="tx2"/>
                </a:solidFill>
              </a:rPr>
              <a:t>d) </a:t>
            </a:r>
            <a:r>
              <a:rPr lang="sk-SK" sz="3200" dirty="0" smtClean="0">
                <a:solidFill>
                  <a:schemeClr val="tx2"/>
                </a:solidFill>
              </a:rPr>
              <a:t>príspevková </a:t>
            </a:r>
            <a:r>
              <a:rPr lang="sk-SK" sz="3200" dirty="0">
                <a:solidFill>
                  <a:schemeClr val="tx2"/>
                </a:solidFill>
              </a:rPr>
              <a:t>a rozpočtová organizácia ako právnická osoba zriadená alebo založená vyšším územným celkom</a:t>
            </a:r>
          </a:p>
          <a:p>
            <a:r>
              <a:rPr lang="sk-SK" sz="3200" dirty="0">
                <a:solidFill>
                  <a:schemeClr val="tx2"/>
                </a:solidFill>
              </a:rPr>
              <a:t>e) iná osoba, ktorá poskytuje sociálnu službu bez cieľa dosiahnuť zisk (cirkev a náboženská spoločnosť a právnická osoba, ktorá odvodzuje svoju právnu subjektivitu od cirkví a náboženských spoločností, občianske združenie, </a:t>
            </a:r>
            <a:r>
              <a:rPr lang="sk-SK" sz="3200" dirty="0" smtClean="0">
                <a:solidFill>
                  <a:schemeClr val="tx2"/>
                </a:solidFill>
              </a:rPr>
              <a:t>nezisková </a:t>
            </a:r>
            <a:r>
              <a:rPr lang="sk-SK" sz="3200" dirty="0">
                <a:solidFill>
                  <a:schemeClr val="tx2"/>
                </a:solidFill>
              </a:rPr>
              <a:t>organizácia, nadácia)  </a:t>
            </a:r>
          </a:p>
          <a:p>
            <a:r>
              <a:rPr lang="sk-SK" sz="3200" dirty="0">
                <a:solidFill>
                  <a:schemeClr val="tx2"/>
                </a:solidFill>
              </a:rPr>
              <a:t>f) združenie obcí podľa § 20b zákona č. 369/1990 Zb. o obecnom zriadení v znení neskorších predpisov</a:t>
            </a:r>
          </a:p>
          <a:p>
            <a:endParaRPr lang="sk-SK" sz="3200" dirty="0">
              <a:solidFill>
                <a:schemeClr val="tx2"/>
              </a:solidFill>
            </a:endParaRPr>
          </a:p>
          <a:p>
            <a:r>
              <a:rPr lang="sk-SK" sz="3200" b="1" dirty="0">
                <a:solidFill>
                  <a:srgbClr val="FF0000"/>
                </a:solidFill>
              </a:rPr>
              <a:t>Nemôže to byť spoločnosť s ručením obmedzeným, akciová spoločnosť, súkromný vlastník.</a:t>
            </a:r>
          </a:p>
          <a:p>
            <a:r>
              <a:rPr lang="sk-SK" sz="3200" b="1" dirty="0">
                <a:solidFill>
                  <a:srgbClr val="FF0000"/>
                </a:solidFill>
              </a:rPr>
              <a:t> </a:t>
            </a:r>
          </a:p>
          <a:p>
            <a:r>
              <a:rPr lang="sk-SK" b="1" i="1" dirty="0">
                <a:solidFill>
                  <a:schemeClr val="accent1"/>
                </a:solidFill>
              </a:rPr>
              <a:t>Oprávnená právna forma partnera</a:t>
            </a:r>
            <a:endParaRPr lang="sk-SK" i="1" dirty="0">
              <a:solidFill>
                <a:schemeClr val="accent1"/>
              </a:solidFill>
            </a:endParaRPr>
          </a:p>
          <a:p>
            <a:r>
              <a:rPr lang="sk-SK" sz="3200" dirty="0">
                <a:solidFill>
                  <a:schemeClr val="tx2"/>
                </a:solidFill>
              </a:rPr>
              <a:t>a) obec (obec, mesto, mestská časť Hlavného mesta SR </a:t>
            </a:r>
            <a:r>
              <a:rPr lang="sk-SK" sz="3200" dirty="0" smtClean="0">
                <a:solidFill>
                  <a:schemeClr val="tx2"/>
                </a:solidFill>
              </a:rPr>
              <a:t>Bratislavy, </a:t>
            </a:r>
            <a:r>
              <a:rPr lang="sk-SK" sz="3200" dirty="0">
                <a:solidFill>
                  <a:schemeClr val="tx2"/>
                </a:solidFill>
              </a:rPr>
              <a:t>mestská časť mesta Košice)</a:t>
            </a:r>
          </a:p>
          <a:p>
            <a:r>
              <a:rPr lang="sk-SK" sz="3200" dirty="0">
                <a:solidFill>
                  <a:schemeClr val="tx2"/>
                </a:solidFill>
              </a:rPr>
              <a:t>b) Vyšší územný celok</a:t>
            </a:r>
          </a:p>
          <a:p>
            <a:r>
              <a:rPr lang="sk-SK" sz="3200" dirty="0">
                <a:solidFill>
                  <a:schemeClr val="tx2"/>
                </a:solidFill>
              </a:rPr>
              <a:t>c) združenie obcí podľa § 20b zákona č. 369/1990 Zb. o obecnom zriadení v znení neskorších predpisov  </a:t>
            </a:r>
          </a:p>
          <a:p>
            <a:pPr algn="just"/>
            <a:endParaRPr lang="sk-SK" sz="3200" dirty="0">
              <a:solidFill>
                <a:schemeClr val="tx2"/>
              </a:solidFill>
            </a:endParaRPr>
          </a:p>
          <a:p>
            <a:pPr algn="just"/>
            <a:r>
              <a:rPr lang="sk-SK" sz="3200" dirty="0">
                <a:solidFill>
                  <a:schemeClr val="tx2"/>
                </a:solidFill>
              </a:rPr>
              <a:t>Zmluva o partnerstve tvorí Prílohu č. 6 tejto výzvy</a:t>
            </a:r>
            <a:r>
              <a:rPr lang="sk-SK" sz="2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95892" y="673624"/>
            <a:ext cx="14780007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OPRÁVNENÍ ŽIADATELIA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870436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367962" y="2206351"/>
            <a:ext cx="23009688" cy="11509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2600" dirty="0">
                <a:solidFill>
                  <a:schemeClr val="tx2"/>
                </a:solidFill>
              </a:rPr>
              <a:t>    </a:t>
            </a:r>
            <a:endParaRPr lang="sk-SK" sz="3200" dirty="0">
              <a:solidFill>
                <a:schemeClr val="accent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dirty="0"/>
              <a:t>zriaďovanie a výstavba nových stavebných objektov zariadení sociálnych služieb vrátane tých, ktoré poskytujú inovatívne formy komunitnej starostlivosti v prirodzenom rodinnom prostredí </a:t>
            </a:r>
          </a:p>
          <a:p>
            <a:r>
              <a:rPr lang="sk-SK" sz="3200" dirty="0"/>
              <a:t>	poskytovanie ambulantných sociálnych služieb musí byť personálne, prevádzkovo, finančne a </a:t>
            </a:r>
            <a:r>
              <a:rPr lang="sk-SK" sz="3200" dirty="0" smtClean="0"/>
              <a:t>priestorovo  	oddelené </a:t>
            </a:r>
            <a:r>
              <a:rPr lang="sk-SK" sz="3200" dirty="0"/>
              <a:t>	od sociálnych služieb spojených s bývaním a každá sociálna služba musí </a:t>
            </a:r>
            <a:r>
              <a:rPr lang="sk-SK" sz="3200" dirty="0" smtClean="0"/>
              <a:t>individuálne </a:t>
            </a:r>
            <a:r>
              <a:rPr lang="sk-SK" sz="3200" dirty="0"/>
              <a:t>spĺňať podmienky 	nediskriminácie a </a:t>
            </a:r>
            <a:r>
              <a:rPr lang="sk-SK" sz="3200" dirty="0" err="1"/>
              <a:t>nesegregácie</a:t>
            </a:r>
            <a:endParaRPr lang="sk-SK" sz="3200" dirty="0"/>
          </a:p>
          <a:p>
            <a:endParaRPr lang="sk-SK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dirty="0"/>
              <a:t>rekonštrukcia, rozširovanie a modernizácia stavebných objektov zariadení, ktoré budú poskytovať služby na komunitnej báze</a:t>
            </a:r>
          </a:p>
          <a:p>
            <a:r>
              <a:rPr lang="sk-SK" sz="3200" dirty="0"/>
              <a:t>	oprávnenou aktivitou je aj rekonštrukcia existujúceho objektu (napr. aj </a:t>
            </a:r>
            <a:r>
              <a:rPr lang="sk-SK" sz="3200" dirty="0" err="1"/>
              <a:t>debarierizácia</a:t>
            </a:r>
            <a:r>
              <a:rPr lang="sk-SK" sz="3200" dirty="0"/>
              <a:t>) za predpokladu, </a:t>
            </a:r>
            <a:r>
              <a:rPr lang="sk-SK" sz="3200" dirty="0" smtClean="0"/>
              <a:t>že </a:t>
            </a:r>
            <a:r>
              <a:rPr lang="sk-SK" sz="3200" dirty="0"/>
              <a:t>projekt 	splní požiadavky Plánu obnovy a odolnosti (napr. na kapacitu zariadenia a pod.) a podmienky definované vo výzve </a:t>
            </a:r>
          </a:p>
          <a:p>
            <a:r>
              <a:rPr lang="sk-SK" sz="3200" dirty="0"/>
              <a:t>	</a:t>
            </a:r>
            <a:r>
              <a:rPr lang="sk-SK" sz="3200" dirty="0" smtClean="0"/>
              <a:t>podmienkou </a:t>
            </a:r>
            <a:r>
              <a:rPr lang="sk-SK" sz="3200" dirty="0"/>
              <a:t>pri rekonštrukcii existujúcich budov bude priemerná úspora primárnej energie vo výške </a:t>
            </a:r>
            <a:r>
              <a:rPr lang="sk-SK" sz="3200" dirty="0" smtClean="0"/>
              <a:t>minimálne </a:t>
            </a:r>
            <a:r>
              <a:rPr lang="sk-SK" sz="3200" dirty="0"/>
              <a:t>30 %</a:t>
            </a:r>
          </a:p>
          <a:p>
            <a:endParaRPr lang="sk-SK" sz="3200" dirty="0">
              <a:solidFill>
                <a:schemeClr val="tx2"/>
              </a:solidFill>
            </a:endParaRPr>
          </a:p>
          <a:p>
            <a:endParaRPr lang="sk-SK" sz="3200" dirty="0">
              <a:solidFill>
                <a:schemeClr val="tx2"/>
              </a:solidFill>
            </a:endParaRPr>
          </a:p>
          <a:p>
            <a:r>
              <a:rPr lang="sk-SK" sz="3200" dirty="0"/>
              <a:t>Žiadateľ o prostriedky mechanizmu sa musí vyhnúť budovaniu sociálnych služieb v uzatvorených areáloch, kumulovaných v spoločnom priestore bez začlenenia do komunity.</a:t>
            </a:r>
            <a:endParaRPr lang="sk-SK" sz="3200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95892" y="673624"/>
            <a:ext cx="14780007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OPRÁVNENÉ AKTIVITY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" name="Šípka doprava 1"/>
          <p:cNvSpPr/>
          <p:nvPr/>
        </p:nvSpPr>
        <p:spPr>
          <a:xfrm>
            <a:off x="2494579" y="3802449"/>
            <a:ext cx="655458" cy="3088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Šípka doprava 4"/>
          <p:cNvSpPr/>
          <p:nvPr/>
        </p:nvSpPr>
        <p:spPr>
          <a:xfrm>
            <a:off x="2494579" y="6679861"/>
            <a:ext cx="655458" cy="3088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Šípka doprava 5"/>
          <p:cNvSpPr/>
          <p:nvPr/>
        </p:nvSpPr>
        <p:spPr>
          <a:xfrm>
            <a:off x="2494579" y="7652358"/>
            <a:ext cx="655458" cy="3088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8960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367962" y="2206351"/>
            <a:ext cx="22730288" cy="11509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sz="2600" dirty="0">
                <a:solidFill>
                  <a:schemeClr val="tx2"/>
                </a:solidFill>
              </a:rPr>
              <a:t>    </a:t>
            </a:r>
            <a:endParaRPr lang="sk-SK" sz="2600" b="1" dirty="0">
              <a:solidFill>
                <a:schemeClr val="accent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Nákup budov alebo objektov určených na likvidáciu 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Realizácia nových stavieb 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Rekonštrukcia a modernizácia stavieb </a:t>
            </a:r>
            <a:r>
              <a:rPr lang="sk-SK" sz="3200" dirty="0"/>
              <a:t>(oprávneným výdavkom je iba rekonštrukcia budovy, nie nákup budovy určenej na rekonštrukciu, oprávneným výdavkom by bol nákup budovy určenej na likvidáciu a následne realizácia novej stavby)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Prípravná a projektová dokumentácia 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Nákup pozemkov </a:t>
            </a:r>
            <a:r>
              <a:rPr lang="sk-SK" sz="3200" dirty="0"/>
              <a:t>(nehnuteľnosti – pozemky a stavby – a hnuteľné veci, prostredníctvom ktorých dochádza k realizácii projektu, musia byť vo vlastníctve žiadateľa alebo partnera, ktorý najneskôr ku dňu predloženia žiadosti o prostriedky mechanizmu preukazuje spôsob nadobudnutia vlastníckych práv k nehnuteľnosti prostredníctvom kúpnej zmluvy, vo fáze predkladania projektového zámeru bude postačujúce dokladovať budúce vlastnícke práva k nehnuteľnosti prostredníctvom zmluvy o budúcej kúpnej zmluve)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Nákup interiérového vybavenia </a:t>
            </a:r>
          </a:p>
          <a:p>
            <a:endParaRPr lang="sk-SK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200" b="1" dirty="0"/>
              <a:t>Nákup prevádzkových strojov, prístrojov, zariadení, techniky a náradia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95892" y="673624"/>
            <a:ext cx="14780007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OPRÁVNENÉ VÝDAVKY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551570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2347666" y="3846206"/>
            <a:ext cx="20245787" cy="1785062"/>
          </a:xfrm>
          <a:prstGeom prst="rect">
            <a:avLst/>
          </a:prstGeom>
        </p:spPr>
        <p:txBody>
          <a:bodyPr wrap="square" lIns="243797" tIns="121899" rIns="243797" bIns="121899">
            <a:spAutoFit/>
          </a:bodyPr>
          <a:lstStyle/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b="1" i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ato Light"/>
                <a:ea typeface="+mn-ea"/>
                <a:cs typeface="Lato Light"/>
              </a:rPr>
              <a:t>Podmienky, pre ktoré sa nevyžaduje preukazovanie zo strany žiadateľa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Podmienka registrácie žiadateľa ako poskytovateľa sociálnych služieb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Právna forma žiadateľa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347666" y="5893079"/>
            <a:ext cx="20829833" cy="6217044"/>
          </a:xfrm>
          <a:prstGeom prst="rect">
            <a:avLst/>
          </a:prstGeom>
        </p:spPr>
        <p:txBody>
          <a:bodyPr wrap="square" lIns="243797" tIns="121899" rIns="243797" bIns="121899">
            <a:spAutoFit/>
          </a:bodyPr>
          <a:lstStyle/>
          <a:p>
            <a:pPr>
              <a:defRPr/>
            </a:pPr>
            <a:r>
              <a:rPr lang="sk-SK" b="1" i="1" dirty="0">
                <a:solidFill>
                  <a:schemeClr val="accent1"/>
                </a:solidFill>
                <a:cs typeface="Lato Light"/>
              </a:rPr>
              <a:t>Podmienky, ktoré žiadateľ preukáže predložením požadovanej dokumentácie</a:t>
            </a:r>
            <a:endParaRPr lang="sk-SK" b="1" dirty="0">
              <a:solidFill>
                <a:srgbClr val="737572"/>
              </a:solidFill>
              <a:cs typeface="Lato Light"/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Podmienka oprávnenosti aktivít projektu</a:t>
            </a:r>
          </a:p>
          <a:p>
            <a:pPr lvl="0"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    </a:t>
            </a:r>
            <a:r>
              <a:rPr lang="sk-SK" sz="3200" b="1" dirty="0">
                <a:solidFill>
                  <a:schemeClr val="accent1"/>
                </a:solidFill>
                <a:cs typeface="Lato Light"/>
              </a:rPr>
              <a:t>Forma preukázania: </a:t>
            </a:r>
            <a:r>
              <a:rPr lang="sk-SK" sz="3200" b="1" dirty="0">
                <a:cs typeface="Lato Light"/>
              </a:rPr>
              <a:t>formulár projektového zámeru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Podmienka časovej oprávnenosti realizácie </a:t>
            </a:r>
            <a:endParaRPr lang="sk-SK" sz="3200" b="1" dirty="0" smtClean="0">
              <a:solidFill>
                <a:srgbClr val="737572"/>
              </a:solidFill>
              <a:cs typeface="Lato Light"/>
            </a:endParaRPr>
          </a:p>
          <a:p>
            <a:pPr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 </a:t>
            </a:r>
            <a:r>
              <a:rPr lang="sk-SK" sz="3200" b="1" dirty="0" smtClean="0">
                <a:solidFill>
                  <a:srgbClr val="737572"/>
                </a:solidFill>
                <a:cs typeface="Lato Light"/>
              </a:rPr>
              <a:t>   </a:t>
            </a:r>
            <a:r>
              <a:rPr lang="sk-SK" sz="3200" b="1" dirty="0" smtClean="0">
                <a:solidFill>
                  <a:schemeClr val="accent1"/>
                </a:solidFill>
                <a:cs typeface="Lato Light"/>
              </a:rPr>
              <a:t>Forma </a:t>
            </a:r>
            <a:r>
              <a:rPr lang="sk-SK" sz="3200" b="1" dirty="0">
                <a:solidFill>
                  <a:schemeClr val="accent1"/>
                </a:solidFill>
                <a:cs typeface="Lato Light"/>
              </a:rPr>
              <a:t>preukázania: </a:t>
            </a:r>
            <a:r>
              <a:rPr lang="sk-SK" sz="3200" b="1" dirty="0">
                <a:cs typeface="Lato Light"/>
              </a:rPr>
              <a:t>formulár projektového zámeru</a:t>
            </a:r>
            <a:endParaRPr lang="sk-SK" sz="3200" b="1" dirty="0">
              <a:solidFill>
                <a:srgbClr val="737572"/>
              </a:solidFill>
              <a:cs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Podmienka definovania merateľných výsledkov projektu</a:t>
            </a:r>
          </a:p>
          <a:p>
            <a:pPr lvl="0">
              <a:defRPr/>
            </a:pPr>
            <a:r>
              <a:rPr lang="sk-SK" sz="3200" b="1" dirty="0">
                <a:solidFill>
                  <a:schemeClr val="accent1"/>
                </a:solidFill>
                <a:cs typeface="Lato Light"/>
              </a:rPr>
              <a:t>    Forma preukázania: </a:t>
            </a:r>
            <a:r>
              <a:rPr lang="sk-SK" sz="3200" b="1" dirty="0">
                <a:cs typeface="Lato Light"/>
              </a:rPr>
              <a:t>formulár projektového zámeru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Podmienka oprávnenosti plánovaných výdavkov</a:t>
            </a:r>
          </a:p>
          <a:p>
            <a:pPr marL="439738" lvl="0">
              <a:defRPr/>
            </a:pPr>
            <a:r>
              <a:rPr lang="sk-SK" sz="3200" b="1" dirty="0">
                <a:solidFill>
                  <a:schemeClr val="accent1"/>
                </a:solidFill>
                <a:cs typeface="Lato Light"/>
              </a:rPr>
              <a:t>Forma preukázania: </a:t>
            </a:r>
            <a:r>
              <a:rPr lang="sk-SK" sz="3200" b="1" dirty="0">
                <a:solidFill>
                  <a:srgbClr val="737572"/>
                </a:solidFill>
                <a:cs typeface="Lato Light"/>
              </a:rPr>
              <a:t>formulár projektového zámeru, indikatívny návrh rozpočtu, fotodokumentácia v minimálnom rozsahu 10 fotografií znázorňujúcich súčasný stav miesta realizácie projektu</a:t>
            </a:r>
          </a:p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3200" b="1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sng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cs typeface="Lato Ligh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114550" y="1482867"/>
            <a:ext cx="1887459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  <a:defRPr/>
            </a:pPr>
            <a:endParaRPr lang="sk-SK" sz="2800" dirty="0"/>
          </a:p>
          <a:p>
            <a:pPr marR="0" lvl="0" indent="0"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PODMIENKY POSKYTNUTIA </a:t>
            </a: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PROSTRIEDKOV 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MECHANIZMU</a:t>
            </a:r>
          </a:p>
        </p:txBody>
      </p:sp>
      <p:sp>
        <p:nvSpPr>
          <p:cNvPr id="6" name="Hviezda: 8-cípa 5">
            <a:extLst>
              <a:ext uri="{FF2B5EF4-FFF2-40B4-BE49-F238E27FC236}">
                <a16:creationId xmlns:a16="http://schemas.microsoft.com/office/drawing/2014/main" id="{A0F16DD2-86C9-466C-B88A-21C9D6F9D276}"/>
              </a:ext>
            </a:extLst>
          </p:cNvPr>
          <p:cNvSpPr/>
          <p:nvPr/>
        </p:nvSpPr>
        <p:spPr>
          <a:xfrm>
            <a:off x="1200150" y="3856494"/>
            <a:ext cx="914400" cy="910242"/>
          </a:xfrm>
          <a:prstGeom prst="star8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>
                <a:solidFill>
                  <a:prstClr val="white"/>
                </a:solidFill>
                <a:latin typeface="Lato Light"/>
              </a:rPr>
              <a:t>1</a:t>
            </a:r>
            <a:endParaRPr kumimoji="0" lang="sk-SK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8" name="Hviezda: 8-cípa 7">
            <a:extLst>
              <a:ext uri="{FF2B5EF4-FFF2-40B4-BE49-F238E27FC236}">
                <a16:creationId xmlns:a16="http://schemas.microsoft.com/office/drawing/2014/main" id="{D307BDE4-4218-4EC8-9FD3-4B723FBB1DCE}"/>
              </a:ext>
            </a:extLst>
          </p:cNvPr>
          <p:cNvSpPr/>
          <p:nvPr/>
        </p:nvSpPr>
        <p:spPr>
          <a:xfrm>
            <a:off x="1200150" y="5893080"/>
            <a:ext cx="914400" cy="1014184"/>
          </a:xfrm>
          <a:prstGeom prst="star8">
            <a:avLst>
              <a:gd name="adj" fmla="val 39167"/>
            </a:avLst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>
                <a:solidFill>
                  <a:prstClr val="white"/>
                </a:solidFill>
                <a:latin typeface="Lato Light"/>
              </a:rPr>
              <a:t>2</a:t>
            </a:r>
            <a:endParaRPr kumimoji="0" lang="sk-SK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609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2359103" y="3185051"/>
            <a:ext cx="20818397" cy="738621"/>
          </a:xfrm>
          <a:prstGeom prst="rect">
            <a:avLst/>
          </a:prstGeom>
        </p:spPr>
        <p:txBody>
          <a:bodyPr wrap="square" lIns="243797" tIns="121899" rIns="243797" bIns="121899">
            <a:spAutoFit/>
          </a:bodyPr>
          <a:lstStyle/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737572"/>
                </a:solidFill>
                <a:effectLst/>
                <a:uLnTx/>
                <a:uFillTx/>
                <a:latin typeface="Lato Light"/>
                <a:ea typeface="+mn-ea"/>
                <a:cs typeface="Lato Light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495145" y="3554361"/>
            <a:ext cx="19627344" cy="6854013"/>
          </a:xfrm>
          <a:prstGeom prst="rect">
            <a:avLst/>
          </a:prstGeom>
        </p:spPr>
        <p:txBody>
          <a:bodyPr wrap="square" lIns="243797" tIns="121899" rIns="243797" bIns="121899">
            <a:spAutoFit/>
          </a:bodyPr>
          <a:lstStyle/>
          <a:p>
            <a:pPr>
              <a:defRPr/>
            </a:pPr>
            <a:r>
              <a:rPr lang="sk-SK" sz="3200" b="1" i="1" dirty="0">
                <a:solidFill>
                  <a:schemeClr val="accent1"/>
                </a:solidFill>
                <a:latin typeface="Lato Light"/>
                <a:cs typeface="Lato Light"/>
              </a:rPr>
              <a:t>Podmienky, ktoré žiadateľ preukáže predložením požadovanej dokumentácie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Podmienky dodržania maximálnej a minimálnej výšky oprávnených prostriedkov</a:t>
            </a:r>
          </a:p>
          <a:p>
            <a:pPr>
              <a:defRPr/>
            </a:pPr>
            <a:r>
              <a:rPr lang="sk-SK" sz="3200" b="1" dirty="0">
                <a:solidFill>
                  <a:srgbClr val="737572"/>
                </a:solidFill>
                <a:cs typeface="Lato Light"/>
              </a:rPr>
              <a:t>    </a:t>
            </a:r>
            <a:r>
              <a:rPr lang="sk-SK" sz="3200" b="1" dirty="0">
                <a:solidFill>
                  <a:schemeClr val="accent1"/>
                </a:solidFill>
                <a:cs typeface="Lato Light"/>
              </a:rPr>
              <a:t>Forma preukázania:</a:t>
            </a:r>
            <a:r>
              <a:rPr lang="sk-SK" sz="3200" b="1" dirty="0">
                <a:solidFill>
                  <a:srgbClr val="737572"/>
                </a:solidFill>
                <a:cs typeface="Lato Light"/>
              </a:rPr>
              <a:t> formulár projektového zámeru, indikatívny návrh rozpočtu</a:t>
            </a:r>
            <a:endParaRPr lang="sk-SK" sz="3200" b="1" dirty="0">
              <a:solidFill>
                <a:srgbClr val="737572"/>
              </a:solidFill>
              <a:latin typeface="Lato Light"/>
              <a:cs typeface="Lato Light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Podmienka, že žiadateľ má vysporiadané majetkovo-právne vzťahy a povolenia na realizáciu aktivít</a:t>
            </a:r>
          </a:p>
          <a:p>
            <a:pPr marL="439738">
              <a:defRPr/>
            </a:pPr>
            <a:r>
              <a:rPr lang="sk-SK" sz="3200" b="1" dirty="0">
                <a:solidFill>
                  <a:schemeClr val="accent1"/>
                </a:solidFill>
                <a:latin typeface="Lato Light"/>
                <a:cs typeface="Lato Light"/>
              </a:rPr>
              <a:t>Forma preukázania: </a:t>
            </a: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formulár projektového zámeru, kópia z katastrálnej mapy k nehnuteľnostiam, na ktorých má byť realizovaný projekt s vyznačením miesta intervencie, ktorá ku dňu predloženia projektového zámeru nie je staršia ako 3 mesiace, nákres priestorového riešenia projektu, kópia listu vlastníctva alebo </a:t>
            </a:r>
            <a:r>
              <a:rPr lang="sk-SK" sz="3200" b="1" dirty="0" err="1">
                <a:solidFill>
                  <a:srgbClr val="737572"/>
                </a:solidFill>
                <a:latin typeface="Lato Light"/>
                <a:cs typeface="Lato Light"/>
              </a:rPr>
              <a:t>scan</a:t>
            </a: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 zmluvy o budúcej kúpnej zmluve alebo </a:t>
            </a:r>
            <a:r>
              <a:rPr lang="sk-SK" sz="3200" b="1" dirty="0" err="1">
                <a:solidFill>
                  <a:srgbClr val="737572"/>
                </a:solidFill>
                <a:latin typeface="Lato Light"/>
                <a:cs typeface="Lato Light"/>
              </a:rPr>
              <a:t>scan</a:t>
            </a: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 kúpnej zmluvy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Podmienky </a:t>
            </a:r>
            <a:r>
              <a:rPr lang="pl-PL" sz="3200" b="1" dirty="0">
                <a:solidFill>
                  <a:srgbClr val="737572"/>
                </a:solidFill>
                <a:latin typeface="Lato Light"/>
                <a:cs typeface="Lato Light"/>
              </a:rPr>
              <a:t>súladu s pravidlami EÚ o štátnej pomoci</a:t>
            </a:r>
            <a:endParaRPr lang="sk-SK" sz="3200" b="1" dirty="0">
              <a:solidFill>
                <a:srgbClr val="737572"/>
              </a:solidFill>
              <a:latin typeface="Lato Light"/>
              <a:cs typeface="Lato Light"/>
            </a:endParaRPr>
          </a:p>
          <a:p>
            <a:pPr>
              <a:lnSpc>
                <a:spcPct val="107000"/>
              </a:lnSpc>
              <a:defRPr/>
            </a:pPr>
            <a:r>
              <a:rPr lang="sk-SK" sz="3200" b="1" dirty="0">
                <a:solidFill>
                  <a:schemeClr val="accent1"/>
                </a:solidFill>
                <a:cs typeface="Lato Light"/>
              </a:rPr>
              <a:t>    Forma preukázania: </a:t>
            </a: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príloha č. 7 – test „lokálneho charakteru“</a:t>
            </a:r>
          </a:p>
          <a:p>
            <a:pPr marL="457200" indent="-457200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sk-SK" sz="3200" b="1" dirty="0">
                <a:solidFill>
                  <a:srgbClr val="737572"/>
                </a:solidFill>
                <a:latin typeface="Lato Light"/>
                <a:cs typeface="Lato Light"/>
              </a:rPr>
              <a:t>Podmienka súladu projektu s národnými stratégiami a legislatívou v oblasti sociálnych služieb</a:t>
            </a:r>
          </a:p>
          <a:p>
            <a:pPr marL="439738">
              <a:lnSpc>
                <a:spcPct val="107000"/>
              </a:lnSpc>
              <a:defRPr/>
            </a:pPr>
            <a:r>
              <a:rPr lang="sk-SK" sz="3200" b="1" dirty="0">
                <a:solidFill>
                  <a:schemeClr val="accent1"/>
                </a:solidFill>
                <a:cs typeface="Lato Light"/>
              </a:rPr>
              <a:t>Forma preukázania:</a:t>
            </a:r>
            <a:r>
              <a:rPr lang="sk-SK" sz="3200" b="1" dirty="0">
                <a:solidFill>
                  <a:srgbClr val="737572"/>
                </a:solidFill>
                <a:cs typeface="Lato Light"/>
              </a:rPr>
              <a:t> formulár projektového zámeru a prílohy</a:t>
            </a:r>
          </a:p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669595" y="1731460"/>
            <a:ext cx="18197417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0" lang="sk-SK" sz="4800" b="0" i="0" u="none" strike="noStrike" kern="1200" cap="none" spc="0" normalizeH="0" baseline="0" noProof="0" dirty="0">
                <a:ln>
                  <a:noFill/>
                </a:ln>
                <a:solidFill>
                  <a:srgbClr val="5AB4FA"/>
                </a:solidFill>
                <a:effectLst/>
                <a:uLnTx/>
                <a:uFillTx/>
                <a:latin typeface="Lato Light"/>
                <a:ea typeface="+mn-ea"/>
                <a:cs typeface="Lato Light"/>
              </a:rPr>
              <a:t>PODMIENKY POSKYTNUTIA </a:t>
            </a:r>
            <a:r>
              <a:rPr lang="sk-SK" sz="4800" dirty="0" smtClean="0">
                <a:solidFill>
                  <a:schemeClr val="accent1"/>
                </a:solidFill>
                <a:cs typeface="Lato Light"/>
              </a:rPr>
              <a:t>PROSTRIEDKOV </a:t>
            </a:r>
            <a:r>
              <a:rPr lang="sk-SK" sz="4800" dirty="0">
                <a:solidFill>
                  <a:schemeClr val="accent1"/>
                </a:solidFill>
                <a:cs typeface="Lato Light"/>
              </a:rPr>
              <a:t>MECHANIZMU</a:t>
            </a:r>
            <a:endParaRPr kumimoji="0" lang="sk-SK" sz="4800" b="0" i="0" u="none" strike="noStrike" kern="1200" cap="none" spc="0" normalizeH="0" baseline="0" noProof="0" dirty="0">
              <a:ln>
                <a:noFill/>
              </a:ln>
              <a:solidFill>
                <a:srgbClr val="5AB4FA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838262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2743199" y="1918585"/>
            <a:ext cx="19732547" cy="3105680"/>
          </a:xfrm>
          <a:prstGeom prst="rect">
            <a:avLst/>
          </a:prstGeom>
        </p:spPr>
        <p:txBody>
          <a:bodyPr wrap="square" lIns="243797" tIns="121899" rIns="243797" bIns="121899">
            <a:spAutoFit/>
          </a:bodyPr>
          <a:lstStyle/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="1" i="1" dirty="0">
                <a:solidFill>
                  <a:schemeClr val="accent1"/>
                </a:solidFill>
                <a:latin typeface="Lato Light"/>
                <a:cs typeface="Lato Light"/>
              </a:rPr>
              <a:t>Podmienky, ktoré žiadateľ a partner preukážu čestným vyhlásením</a:t>
            </a:r>
          </a:p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b="1" i="1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Lato Light"/>
              <a:cs typeface="Lato Light"/>
            </a:endParaRP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sk-SK" sz="3200" dirty="0">
                <a:solidFill>
                  <a:srgbClr val="737572"/>
                </a:solidFill>
                <a:latin typeface="Lato Light"/>
                <a:cs typeface="Lato Light"/>
              </a:rPr>
              <a:t>Podmienka súladu s horizontálnym princípom</a:t>
            </a: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sk-SK" sz="3200" dirty="0">
                <a:solidFill>
                  <a:srgbClr val="737572"/>
                </a:solidFill>
                <a:latin typeface="Lato Light"/>
                <a:cs typeface="Lato Light"/>
              </a:rPr>
              <a:t>Podmienka energetickej efektívnosti</a:t>
            </a:r>
          </a:p>
          <a:p>
            <a:pPr marL="0" marR="0" lvl="0" indent="0" algn="l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3200" b="1" i="0" u="none" strike="noStrike" kern="1200" cap="none" spc="0" normalizeH="0" baseline="0" noProof="0" dirty="0">
                <a:ln>
                  <a:noFill/>
                </a:ln>
                <a:solidFill>
                  <a:srgbClr val="737572"/>
                </a:solidFill>
                <a:effectLst/>
                <a:uLnTx/>
                <a:uFillTx/>
                <a:latin typeface="Lato Light"/>
                <a:ea typeface="+mn-ea"/>
                <a:cs typeface="Lato Light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312132" y="1052189"/>
            <a:ext cx="17753386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0" lang="sk-SK" sz="4800" b="0" i="0" u="none" strike="noStrike" kern="1200" cap="none" spc="0" normalizeH="0" baseline="0" noProof="0" dirty="0">
                <a:ln>
                  <a:noFill/>
                </a:ln>
                <a:solidFill>
                  <a:srgbClr val="5AB4FA"/>
                </a:solidFill>
                <a:effectLst/>
                <a:uLnTx/>
                <a:uFillTx/>
                <a:latin typeface="Lato Light"/>
                <a:ea typeface="+mn-ea"/>
                <a:cs typeface="Lato Light"/>
              </a:rPr>
              <a:t>PODMIENKY POSKYTNUTIA </a:t>
            </a:r>
            <a:r>
              <a:rPr lang="sk-SK" sz="4800" dirty="0" smtClean="0">
                <a:solidFill>
                  <a:schemeClr val="accent1"/>
                </a:solidFill>
                <a:cs typeface="Lato Light"/>
              </a:rPr>
              <a:t>PROSTRIEDKOV </a:t>
            </a:r>
            <a:r>
              <a:rPr lang="sk-SK" sz="4800" dirty="0">
                <a:solidFill>
                  <a:schemeClr val="accent1"/>
                </a:solidFill>
                <a:cs typeface="Lato Light"/>
              </a:rPr>
              <a:t>MECHANIZMU</a:t>
            </a:r>
            <a:endParaRPr kumimoji="0" lang="sk-SK" sz="4800" b="0" i="0" u="none" strike="noStrike" kern="1200" cap="none" spc="0" normalizeH="0" baseline="0" noProof="0" dirty="0">
              <a:ln>
                <a:noFill/>
              </a:ln>
              <a:solidFill>
                <a:srgbClr val="5AB4FA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9" name="Hviezda: 8-cípa 8">
            <a:extLst>
              <a:ext uri="{FF2B5EF4-FFF2-40B4-BE49-F238E27FC236}">
                <a16:creationId xmlns:a16="http://schemas.microsoft.com/office/drawing/2014/main" id="{C6483B29-C996-4907-B5B1-934BBC73F1DE}"/>
              </a:ext>
            </a:extLst>
          </p:cNvPr>
          <p:cNvSpPr/>
          <p:nvPr/>
        </p:nvSpPr>
        <p:spPr>
          <a:xfrm>
            <a:off x="742950" y="2266761"/>
            <a:ext cx="914400" cy="914400"/>
          </a:xfrm>
          <a:prstGeom prst="star8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>
                <a:solidFill>
                  <a:prstClr val="white"/>
                </a:solidFill>
                <a:latin typeface="Lato Light"/>
              </a:rPr>
              <a:t>4</a:t>
            </a:r>
            <a:endParaRPr kumimoji="0" lang="sk-SK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651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sk-SK" sz="3200" dirty="0"/>
              <a:t>Projektový zámer je považovaný za predložený </a:t>
            </a:r>
            <a:r>
              <a:rPr lang="sk-SK" sz="3200" b="1" dirty="0"/>
              <a:t>včas</a:t>
            </a:r>
            <a:r>
              <a:rPr lang="sk-SK" sz="3200" dirty="0"/>
              <a:t>, ak je doručený najneskôr v posledný deň uzávierky výzvy - do elektronickej schránky vykonávateľa na Ústredný portál verejnej správy (vykonávateľ v tomto prípade nevydáva potvrdenie o prijatí projektového zámeru) podpísaný kvalifikovaným elektronickým podpisom, kvalifikovaným elektronickým podpisom s mandátnym certifikátom alebo kvalifikovanou elektronickou pečaťou podľa zákona o e-</a:t>
            </a:r>
            <a:r>
              <a:rPr lang="sk-SK" sz="3200" dirty="0" err="1"/>
              <a:t>Governmente</a:t>
            </a:r>
            <a:r>
              <a:rPr lang="sk-SK" sz="3200" dirty="0"/>
              <a:t>.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sk-SK" sz="3200" dirty="0"/>
          </a:p>
          <a:p>
            <a:pPr marL="0" indent="0" algn="just">
              <a:lnSpc>
                <a:spcPct val="100000"/>
              </a:lnSpc>
              <a:buNone/>
            </a:pPr>
            <a:endParaRPr lang="sk-SK" sz="3200" dirty="0"/>
          </a:p>
          <a:p>
            <a:pPr algn="just"/>
            <a:r>
              <a:rPr lang="sk-SK" sz="3200" dirty="0"/>
              <a:t>Žiadateľ môže predložiť projektový zámer kedykoľvek od vyhlásenia výzvy na predkladanie projektových zámerov až do termínu uzavretia tejto výzvy.</a:t>
            </a:r>
          </a:p>
          <a:p>
            <a:pPr algn="just"/>
            <a:r>
              <a:rPr lang="sk-SK" sz="3200" dirty="0" smtClean="0"/>
              <a:t> </a:t>
            </a:r>
            <a:endParaRPr lang="sk-SK" sz="3200" dirty="0"/>
          </a:p>
          <a:p>
            <a:pPr algn="just"/>
            <a:endParaRPr lang="sk-SK" sz="32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dirty="0"/>
              <a:t>Predložené projektové zámery sa posudzujú v rámci jednotlivých hodnotiacich kôl výzvy.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3923067" y="673624"/>
            <a:ext cx="1652567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F</a:t>
            </a:r>
            <a:r>
              <a:rPr lang="en-US" sz="4800" dirty="0">
                <a:solidFill>
                  <a:schemeClr val="accent1"/>
                </a:solidFill>
                <a:latin typeface="Lato Light"/>
                <a:cs typeface="Lato Light"/>
              </a:rPr>
              <a:t>ORMALIZOVAN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48769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k-SK" sz="3200" dirty="0"/>
              <a:t>Projektový zámer je považovaný za predložený </a:t>
            </a:r>
            <a:r>
              <a:rPr lang="sk-SK" sz="3200" b="1" dirty="0"/>
              <a:t>vo forme </a:t>
            </a:r>
            <a:r>
              <a:rPr lang="sk-SK" sz="3200" dirty="0"/>
              <a:t>určenej vykonávateľom, ak: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k-SK" sz="3200" dirty="0"/>
              <a:t> 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sk-SK" sz="3200" dirty="0"/>
              <a:t>je doručený do elektronickej schránky vykonávateľa (vo výnimočnom prípade vážnej technickej poruchy napr. nefunkčnosť Ústredného portálu verejnej správy, je možné doručiť projektový zámer </a:t>
            </a:r>
            <a:r>
              <a:rPr lang="sk-SK" sz="3200" dirty="0" smtClean="0"/>
              <a:t>listinne, rozhodujúcim </a:t>
            </a:r>
            <a:r>
              <a:rPr lang="sk-SK" sz="3200" dirty="0"/>
              <a:t>dátumom pre splnenie podmienky doručenia je v tomto prípade dátum doručenia dokumentov vykonávateľovi),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sk-SK" sz="3200" dirty="0"/>
              <a:t>na formulári uvedenom v prílohe výzvy,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sk-SK" sz="3200" dirty="0"/>
              <a:t>je vyplnený v slovenskom alebo českom jazyku,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sk-SK" sz="3200" dirty="0"/>
              <a:t>je vyplnený písmom, ktoré umožňuje rozpoznanie obsahu textu,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sk-SK" sz="3200" dirty="0"/>
              <a:t>je podpísaný štatutárnym orgánom žiadateľa,</a:t>
            </a:r>
          </a:p>
          <a:p>
            <a:pPr algn="just">
              <a:lnSpc>
                <a:spcPct val="100000"/>
              </a:lnSpc>
              <a:buFontTx/>
              <a:buChar char="-"/>
            </a:pPr>
            <a:r>
              <a:rPr lang="sk-SK" sz="3200" dirty="0"/>
              <a:t>je úplný (projektový zámer nie je úplný, ak neumožňuje posúdiť splnenie podmienok výzvy alebo ak neumožňuje posúdiť projektový zámer v zmysle kritérií posúdenia a spôsobom uvedeným vo výzve).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3923067" y="673624"/>
            <a:ext cx="1652567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F</a:t>
            </a:r>
            <a:r>
              <a:rPr lang="en-US" sz="4800" dirty="0">
                <a:solidFill>
                  <a:schemeClr val="accent1"/>
                </a:solidFill>
                <a:latin typeface="Lato Light"/>
                <a:cs typeface="Lato Light"/>
              </a:rPr>
              <a:t>ORMALIZOVAN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407176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sk-SK" sz="3200" dirty="0"/>
              <a:t>Prílohy projektového zámeru žiadateľ zašle vo </a:t>
            </a:r>
            <a:r>
              <a:rPr lang="sk-SK" sz="3200" b="1" dirty="0"/>
              <a:t>formáte PDF do elektronickej schránky vykonávateľa</a:t>
            </a:r>
            <a:r>
              <a:rPr lang="sk-SK" sz="3200" dirty="0"/>
              <a:t>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dirty="0"/>
              <a:t>V prípade objektívnej nemožnosti konverzie príloh projektového zámeru do elektronickej formy alebo nemožnosti predloženia príloh do elektronickej schránky vykonávateľa je žiadateľ oprávnený doručiť prílohy projektového zámeru, ktoré nie sú dostupné v elektronickej podobe, resp. ich zaručená konverzia vykonaná postupom podľa § 36 zákona o e-</a:t>
            </a:r>
            <a:r>
              <a:rPr lang="sk-SK" sz="3200" dirty="0" err="1"/>
              <a:t>Governmente</a:t>
            </a:r>
            <a:r>
              <a:rPr lang="sk-SK" sz="3200" dirty="0"/>
              <a:t> do elektronickej podoby by neúmerne zaťažila žiadateľa, </a:t>
            </a:r>
            <a:r>
              <a:rPr lang="sk-SK" sz="3200" b="1" dirty="0"/>
              <a:t>v listinnej podobe osobne do podateľne alebo prostredníctvom poštovej, resp. inej prepravy na adresu</a:t>
            </a:r>
            <a:r>
              <a:rPr lang="sk-SK" sz="3200" dirty="0"/>
              <a:t>: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sk-SK" sz="32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b="1" dirty="0"/>
              <a:t>Ministerstvo práce, sociálnych vecí a rodiny Slovenskej republiky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b="1" dirty="0"/>
              <a:t>Sekcia fondov EÚ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b="1" dirty="0"/>
              <a:t>Odbor projektov inklúzie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b="1" dirty="0"/>
              <a:t>Špitálska 4, 6, 8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sk-SK" sz="3200" b="1" dirty="0"/>
              <a:t>816 43 Bratislava 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3923067" y="673624"/>
            <a:ext cx="1652567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F</a:t>
            </a:r>
            <a:r>
              <a:rPr lang="en-US" sz="4800" dirty="0">
                <a:solidFill>
                  <a:schemeClr val="accent1"/>
                </a:solidFill>
                <a:latin typeface="Lato Light"/>
                <a:cs typeface="Lato Light"/>
              </a:rPr>
              <a:t>ORMALIZOVAN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721712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sk-SK" sz="3200" dirty="0"/>
              <a:t>Ak bude formulár projektového zámeru a prílohy podpisovať splnomocnená osoba na základe splnomocnenia štatutárneho orgánu žiadateľa, </a:t>
            </a:r>
            <a:r>
              <a:rPr lang="sk-SK" sz="3200" b="1" dirty="0"/>
              <a:t>žiadateľ je povinný </a:t>
            </a:r>
            <a:r>
              <a:rPr lang="sk-SK" sz="3200" dirty="0"/>
              <a:t>spolu s projektovým zámerom predložiť úradne overené Plnomocenstvo na podpis projektového zámeru a príloh </a:t>
            </a:r>
            <a:r>
              <a:rPr lang="sk-SK" sz="3200" b="1" dirty="0"/>
              <a:t>(Príloha č. 3 výzvy) </a:t>
            </a:r>
            <a:r>
              <a:rPr lang="sk-SK" sz="3200" dirty="0"/>
              <a:t>autorizované kvalifikovaným elektronickým podpisom, kvalifikovaným elektronickým podpisom s mandátnym certifikátom alebo kvalifikovanou elektronickou pečaťou. Uvedený postup sa primerane použije aj v prípade, ak žiadateľ koná v procese posudzovania projektového zámeru prostredníctvom inej osoby ako svojho štatutárneho orgánu.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sk-SK" sz="32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sk-SK" sz="3200" b="1" dirty="0"/>
              <a:t>Ak má žiadateľ aktivovanú elektronickú schránku, vykonávateľ je povinný doručovať všetky informácie súvisiace s posudzovaním projektového zámeru elektronicky, v súlade so zákonom o e-</a:t>
            </a:r>
            <a:r>
              <a:rPr lang="sk-SK" sz="3200" b="1" dirty="0" err="1"/>
              <a:t>Governmente</a:t>
            </a:r>
            <a:r>
              <a:rPr lang="sk-SK" sz="3200" b="1" dirty="0"/>
              <a:t>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3923067" y="673624"/>
            <a:ext cx="1652567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F</a:t>
            </a:r>
            <a:r>
              <a:rPr lang="en-US" sz="4800" dirty="0">
                <a:solidFill>
                  <a:schemeClr val="accent1"/>
                </a:solidFill>
                <a:latin typeface="Lato Light"/>
                <a:cs typeface="Lato Light"/>
              </a:rPr>
              <a:t>ORMALIZOVAN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989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7" y="3059084"/>
            <a:ext cx="22893251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sk-SK" dirty="0"/>
              <a:t>	</a:t>
            </a:r>
            <a:endParaRPr lang="sk-SK" dirty="0">
              <a:solidFill>
                <a:schemeClr val="accent1"/>
              </a:solidFill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6600" b="1" dirty="0">
                <a:solidFill>
                  <a:schemeClr val="accent1"/>
                </a:solidFill>
                <a:cs typeface="Lato Light"/>
              </a:rPr>
              <a:t>INFOMRAČNÝ SEMINÁR</a:t>
            </a:r>
          </a:p>
          <a:p>
            <a:pPr algn="ctr">
              <a:lnSpc>
                <a:spcPct val="90000"/>
              </a:lnSpc>
            </a:pPr>
            <a:endParaRPr lang="sk-SK" sz="6600" b="1" dirty="0">
              <a:solidFill>
                <a:schemeClr val="accent1"/>
              </a:solidFill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6600" b="1" dirty="0">
                <a:solidFill>
                  <a:schemeClr val="accent1"/>
                </a:solidFill>
                <a:cs typeface="Lato Light"/>
              </a:rPr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6600" dirty="0">
              <a:solidFill>
                <a:schemeClr val="accent1"/>
              </a:solidFill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000" dirty="0">
                <a:solidFill>
                  <a:schemeClr val="accent1"/>
                </a:solidFill>
                <a:cs typeface="Lato Light"/>
              </a:rPr>
              <a:t>Bratislava, október 2022</a:t>
            </a: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3261" y="8197604"/>
            <a:ext cx="7435617" cy="4918624"/>
          </a:xfrm>
          <a:prstGeom prst="rect">
            <a:avLst/>
          </a:prstGeom>
        </p:spPr>
      </p:pic>
      <p:pic>
        <p:nvPicPr>
          <p:cNvPr id="2" name="Obrázok 9" descr="Obrázok, na ktorom je text&#10;&#10;Automaticky generovaný popis">
            <a:extLst>
              <a:ext uri="{FF2B5EF4-FFF2-40B4-BE49-F238E27FC236}">
                <a16:creationId xmlns:a16="http://schemas.microsoft.com/office/drawing/2014/main" id="{2177DD71-6FAF-E7B8-B311-ED4CAA18D9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03" y="798705"/>
            <a:ext cx="1752600" cy="567055"/>
          </a:xfrm>
          <a:prstGeom prst="rect">
            <a:avLst/>
          </a:prstGeom>
        </p:spPr>
      </p:pic>
      <p:pic>
        <p:nvPicPr>
          <p:cNvPr id="3" name="Obrázok 10" descr="Obrázok, na ktorom je text&#10;&#10;Automaticky generovaný popis">
            <a:extLst>
              <a:ext uri="{FF2B5EF4-FFF2-40B4-BE49-F238E27FC236}">
                <a16:creationId xmlns:a16="http://schemas.microsoft.com/office/drawing/2014/main" id="{42318493-954A-7031-595C-A4179FDFB5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03" y="798705"/>
            <a:ext cx="231140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ok 11">
            <a:extLst>
              <a:ext uri="{FF2B5EF4-FFF2-40B4-BE49-F238E27FC236}">
                <a16:creationId xmlns:a16="http://schemas.microsoft.com/office/drawing/2014/main" id="{D933FC23-3D64-2F29-23C2-585AB69A9FC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522" y="756160"/>
            <a:ext cx="1584960" cy="60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5819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600" dirty="0"/>
              <a:t>V prípade, ak projektový zámer nie je úplný po formálnej stránke (napr. nie je predložená požadovaná príloha), vykonávateľ vyzve žiadateľa na jeho doplnenie. </a:t>
            </a:r>
          </a:p>
          <a:p>
            <a:pPr algn="just">
              <a:lnSpc>
                <a:spcPct val="100000"/>
              </a:lnSpc>
            </a:pPr>
            <a:endParaRPr lang="sk-SK" dirty="0"/>
          </a:p>
          <a:p>
            <a:pPr algn="just">
              <a:lnSpc>
                <a:spcPct val="100000"/>
              </a:lnSpc>
            </a:pPr>
            <a:r>
              <a:rPr lang="sk-SK" sz="3600" dirty="0"/>
              <a:t>V prípade, </a:t>
            </a:r>
            <a:r>
              <a:rPr lang="sk-SK" sz="3600" b="1" dirty="0"/>
              <a:t>ak žiadateľ projektový zámer </a:t>
            </a:r>
            <a:r>
              <a:rPr lang="sk-SK" sz="3600" dirty="0"/>
              <a:t>v lehote do termínu uvedeného vo výzve na doplnenie projektového zámeru </a:t>
            </a:r>
            <a:r>
              <a:rPr lang="sk-SK" sz="3600" b="1" dirty="0"/>
              <a:t>nedoplní</a:t>
            </a:r>
            <a:r>
              <a:rPr lang="sk-SK" sz="3600" dirty="0"/>
              <a:t>, vykonávateľ túto skutočnosť uvedie v hodnotiacej správe. </a:t>
            </a:r>
            <a:r>
              <a:rPr lang="sk-SK" sz="3600" b="1" dirty="0"/>
              <a:t>V takom prípade projektový zámer nepostupuje do fázy odborného posúdenia. </a:t>
            </a:r>
          </a:p>
          <a:p>
            <a:pPr algn="just">
              <a:lnSpc>
                <a:spcPct val="100000"/>
              </a:lnSpc>
            </a:pPr>
            <a:endParaRPr lang="sk-SK" sz="3600" dirty="0"/>
          </a:p>
          <a:p>
            <a:pPr algn="just">
              <a:lnSpc>
                <a:spcPct val="100000"/>
              </a:lnSpc>
            </a:pPr>
            <a:r>
              <a:rPr lang="sk-SK" sz="3600" dirty="0"/>
              <a:t>Projektové zámery, ktoré splnia podmienky poskytnutia prostriedkov mechanizmu na základe formalizovaného posúdenia postupujú do fázy odborného posúdenia.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3923067" y="673624"/>
            <a:ext cx="1652567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F</a:t>
            </a:r>
            <a:r>
              <a:rPr lang="en-US" sz="4800" dirty="0">
                <a:solidFill>
                  <a:schemeClr val="accent1"/>
                </a:solidFill>
                <a:latin typeface="Lato Light"/>
                <a:cs typeface="Lato Light"/>
              </a:rPr>
              <a:t>ORMALIZOVAN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204847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10000"/>
              </a:lnSpc>
            </a:pPr>
            <a:r>
              <a:rPr lang="sk-SK" sz="3200" dirty="0"/>
              <a:t>V procese odborného posúdenia projektového zámeru sú uplatňované </a:t>
            </a:r>
            <a:r>
              <a:rPr lang="sk-SK" sz="3200" b="1" dirty="0"/>
              <a:t>vylučovacie</a:t>
            </a:r>
            <a:r>
              <a:rPr lang="sk-SK" sz="3200" dirty="0"/>
              <a:t> </a:t>
            </a:r>
            <a:r>
              <a:rPr lang="sk-SK" sz="3200" b="1" dirty="0" smtClean="0"/>
              <a:t>kritériá, </a:t>
            </a:r>
            <a:r>
              <a:rPr lang="sk-SK" sz="3200" dirty="0"/>
              <a:t>ktoré sú vyhodnocované iba možnosťou „áno“ alebo možnosťou „nie“. Vo vylučovacom kritériu môžu byť uvedené viaceré </a:t>
            </a:r>
            <a:r>
              <a:rPr lang="sk-SK" sz="3200" dirty="0" err="1"/>
              <a:t>podotázky</a:t>
            </a:r>
            <a:r>
              <a:rPr lang="sk-SK" sz="3200" dirty="0"/>
              <a:t>. </a:t>
            </a:r>
          </a:p>
          <a:p>
            <a:pPr algn="just">
              <a:lnSpc>
                <a:spcPct val="110000"/>
              </a:lnSpc>
            </a:pPr>
            <a:endParaRPr lang="sk-SK" sz="3200" dirty="0"/>
          </a:p>
          <a:p>
            <a:pPr algn="just">
              <a:lnSpc>
                <a:spcPct val="110000"/>
              </a:lnSpc>
            </a:pPr>
            <a:r>
              <a:rPr lang="sk-SK" sz="3200" dirty="0"/>
              <a:t>Aby bolo možné takéto vylučovacie kritérium vyhodnotiť pozitívne, je potrebné na každú </a:t>
            </a:r>
            <a:r>
              <a:rPr lang="sk-SK" sz="3200" dirty="0" err="1"/>
              <a:t>podotázku</a:t>
            </a:r>
            <a:r>
              <a:rPr lang="sk-SK" sz="3200" dirty="0"/>
              <a:t> odpovedať možnosťou „áno“. Ak sú súčasťou projektového zámeru viaceré objekty/zariadenia, kritériá sa uplatnia na každý objekt/zariadenie samostatne.</a:t>
            </a:r>
          </a:p>
          <a:p>
            <a:pPr algn="just">
              <a:lnSpc>
                <a:spcPct val="120000"/>
              </a:lnSpc>
            </a:pPr>
            <a:endParaRPr lang="sk-SK" sz="3200" dirty="0"/>
          </a:p>
          <a:p>
            <a:pPr algn="just">
              <a:lnSpc>
                <a:spcPct val="120000"/>
              </a:lnSpc>
            </a:pPr>
            <a:r>
              <a:rPr lang="sk-SK" sz="3200" dirty="0"/>
              <a:t>V procese odborného posúdenia projektového zámeru sú uplatňované vylučovacie kritéria v nasledovných oblastiach:</a:t>
            </a:r>
          </a:p>
          <a:p>
            <a:pPr lvl="0">
              <a:lnSpc>
                <a:spcPct val="120000"/>
              </a:lnSpc>
            </a:pPr>
            <a:r>
              <a:rPr lang="sk-SK" sz="3200" b="1" dirty="0"/>
              <a:t>	</a:t>
            </a:r>
            <a:r>
              <a:rPr lang="sk-SK" sz="3200" dirty="0"/>
              <a:t>Oblasť č. 1 - Súlad s legislatívou platnou pre oblasť sociálnych služieb </a:t>
            </a:r>
          </a:p>
          <a:p>
            <a:pPr lvl="0">
              <a:lnSpc>
                <a:spcPct val="120000"/>
              </a:lnSpc>
            </a:pPr>
            <a:r>
              <a:rPr lang="sk-SK" sz="3200" dirty="0"/>
              <a:t>	Oblasť č. 2 - Technická uskutočniteľnosť projektu </a:t>
            </a:r>
          </a:p>
          <a:p>
            <a:pPr lvl="0">
              <a:lnSpc>
                <a:spcPct val="120000"/>
              </a:lnSpc>
            </a:pPr>
            <a:r>
              <a:rPr lang="sk-SK" sz="3200" dirty="0"/>
              <a:t>	Oblasť č. 3 - Ekonomická stránka PZ </a:t>
            </a:r>
          </a:p>
          <a:p>
            <a:pPr lvl="0" algn="just">
              <a:lnSpc>
                <a:spcPct val="120000"/>
              </a:lnSpc>
            </a:pPr>
            <a:endParaRPr lang="sk-SK" sz="3200" dirty="0"/>
          </a:p>
          <a:p>
            <a:pPr lvl="0" algn="just">
              <a:lnSpc>
                <a:spcPct val="120000"/>
              </a:lnSpc>
            </a:pPr>
            <a:r>
              <a:rPr lang="sk-SK" sz="3200" b="1" dirty="0"/>
              <a:t>Výsledkom tohto posúdenia je stanovisko, ktoré je podkladom pre Komisiu a vypracovanie hodnotiacej správy.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ODBORNÉ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48373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200" dirty="0"/>
              <a:t>V procese odborného posúdenia projektového zámeru Komisiou sú uplatňované vylučovacie </a:t>
            </a:r>
            <a:r>
              <a:rPr lang="sk-SK" sz="3200" dirty="0" smtClean="0"/>
              <a:t>kritériá </a:t>
            </a:r>
            <a:r>
              <a:rPr lang="sk-SK" sz="3200" dirty="0"/>
              <a:t>v nasledovných oblastiach: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k-SK" sz="3200" dirty="0"/>
              <a:t>Oblasť č. 1 - Príspevok projektového zámeru k cieľom a míľnikom výzvy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k-SK" sz="3200" dirty="0"/>
              <a:t>Oblasť č. 2 - Potreba realizácie projektu v nadväznosti na východiskovú situáciu</a:t>
            </a:r>
          </a:p>
          <a:p>
            <a:pPr lvl="1"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Členovia Komisie posúdia projektový zámer a v ňom jednotlivé objekty/zariadenia samostatne. </a:t>
            </a:r>
          </a:p>
          <a:p>
            <a:pPr algn="just">
              <a:lnSpc>
                <a:spcPct val="100000"/>
              </a:lnSpc>
            </a:pPr>
            <a:r>
              <a:rPr lang="sk-SK" sz="3200" dirty="0"/>
              <a:t>Komisia posudzuje každé vylučovacie kritérium pre každý objekt/zariadenie samostatne.</a:t>
            </a:r>
          </a:p>
          <a:p>
            <a:pPr>
              <a:lnSpc>
                <a:spcPct val="100000"/>
              </a:lnSpc>
            </a:pPr>
            <a:endParaRPr lang="sk-SK" sz="3200" dirty="0"/>
          </a:p>
          <a:p>
            <a:pPr>
              <a:lnSpc>
                <a:spcPct val="100000"/>
              </a:lnSpc>
            </a:pPr>
            <a:r>
              <a:rPr lang="sk-SK" sz="3200" dirty="0"/>
              <a:t>Komisia najmä: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k-SK" sz="3200" dirty="0"/>
              <a:t>vyhodnotí vyššie uvedené oblasti posúdenia prostredníctvom vylučovacích </a:t>
            </a:r>
            <a:r>
              <a:rPr lang="sk-SK" sz="3200" dirty="0" smtClean="0"/>
              <a:t>kritérií </a:t>
            </a:r>
            <a:r>
              <a:rPr lang="sk-SK" sz="3200" dirty="0"/>
              <a:t>za každý objekt/zariadenie samostatne;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sk-SK" sz="3200" dirty="0"/>
              <a:t>prihliada na stanovisko, ktoré bolo výsledkom formalizovaného overovania a odborného posudzovania.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ODBORNÉ POSÚDENIE PROJEKTOVÉHO ZÁMERU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70096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200" dirty="0"/>
              <a:t>Závery z posúdenia projektového zámeru (formalizované a odborné posúdenie) uvedie vykonávateľ v hodnotiacej správe, ktorá obsahuje informáciu o tom, či projektový zámer spĺňa alebo nespĺňa podmienky určené vo výzve na predkladanie projektových zámerov.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Ak sú súčasťou projektového zámeru viaceré objekty/zariadenia, hodnotiaca správa obsahuje stanovisko k splneniu/nesplneniu podmienok výzvy za každý objekt/zariadenie samostatne a v prípade nesplnenia podmienok aj dôvody, pre ktoré nesplnili podmienky výzvy.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Hodnotiaca správa môže obsahovať odporúčania pre žiadateľa vo vzťahu k žiadosti o poskytnutie prostriedkov mechanizmu.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Hodnotiaca správa </a:t>
            </a:r>
            <a:r>
              <a:rPr lang="sk-SK" sz="3200" b="1" dirty="0"/>
              <a:t>nezakladá právny nárok </a:t>
            </a:r>
            <a:r>
              <a:rPr lang="sk-SK" sz="3200" dirty="0"/>
              <a:t>na poskytnutie prostriedkov mechanizmu. </a:t>
            </a:r>
          </a:p>
          <a:p>
            <a:pPr algn="just">
              <a:lnSpc>
                <a:spcPct val="100000"/>
              </a:lnSpc>
            </a:pPr>
            <a:endParaRPr lang="sk-SK" sz="3200" b="1" dirty="0"/>
          </a:p>
          <a:p>
            <a:pPr algn="just">
              <a:lnSpc>
                <a:spcPct val="100000"/>
              </a:lnSpc>
            </a:pPr>
            <a:r>
              <a:rPr lang="sk-SK" sz="3200" b="1" dirty="0"/>
              <a:t>Hodnotiaca správa je podmienkou pri predložení žiadosti o prostriedky mechanizmu podľa § 15 ods. 5 písm. c) zákona o mechanizme.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HODNOTIACA SPRÁVA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8196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200" dirty="0"/>
              <a:t>Vykonávateľ vydá pre všetky projektové zámery prijaté v rámci výzvy, ktoré budú predmetom odborného posúdenia, hodnotiace správy najneskôr do 30 kalendárnych dní od dátumu uzavretia príslušného kola výzvy na predkladanie projektových zámerov.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V prípade, ak z objektívnych dôvodov nebude môcť byť ukončené posudzovanie projektových zámerov vo vyššie uvedenom termíne, lehota môže byť predĺžená.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Informáciu o predĺžení lehoty na ukončenie posudzovacieho procesu zverejní vykonávateľ na svojom webovom sídle. </a:t>
            </a:r>
            <a:r>
              <a:rPr lang="sk-SK" sz="3200" u="sng" dirty="0"/>
              <a:t>Do lehoty na vydanie hodnotiacej správy sa nezapočítava lehota potrebná na predloženie chýbajúcich náležitostí zo strany žiadateľa.</a:t>
            </a:r>
          </a:p>
          <a:p>
            <a:pPr algn="just">
              <a:lnSpc>
                <a:spcPct val="100000"/>
              </a:lnSpc>
            </a:pPr>
            <a:endParaRPr lang="sk-SK" sz="3200" u="sng" dirty="0"/>
          </a:p>
          <a:p>
            <a:pPr algn="just">
              <a:lnSpc>
                <a:spcPct val="100000"/>
              </a:lnSpc>
            </a:pPr>
            <a:r>
              <a:rPr lang="sk-SK" sz="3200" b="1" dirty="0"/>
              <a:t>Hodnotiaca správa sa doručuje do elektronickej schránky žiadateľa.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HODNOTIACA SPRÁVA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95850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2056928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200" dirty="0"/>
              <a:t>V prípade, ak žiadateľ s výsledkom posúdenia projektového zámeru v hodnotiacej správe nesúhlasí, je oprávnený požiadať o jeho opätovné posúdenie, a to </a:t>
            </a:r>
            <a:r>
              <a:rPr lang="sk-SK" sz="3200" b="1" dirty="0"/>
              <a:t>v lehote do desať (10) pracovných dní od doručenia hodnotiacej správy</a:t>
            </a:r>
            <a:r>
              <a:rPr lang="sk-SK" sz="3200" dirty="0"/>
              <a:t>. </a:t>
            </a:r>
            <a:r>
              <a:rPr lang="sk-SK" sz="3200" b="1" dirty="0"/>
              <a:t>Žiadateľ je povinný žiadosť o opätovné posúdenie odôvodniť.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Žiadosť o opätovné posúdenie sa doručuje do elektronickej schránky vykonávateľa (cez ÚPVS).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O predloženej žiadosti o opätovné posúdenie projektového zámeru rozhodne komisia pre opätovné posúdenie projektového zámeru </a:t>
            </a:r>
            <a:r>
              <a:rPr lang="sk-SK" sz="3200" b="1" dirty="0"/>
              <a:t>v lehote do desiatich (10) pracovných dní od doručenia žiadosti.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b="1" dirty="0"/>
              <a:t>Proti výsledku opätovného posúdenia nemožno podať opravný prostriedok.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OPRAVNÝ MECHANIZMUS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143458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059084"/>
            <a:ext cx="20760562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k-SK" sz="3200" dirty="0"/>
              <a:t>Žiadatelia sú oprávnení predložiť projektový zámer aj opakovane v prípade, že projektový zámer je predložený v lehote určenej na predkladanie projektových zámerov.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pPr algn="just">
              <a:lnSpc>
                <a:spcPct val="100000"/>
              </a:lnSpc>
            </a:pPr>
            <a:r>
              <a:rPr lang="sk-SK" sz="3200" dirty="0"/>
              <a:t>Uvedený postup je možné využiť najmä na objekty/zariadenia, ktoré neboli predmetom posúdenia v rámci tejto výzvy v predchádzajúcom období.</a:t>
            </a:r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5041162" y="673624"/>
            <a:ext cx="1428948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INFORMÁCIA NA ZÁVER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84005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097281" y="3291841"/>
            <a:ext cx="20760562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sk-SK" b="1" dirty="0" smtClean="0"/>
          </a:p>
          <a:p>
            <a:r>
              <a:rPr lang="sk-SK" b="1" dirty="0" smtClean="0"/>
              <a:t>Príspevok </a:t>
            </a:r>
            <a:r>
              <a:rPr lang="sk-SK" b="1" dirty="0"/>
              <a:t>musí mať preukázateľný lokálny charakter/ miestny účinok.</a:t>
            </a:r>
            <a:endParaRPr lang="sk-SK" dirty="0"/>
          </a:p>
          <a:p>
            <a:endParaRPr lang="sk-SK" dirty="0" smtClean="0"/>
          </a:p>
          <a:p>
            <a:r>
              <a:rPr lang="sk-SK" dirty="0" smtClean="0"/>
              <a:t>Dokument </a:t>
            </a:r>
            <a:r>
              <a:rPr lang="sk-SK" dirty="0"/>
              <a:t>„Test lokálneho charakteru“ zohľadňuje posúdenie aj subjektov v prihraničných regiónoch, každý jednotlivý prípad bude posúdený a vyhodnotený z hľadiska nastavených podmienok pre preukázanie lokálneho charakteru opatrenia pomoci, aby bolo preukázané, že napriek prihraničnému regiónu je vplyv na obchod zanedbateľný vzhľadom na špecifiká a osobitosti opatrenia pomoci.</a:t>
            </a:r>
          </a:p>
          <a:p>
            <a:endParaRPr lang="sk-SK" i="1" dirty="0" smtClean="0"/>
          </a:p>
          <a:p>
            <a:r>
              <a:rPr lang="sk-SK" i="1" dirty="0" smtClean="0"/>
              <a:t>Spádovou </a:t>
            </a:r>
            <a:r>
              <a:rPr lang="sk-SK" i="1" dirty="0"/>
              <a:t>oblasťou</a:t>
            </a:r>
            <a:r>
              <a:rPr lang="sk-SK" dirty="0"/>
              <a:t> poskytovateľ stanovil </a:t>
            </a:r>
            <a:r>
              <a:rPr lang="sk-SK" u="sng" dirty="0"/>
              <a:t>územie príslušný VÚC</a:t>
            </a:r>
            <a:r>
              <a:rPr lang="sk-SK" dirty="0"/>
              <a:t>, vzhľadom na zákonom ustanovené právo výberu poskytovateľa sociálnej služby. </a:t>
            </a:r>
          </a:p>
          <a:p>
            <a:endParaRPr lang="sk-SK" i="1" dirty="0" smtClean="0"/>
          </a:p>
          <a:p>
            <a:r>
              <a:rPr lang="sk-SK" i="1" dirty="0" smtClean="0"/>
              <a:t>Cezhraničným </a:t>
            </a:r>
            <a:r>
              <a:rPr lang="sk-SK" i="1" dirty="0"/>
              <a:t>regiónom</a:t>
            </a:r>
            <a:r>
              <a:rPr lang="sk-SK" dirty="0"/>
              <a:t> poskytovateľ stanovil taktiež územie príslušných VÚC</a:t>
            </a:r>
            <a:r>
              <a:rPr lang="sk-SK" dirty="0" smtClean="0"/>
              <a:t>. Ž</a:t>
            </a:r>
            <a:r>
              <a:rPr lang="sk-SK" sz="3200" dirty="0" smtClean="0"/>
              <a:t>iadatelia </a:t>
            </a:r>
            <a:r>
              <a:rPr lang="sk-SK" sz="3200" dirty="0"/>
              <a:t>sú oprávnení </a:t>
            </a:r>
            <a:r>
              <a:rPr lang="sk-SK" sz="3200" dirty="0" smtClean="0"/>
              <a:t>predložiť </a:t>
            </a:r>
            <a:r>
              <a:rPr lang="sk-SK" sz="3200" dirty="0"/>
              <a:t>projektový zámer aj opakovane v prípade, že projektový zámer je predložený v lehote určenej na predkladanie projektových zámerov. </a:t>
            </a:r>
          </a:p>
          <a:p>
            <a:pPr algn="just">
              <a:lnSpc>
                <a:spcPct val="100000"/>
              </a:lnSpc>
            </a:pPr>
            <a:endParaRPr lang="sk-SK" sz="3200" dirty="0"/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-415635" y="1097280"/>
            <a:ext cx="24372916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PODMIENKY PRE SPLNENIE LOKÁLNEHO </a:t>
            </a:r>
            <a:endParaRPr lang="sk-SK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CHARAKTERU 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A VYLÚČENIE ŠTÁTNEJ </a:t>
            </a: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POMOCI</a:t>
            </a:r>
            <a:endParaRPr lang="sk-SK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07514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097281" y="3291841"/>
            <a:ext cx="20760562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sk-SK" b="1" dirty="0" smtClean="0"/>
          </a:p>
          <a:p>
            <a:r>
              <a:rPr lang="sk-SK" b="1" dirty="0" smtClean="0"/>
              <a:t>Zabezpečenie </a:t>
            </a:r>
            <a:r>
              <a:rPr lang="sk-SK" b="1" dirty="0"/>
              <a:t>poskytovania služby na miestnej úrovni a obmedzenie kapacity zariadenia v pomere k počtu klientov s bydliskom v spádovej oblasti</a:t>
            </a:r>
            <a:r>
              <a:rPr lang="sk-SK" b="1" dirty="0" smtClean="0"/>
              <a:t>.</a:t>
            </a:r>
          </a:p>
          <a:p>
            <a:endParaRPr lang="sk-SK" dirty="0"/>
          </a:p>
          <a:p>
            <a:r>
              <a:rPr lang="sk-SK" u="sng" dirty="0"/>
              <a:t>Podiel poskytovanej služby zahraničným klientom je stanovená v podiele max. </a:t>
            </a:r>
            <a:r>
              <a:rPr lang="sk-SK" u="sng" dirty="0" smtClean="0"/>
              <a:t>1 % </a:t>
            </a:r>
            <a:r>
              <a:rPr lang="sk-SK" u="sng" dirty="0"/>
              <a:t>z celkového počtu klientov.</a:t>
            </a:r>
            <a:r>
              <a:rPr lang="sk-SK" dirty="0"/>
              <a:t> </a:t>
            </a:r>
            <a:endParaRPr lang="sk-SK" dirty="0" smtClean="0"/>
          </a:p>
          <a:p>
            <a:r>
              <a:rPr lang="sk-SK" dirty="0" smtClean="0"/>
              <a:t>Vzhľadom </a:t>
            </a:r>
            <a:r>
              <a:rPr lang="sk-SK" dirty="0"/>
              <a:t>na zákonné právo na výber poskytovateľa, poskytovateľ stanovil akceptovateľné kritérium pre podiel klientov (okrem občanov s trvalým a prechodným pobytom) mimo spádovej oblasti vo výške do </a:t>
            </a:r>
            <a:r>
              <a:rPr lang="sk-SK" dirty="0" smtClean="0"/>
              <a:t>25 % </a:t>
            </a:r>
            <a:r>
              <a:rPr lang="sk-SK" dirty="0"/>
              <a:t>vrátane. </a:t>
            </a:r>
          </a:p>
          <a:p>
            <a:endParaRPr lang="sk-SK" dirty="0" smtClean="0"/>
          </a:p>
          <a:p>
            <a:r>
              <a:rPr lang="sk-SK" dirty="0" smtClean="0"/>
              <a:t>Ide </a:t>
            </a:r>
            <a:r>
              <a:rPr lang="sk-SK" dirty="0"/>
              <a:t>o výnimky ako: </a:t>
            </a:r>
            <a:r>
              <a:rPr lang="sk-SK" i="1" dirty="0"/>
              <a:t>nemožnosť klienta navštevovať zariadenie v regióne z hľadiska fyzického stavu, zohľadnenie poskytovateľa služby umiestniť klienta v mieste zdržiavania sa rodinných príslušníkov, nedostupnosť služby v mieste spádovej oblasti. Žiadateľ uvádza do testu lokálneho charakteru.</a:t>
            </a:r>
            <a:r>
              <a:rPr lang="sk-SK" dirty="0"/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-415635" y="1097280"/>
            <a:ext cx="24372916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PODMIENKY PRE SPLNENIE LOKÁLNEHO </a:t>
            </a:r>
            <a:endParaRPr lang="sk-SK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CHARAKTERU 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A VYLÚČENIE ŠTÁTNEJ </a:t>
            </a: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POMOCI</a:t>
            </a:r>
            <a:endParaRPr lang="sk-SK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067298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097281" y="3291841"/>
            <a:ext cx="20760562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sk-SK" b="1" dirty="0" smtClean="0"/>
          </a:p>
          <a:p>
            <a:r>
              <a:rPr lang="sk-SK" b="1" dirty="0"/>
              <a:t>Kontrolný list </a:t>
            </a:r>
            <a:r>
              <a:rPr lang="sk-SK" b="1" dirty="0" smtClean="0"/>
              <a:t>Testu </a:t>
            </a:r>
            <a:r>
              <a:rPr lang="sk-SK" b="1" dirty="0"/>
              <a:t>lokálneho charakteru</a:t>
            </a:r>
            <a:endParaRPr lang="sk-SK" dirty="0"/>
          </a:p>
          <a:p>
            <a:r>
              <a:rPr lang="sk-SK" dirty="0"/>
              <a:t>Test lokálneho charakteru bude vykonávaný v nadväznosti na etapu</a:t>
            </a:r>
            <a:r>
              <a:rPr lang="sk-SK" dirty="0" smtClean="0"/>
              <a:t>:</a:t>
            </a:r>
          </a:p>
          <a:p>
            <a:endParaRPr lang="sk-SK" dirty="0"/>
          </a:p>
          <a:p>
            <a:pPr lvl="0"/>
            <a:r>
              <a:rPr lang="sk-SK" dirty="0" smtClean="0"/>
              <a:t>I. Výzva </a:t>
            </a:r>
            <a:r>
              <a:rPr lang="sk-SK" dirty="0"/>
              <a:t>na predkladanie projektových zámerov, </a:t>
            </a:r>
          </a:p>
          <a:p>
            <a:pPr lvl="0"/>
            <a:r>
              <a:rPr lang="sk-SK" dirty="0" smtClean="0"/>
              <a:t>II. Výzva </a:t>
            </a:r>
            <a:r>
              <a:rPr lang="sk-SK" dirty="0"/>
              <a:t>na predkladanie Žiadostí o poskytnutie prostriedkov mechanizmu na podporu obnovy a odolnosti, </a:t>
            </a:r>
          </a:p>
          <a:p>
            <a:pPr lvl="0"/>
            <a:r>
              <a:rPr lang="sk-SK" dirty="0" smtClean="0"/>
              <a:t>III. Plnenie </a:t>
            </a:r>
            <a:r>
              <a:rPr lang="sk-SK" dirty="0"/>
              <a:t>Zmluvy o poskytnutí prostriedkov mechanizmu na podporu obnovy a odolnosti.</a:t>
            </a:r>
          </a:p>
          <a:p>
            <a:endParaRPr lang="sk-SK" dirty="0" smtClean="0"/>
          </a:p>
          <a:p>
            <a:r>
              <a:rPr lang="sk-SK" dirty="0" smtClean="0"/>
              <a:t>Opis </a:t>
            </a:r>
            <a:r>
              <a:rPr lang="sk-SK" dirty="0"/>
              <a:t>oprávneného predkladateľa zámeru/žiadateľa a prijímateľa je súčasťou kontrolného listu testu lokálneho charakteru. </a:t>
            </a:r>
          </a:p>
          <a:p>
            <a:endParaRPr lang="sk-SK" dirty="0" smtClean="0"/>
          </a:p>
          <a:p>
            <a:pPr algn="just"/>
            <a:r>
              <a:rPr lang="sk-SK" dirty="0" smtClean="0"/>
              <a:t>Test </a:t>
            </a:r>
            <a:r>
              <a:rPr lang="sk-SK" dirty="0"/>
              <a:t>lokálneho charakteru bude následne vyhodnocovaný každý kalendárny rok po dobu udržateľnosti projektu </a:t>
            </a:r>
            <a:r>
              <a:rPr lang="sk-SK" b="1" dirty="0"/>
              <a:t>10 rokov</a:t>
            </a:r>
            <a:r>
              <a:rPr lang="sk-SK" dirty="0"/>
              <a:t>, ako overovanie dodržania lokálneho charakteru počas poskytovania sociálnej služby.  Lehota udržateľnosti projektu 10 rokov začína plynúť odo dňa začatia poskytovania danej sociálnej </a:t>
            </a:r>
            <a:r>
              <a:rPr lang="sk-SK" dirty="0" smtClean="0"/>
              <a:t>služby.</a:t>
            </a:r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-415635" y="1097280"/>
            <a:ext cx="24372916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PODMIENKY PRE SPLNENIE LOKÁLNEHO </a:t>
            </a:r>
            <a:endParaRPr lang="sk-SK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CHARAKTERU </a:t>
            </a: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A VYLÚČENIE ŠTÁTNEJ </a:t>
            </a:r>
            <a:r>
              <a:rPr lang="sk-SK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POMOCI</a:t>
            </a:r>
            <a:endParaRPr lang="sk-SK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043779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814648" y="3174830"/>
            <a:ext cx="21698112" cy="114833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dirty="0"/>
              <a:t>	</a:t>
            </a:r>
            <a:endParaRPr lang="sk-SK" sz="3200" dirty="0"/>
          </a:p>
          <a:p>
            <a:r>
              <a:rPr lang="sk-SK" sz="3200" b="1" dirty="0"/>
              <a:t>Dátum vyhlásenia výzvy: 05.</a:t>
            </a:r>
            <a:r>
              <a:rPr lang="en-US" sz="3200" b="1" dirty="0"/>
              <a:t> </a:t>
            </a:r>
            <a:r>
              <a:rPr lang="sk-SK" sz="3200" b="1" dirty="0"/>
              <a:t>10.</a:t>
            </a:r>
            <a:r>
              <a:rPr lang="en-US" sz="3200" b="1" dirty="0"/>
              <a:t> </a:t>
            </a:r>
            <a:r>
              <a:rPr lang="sk-SK" sz="3200" b="1" dirty="0"/>
              <a:t>2022 </a:t>
            </a:r>
          </a:p>
          <a:p>
            <a:r>
              <a:rPr lang="sk-SK" sz="3200" b="1" dirty="0"/>
              <a:t>Dátum uzavretia výzvy: 30.</a:t>
            </a:r>
            <a:r>
              <a:rPr lang="en-US" sz="3200" b="1" dirty="0"/>
              <a:t> </a:t>
            </a:r>
            <a:r>
              <a:rPr lang="sk-SK" sz="3200" b="1" dirty="0"/>
              <a:t>06.</a:t>
            </a:r>
            <a:r>
              <a:rPr lang="en-US" sz="3200" b="1" dirty="0"/>
              <a:t> </a:t>
            </a:r>
            <a:r>
              <a:rPr lang="sk-SK" sz="3200" b="1" dirty="0"/>
              <a:t>2024 </a:t>
            </a:r>
          </a:p>
          <a:p>
            <a:endParaRPr lang="sk-SK" sz="3200" b="1" dirty="0"/>
          </a:p>
          <a:p>
            <a:pPr algn="just"/>
            <a:r>
              <a:rPr lang="sk-SK" sz="3200" dirty="0"/>
              <a:t>Indikatívna výška prostriedkov mechanizmu vyčlenených na výzvu je </a:t>
            </a:r>
            <a:r>
              <a:rPr lang="pl-PL" sz="3200" b="1" dirty="0"/>
              <a:t>192 236 760 eur </a:t>
            </a:r>
            <a:r>
              <a:rPr lang="pl-PL" sz="3200" dirty="0"/>
              <a:t>bez DPH. </a:t>
            </a:r>
            <a:r>
              <a:rPr lang="sk-SK" sz="3200" dirty="0"/>
              <a:t>Indikatívna výška prostriedkov a údaje o počte vytvorených miest sa môžu zmeniť z dôvodu plánovanej aktualizácie Plánu obnovy a odolnosti SR. Uvedená zmena nebude mať vplyv na zníženie finančných prostriedkov pre prijímateľa.</a:t>
            </a:r>
          </a:p>
          <a:p>
            <a:endParaRPr lang="sk-SK" sz="3200" dirty="0"/>
          </a:p>
          <a:p>
            <a:r>
              <a:rPr lang="sk-SK" sz="3200" dirty="0"/>
              <a:t>	Výzva je viackolová. </a:t>
            </a:r>
          </a:p>
          <a:p>
            <a:endParaRPr lang="sk-SK" sz="3200" dirty="0"/>
          </a:p>
          <a:p>
            <a:r>
              <a:rPr lang="sk-SK" sz="3200" dirty="0"/>
              <a:t>	Termín uzávierky prvého kola je 31.10.2022, potom najbližšieho kola 31.12.2022. </a:t>
            </a:r>
          </a:p>
          <a:p>
            <a:endParaRPr lang="sk-SK" sz="3200" dirty="0"/>
          </a:p>
          <a:p>
            <a:r>
              <a:rPr lang="sk-SK" sz="3200" dirty="0"/>
              <a:t>	Termín uzávierky ďalších kôl v roku 2023 je 31.3., 30.6., 30.9. a 31.12. a v roku 2024 je 31.3. </a:t>
            </a:r>
            <a:endParaRPr lang="en-US" sz="3200" dirty="0"/>
          </a:p>
          <a:p>
            <a:endParaRPr lang="en-US" sz="3200" dirty="0"/>
          </a:p>
          <a:p>
            <a:r>
              <a:rPr lang="sk-SK" sz="3200" dirty="0"/>
              <a:t>Alokácia bude rozčlenená podľa počtu nových miest pre klientov v jednotlivých typoch podporených zariadení sociálnych služieb</a:t>
            </a:r>
            <a:r>
              <a:rPr lang="en-US" sz="3200" dirty="0"/>
              <a:t>.</a:t>
            </a:r>
            <a:endParaRPr lang="sk-SK" sz="3200" dirty="0"/>
          </a:p>
          <a:p>
            <a:endParaRPr lang="sk-SK" dirty="0"/>
          </a:p>
        </p:txBody>
      </p:sp>
      <p:sp>
        <p:nvSpPr>
          <p:cNvPr id="41" name="TextBox 40"/>
          <p:cNvSpPr txBox="1"/>
          <p:nvPr/>
        </p:nvSpPr>
        <p:spPr>
          <a:xfrm>
            <a:off x="4795893" y="673624"/>
            <a:ext cx="1478000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HARMONOGRAM VÝZVY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" name="Šípka doprava 1"/>
          <p:cNvSpPr/>
          <p:nvPr/>
        </p:nvSpPr>
        <p:spPr>
          <a:xfrm>
            <a:off x="1548470" y="9192711"/>
            <a:ext cx="978408" cy="4846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Šípka doprava 4"/>
          <p:cNvSpPr/>
          <p:nvPr/>
        </p:nvSpPr>
        <p:spPr>
          <a:xfrm>
            <a:off x="1512380" y="8139466"/>
            <a:ext cx="978408" cy="4846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Šípka doprava 5"/>
          <p:cNvSpPr/>
          <p:nvPr/>
        </p:nvSpPr>
        <p:spPr>
          <a:xfrm>
            <a:off x="1494430" y="7170987"/>
            <a:ext cx="978408" cy="48463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67423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25753"/>
          <p:cNvSpPr/>
          <p:nvPr/>
        </p:nvSpPr>
        <p:spPr>
          <a:xfrm>
            <a:off x="5695950" y="4530002"/>
            <a:ext cx="9170033" cy="4957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55" y="18714"/>
                </a:moveTo>
                <a:lnTo>
                  <a:pt x="17475" y="21600"/>
                </a:lnTo>
                <a:lnTo>
                  <a:pt x="16478" y="15488"/>
                </a:lnTo>
                <a:lnTo>
                  <a:pt x="16200" y="13785"/>
                </a:lnTo>
                <a:lnTo>
                  <a:pt x="17377" y="12579"/>
                </a:lnTo>
                <a:lnTo>
                  <a:pt x="21600" y="8250"/>
                </a:lnTo>
                <a:lnTo>
                  <a:pt x="15764" y="7359"/>
                </a:lnTo>
                <a:lnTo>
                  <a:pt x="14137" y="7110"/>
                </a:lnTo>
                <a:lnTo>
                  <a:pt x="13410" y="5561"/>
                </a:lnTo>
                <a:lnTo>
                  <a:pt x="10800" y="0"/>
                </a:lnTo>
                <a:lnTo>
                  <a:pt x="8190" y="5561"/>
                </a:lnTo>
                <a:lnTo>
                  <a:pt x="7463" y="7110"/>
                </a:lnTo>
                <a:lnTo>
                  <a:pt x="5836" y="7359"/>
                </a:lnTo>
                <a:lnTo>
                  <a:pt x="0" y="8250"/>
                </a:lnTo>
                <a:lnTo>
                  <a:pt x="4223" y="12579"/>
                </a:lnTo>
                <a:lnTo>
                  <a:pt x="5400" y="13785"/>
                </a:lnTo>
                <a:lnTo>
                  <a:pt x="5122" y="15488"/>
                </a:lnTo>
                <a:lnTo>
                  <a:pt x="4125" y="21600"/>
                </a:lnTo>
                <a:lnTo>
                  <a:pt x="9345" y="18714"/>
                </a:lnTo>
                <a:lnTo>
                  <a:pt x="10800" y="17910"/>
                </a:lnTo>
                <a:cubicBezTo>
                  <a:pt x="10800" y="17910"/>
                  <a:pt x="12255" y="18714"/>
                  <a:pt x="12255" y="18714"/>
                </a:cubicBezTo>
                <a:close/>
              </a:path>
            </a:pathLst>
          </a:custGeom>
          <a:solidFill>
            <a:srgbClr val="FFFFFF">
              <a:alpha val="25000"/>
            </a:srgb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84" name="TextBox 83"/>
          <p:cNvSpPr txBox="1"/>
          <p:nvPr/>
        </p:nvSpPr>
        <p:spPr>
          <a:xfrm>
            <a:off x="13201650" y="5086350"/>
            <a:ext cx="91700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b="1" dirty="0">
                <a:solidFill>
                  <a:schemeClr val="accent1"/>
                </a:solidFill>
                <a:latin typeface="Lato Light"/>
                <a:cs typeface="Lato Light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www.employment.gov.sk/sk/uvodna-stranka/plan-obnovy-odolnosti/</a:t>
            </a:r>
            <a:endParaRPr lang="sk-SK" sz="4000" b="1" dirty="0">
              <a:solidFill>
                <a:schemeClr val="accent1"/>
              </a:solidFill>
              <a:latin typeface="Lato Light"/>
              <a:cs typeface="Lato Light"/>
            </a:endParaRPr>
          </a:p>
          <a:p>
            <a:endParaRPr lang="sk-SK" sz="4000" b="1" dirty="0">
              <a:solidFill>
                <a:schemeClr val="tx1">
                  <a:lumMod val="75000"/>
                </a:schemeClr>
              </a:solidFill>
              <a:latin typeface="Lato Light"/>
              <a:ea typeface="Roboto Light" panose="02000000000000000000" pitchFamily="2" charset="0"/>
              <a:cs typeface="Lato Light"/>
            </a:endParaRPr>
          </a:p>
          <a:p>
            <a:endParaRPr lang="sk-SK" sz="4000" b="1" dirty="0">
              <a:solidFill>
                <a:schemeClr val="tx1">
                  <a:lumMod val="75000"/>
                </a:schemeClr>
              </a:solidFill>
              <a:latin typeface="Lato Light"/>
              <a:ea typeface="Roboto Light" panose="02000000000000000000" pitchFamily="2" charset="0"/>
              <a:cs typeface="Lato Light"/>
            </a:endParaRPr>
          </a:p>
          <a:p>
            <a:r>
              <a:rPr lang="sk-SK" sz="4000" b="1" dirty="0">
                <a:solidFill>
                  <a:schemeClr val="tx1">
                    <a:lumMod val="75000"/>
                  </a:schemeClr>
                </a:solidFill>
                <a:latin typeface="Lato Light"/>
                <a:ea typeface="Roboto Light" panose="02000000000000000000" pitchFamily="2" charset="0"/>
                <a:cs typeface="Lato Light"/>
                <a:hlinkClick r:id="rId3"/>
              </a:rPr>
              <a:t>komponent13@employment.gov.sk</a:t>
            </a:r>
            <a:r>
              <a:rPr lang="sk-SK" sz="4000" b="1" dirty="0">
                <a:solidFill>
                  <a:schemeClr val="tx1">
                    <a:lumMod val="75000"/>
                  </a:schemeClr>
                </a:solidFill>
                <a:latin typeface="Lato Light"/>
                <a:ea typeface="Roboto Light" panose="02000000000000000000" pitchFamily="2" charset="0"/>
                <a:cs typeface="Lato Light"/>
              </a:rPr>
              <a:t> </a:t>
            </a:r>
          </a:p>
          <a:p>
            <a:endParaRPr lang="sk-SK" sz="4000" b="1" dirty="0">
              <a:solidFill>
                <a:schemeClr val="tx1">
                  <a:lumMod val="75000"/>
                </a:schemeClr>
              </a:solidFill>
              <a:latin typeface="Lato Light"/>
              <a:ea typeface="Roboto Light" panose="02000000000000000000" pitchFamily="2" charset="0"/>
              <a:cs typeface="Lato Light"/>
            </a:endParaRPr>
          </a:p>
          <a:p>
            <a:endParaRPr lang="sk-SK" sz="4000" b="1" dirty="0">
              <a:solidFill>
                <a:schemeClr val="tx1">
                  <a:lumMod val="75000"/>
                </a:schemeClr>
              </a:solidFill>
              <a:latin typeface="Lato Light"/>
              <a:ea typeface="Roboto Light" panose="02000000000000000000" pitchFamily="2" charset="0"/>
              <a:cs typeface="Lato Light"/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23705DBE-BBC2-4C8D-8690-F7D646FDD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137" y="1067257"/>
            <a:ext cx="10875963" cy="11520031"/>
          </a:xfrm>
          <a:prstGeom prst="rect">
            <a:avLst/>
          </a:prstGeom>
        </p:spPr>
      </p:pic>
      <p:sp>
        <p:nvSpPr>
          <p:cNvPr id="6" name="Šípka: doprava 5">
            <a:extLst>
              <a:ext uri="{FF2B5EF4-FFF2-40B4-BE49-F238E27FC236}">
                <a16:creationId xmlns:a16="http://schemas.microsoft.com/office/drawing/2014/main" id="{05E0FF1E-E992-44B8-9908-C310B1368EC2}"/>
              </a:ext>
            </a:extLst>
          </p:cNvPr>
          <p:cNvSpPr/>
          <p:nvPr/>
        </p:nvSpPr>
        <p:spPr>
          <a:xfrm flipH="1" flipV="1">
            <a:off x="3505197" y="9982200"/>
            <a:ext cx="5734049" cy="11811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4891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403611" y="6059774"/>
            <a:ext cx="117070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8800" b="1" dirty="0">
                <a:solidFill>
                  <a:schemeClr val="accent1"/>
                </a:solidFill>
              </a:rPr>
              <a:t>Ďakujeme za pozornosť!</a:t>
            </a:r>
          </a:p>
        </p:txBody>
      </p:sp>
      <p:pic>
        <p:nvPicPr>
          <p:cNvPr id="3" name="Obrázok 9" descr="Obrázok, na ktorom je text&#10;&#10;Automaticky generovaný popis">
            <a:extLst>
              <a:ext uri="{FF2B5EF4-FFF2-40B4-BE49-F238E27FC236}">
                <a16:creationId xmlns:a16="http://schemas.microsoft.com/office/drawing/2014/main" id="{916D0364-69B4-F179-4017-70D2F88EBB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46" y="1165341"/>
            <a:ext cx="1752600" cy="567055"/>
          </a:xfrm>
          <a:prstGeom prst="rect">
            <a:avLst/>
          </a:prstGeom>
        </p:spPr>
      </p:pic>
      <p:pic>
        <p:nvPicPr>
          <p:cNvPr id="4" name="Obrázok 10" descr="Obrázok, na ktorom je text&#10;&#10;Automaticky generovaný popis">
            <a:extLst>
              <a:ext uri="{FF2B5EF4-FFF2-40B4-BE49-F238E27FC236}">
                <a16:creationId xmlns:a16="http://schemas.microsoft.com/office/drawing/2014/main" id="{7530DD0F-8CE8-5177-512D-61CE7AF813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385" y="1122796"/>
            <a:ext cx="231140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ok 11">
            <a:extLst>
              <a:ext uri="{FF2B5EF4-FFF2-40B4-BE49-F238E27FC236}">
                <a16:creationId xmlns:a16="http://schemas.microsoft.com/office/drawing/2014/main" id="{BEA4E573-754D-8551-3801-63844C3C6E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193" y="1122796"/>
            <a:ext cx="1584960" cy="60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919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/>
          <p:cNvCxnSpPr/>
          <p:nvPr/>
        </p:nvCxnSpPr>
        <p:spPr>
          <a:xfrm>
            <a:off x="12218234" y="3108224"/>
            <a:ext cx="0" cy="85775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733562" y="4400550"/>
            <a:ext cx="10001228" cy="312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Služba včasnej intervencie, </a:t>
            </a:r>
            <a:r>
              <a:rPr lang="en-US" sz="3200" b="1" dirty="0">
                <a:latin typeface="Lato Light"/>
                <a:cs typeface="Lato Light"/>
              </a:rPr>
              <a:t> zariadenie pre seniorov</a:t>
            </a:r>
            <a:r>
              <a:rPr lang="sk-SK" sz="3200" b="1" dirty="0">
                <a:latin typeface="Lato Light"/>
                <a:cs typeface="Lato Light"/>
              </a:rPr>
              <a:t>, </a:t>
            </a:r>
            <a:r>
              <a:rPr lang="en-US" sz="3200" b="1" dirty="0">
                <a:latin typeface="Lato Light"/>
                <a:cs typeface="Lato Light"/>
              </a:rPr>
              <a:t>zariadenie opatrovateľskej služby</a:t>
            </a:r>
            <a:r>
              <a:rPr lang="sk-SK" sz="3200" b="1" dirty="0">
                <a:latin typeface="Lato Light"/>
                <a:cs typeface="Lato Light"/>
              </a:rPr>
              <a:t>, </a:t>
            </a:r>
            <a:r>
              <a:rPr lang="en-US" sz="3200" b="1" dirty="0">
                <a:latin typeface="Lato Light"/>
                <a:cs typeface="Lato Light"/>
              </a:rPr>
              <a:t>rehabilitačné stredisko</a:t>
            </a:r>
            <a:r>
              <a:rPr lang="sk-SK" sz="3200" b="1" dirty="0">
                <a:latin typeface="Lato Light"/>
                <a:cs typeface="Lato Light"/>
              </a:rPr>
              <a:t>, </a:t>
            </a:r>
            <a:r>
              <a:rPr lang="en-US" sz="3200" b="1" dirty="0">
                <a:latin typeface="Lato Light"/>
                <a:cs typeface="Lato Light"/>
              </a:rPr>
              <a:t>domov sociálnych služieb</a:t>
            </a:r>
            <a:r>
              <a:rPr lang="sk-SK" sz="3200" b="1" dirty="0">
                <a:latin typeface="Lato Light"/>
                <a:cs typeface="Lato Light"/>
              </a:rPr>
              <a:t>, </a:t>
            </a:r>
            <a:r>
              <a:rPr lang="en-US" sz="3200" b="1" dirty="0">
                <a:latin typeface="Lato Light"/>
                <a:cs typeface="Lato Light"/>
              </a:rPr>
              <a:t>špecializované zariadenie</a:t>
            </a:r>
            <a:r>
              <a:rPr lang="sk-SK" sz="3200" b="1" dirty="0">
                <a:latin typeface="Lato Light"/>
                <a:cs typeface="Lato Light"/>
              </a:rPr>
              <a:t>, </a:t>
            </a:r>
            <a:r>
              <a:rPr lang="en-US" sz="3200" b="1" dirty="0" err="1" smtClean="0">
                <a:latin typeface="Lato Light"/>
                <a:cs typeface="Lato Light"/>
              </a:rPr>
              <a:t>denný</a:t>
            </a:r>
            <a:r>
              <a:rPr lang="en-US" sz="3200" b="1" dirty="0" smtClean="0">
                <a:latin typeface="Lato Light"/>
                <a:cs typeface="Lato Light"/>
              </a:rPr>
              <a:t> </a:t>
            </a:r>
            <a:r>
              <a:rPr lang="en-US" sz="3200" b="1" dirty="0">
                <a:latin typeface="Lato Light"/>
                <a:cs typeface="Lato Light"/>
              </a:rPr>
              <a:t>stacionár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733562" y="7320060"/>
            <a:ext cx="10001226" cy="45662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endParaRPr lang="sk-SK" sz="3200" b="1" dirty="0">
              <a:latin typeface="Lato Light"/>
              <a:cs typeface="Lato Light"/>
            </a:endParaRPr>
          </a:p>
          <a:p>
            <a:pPr>
              <a:lnSpc>
                <a:spcPct val="120000"/>
              </a:lnSpc>
            </a:pPr>
            <a:r>
              <a:rPr lang="pl-PL" sz="3200" b="1" dirty="0">
                <a:latin typeface="Lato Light"/>
                <a:cs typeface="Lato Light"/>
              </a:rPr>
              <a:t>Poskytovať službu v objekte minimálne 10 rokov po ukončení realizácie projektu</a:t>
            </a:r>
            <a:r>
              <a:rPr lang="en-US" sz="3200" b="1" dirty="0">
                <a:latin typeface="Lato Light"/>
                <a:cs typeface="Lato Light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707201" y="673624"/>
            <a:ext cx="6957354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>
                <a:cs typeface="Lato Light"/>
              </a:rPr>
              <a:t>Výstavba &amp; rekonštrukcia 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AMBULANTNÉ SLUŽBY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067E0D64-F3DA-4FEF-AC8D-681579159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6423" y="4139270"/>
            <a:ext cx="9663406" cy="5273991"/>
          </a:xfrm>
          <a:prstGeom prst="rect">
            <a:avLst/>
          </a:prstGeom>
        </p:spPr>
      </p:pic>
      <p:sp>
        <p:nvSpPr>
          <p:cNvPr id="23" name="BlokTextu 22">
            <a:extLst>
              <a:ext uri="{FF2B5EF4-FFF2-40B4-BE49-F238E27FC236}">
                <a16:creationId xmlns:a16="http://schemas.microsoft.com/office/drawing/2014/main" id="{4614A769-D08A-466B-AFED-34DAC1F84A10}"/>
              </a:ext>
            </a:extLst>
          </p:cNvPr>
          <p:cNvSpPr txBox="1"/>
          <p:nvPr/>
        </p:nvSpPr>
        <p:spPr>
          <a:xfrm>
            <a:off x="13504960" y="10397695"/>
            <a:ext cx="9587236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Vizualizácia: Jakub </a:t>
            </a:r>
            <a:r>
              <a:rPr lang="sk-SK" sz="2400" dirty="0" err="1"/>
              <a:t>Čerešník</a:t>
            </a:r>
            <a:r>
              <a:rPr lang="sk-SK" sz="2400" dirty="0"/>
              <a:t>, Samuel </a:t>
            </a:r>
            <a:r>
              <a:rPr lang="sk-SK" sz="2400" dirty="0" err="1"/>
              <a:t>Andrejčák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2490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/>
          <p:cNvCxnSpPr/>
          <p:nvPr/>
        </p:nvCxnSpPr>
        <p:spPr>
          <a:xfrm>
            <a:off x="12218234" y="3108224"/>
            <a:ext cx="0" cy="85775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844458" y="2350087"/>
            <a:ext cx="10001228" cy="312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Zariadenie podporovaného bývania, zariadenie pre seniorov, zariadenie opatrovateľskej služby, rehabilitačné stredisko, domov sociálnych služieb (týždenný pobyt), špecializované zariadenie</a:t>
            </a:r>
            <a:endParaRPr lang="en-US" sz="3200" b="1" dirty="0">
              <a:latin typeface="Lato Light"/>
              <a:cs typeface="Lato Ligh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658184" y="5172586"/>
            <a:ext cx="10373775" cy="78028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Kapacita 12 miest </a:t>
            </a:r>
            <a:endParaRPr lang="en-US" sz="3200" b="1" dirty="0">
              <a:latin typeface="Lato Light"/>
              <a:cs typeface="Lato Light"/>
            </a:endParaRPr>
          </a:p>
          <a:p>
            <a:pPr>
              <a:lnSpc>
                <a:spcPct val="120000"/>
              </a:lnSpc>
            </a:pPr>
            <a:r>
              <a:rPr lang="pl-PL" sz="3200" b="1" dirty="0">
                <a:latin typeface="Lato Light"/>
                <a:cs typeface="Lato Light"/>
              </a:rPr>
              <a:t>Poskytovať službu v objekte minimálne 10 rokov po ukončení realizácie projektu</a:t>
            </a:r>
            <a:r>
              <a:rPr lang="en-US" sz="3200" b="1" dirty="0">
                <a:latin typeface="Lato Light"/>
                <a:cs typeface="Lato Light"/>
              </a:rPr>
              <a:t>.</a:t>
            </a:r>
            <a:endParaRPr lang="pl-PL" sz="3200" b="1" dirty="0">
              <a:latin typeface="Lato Light"/>
              <a:cs typeface="Lato Light"/>
            </a:endParaRPr>
          </a:p>
          <a:p>
            <a:pPr>
              <a:lnSpc>
                <a:spcPct val="120000"/>
              </a:lnSpc>
            </a:pPr>
            <a:endParaRPr lang="pl-PL" sz="1800" b="1" dirty="0">
              <a:latin typeface="Lato Light"/>
              <a:cs typeface="Lato Light"/>
            </a:endParaRPr>
          </a:p>
          <a:p>
            <a:r>
              <a:rPr lang="sk-SK" sz="1800" i="1" dirty="0"/>
              <a:t>Podmienky regulácie kapacity do 12 miest</a:t>
            </a:r>
            <a:endParaRPr lang="sk-SK" sz="1800" dirty="0"/>
          </a:p>
          <a:p>
            <a:pPr algn="just"/>
            <a:r>
              <a:rPr lang="sk-SK" sz="1800" dirty="0"/>
              <a:t>Sociálna služba v podporenom zariadení sociálnych služieb s kapacitou do 12 miest, ktorá je mimo areálu existujúceho zariadenia poskytovateľa sociálnych služieb, sa poskytuje v bytovej budove najviac pre</a:t>
            </a:r>
            <a:r>
              <a:rPr lang="en-US" sz="1800" dirty="0"/>
              <a:t>:</a:t>
            </a:r>
            <a:endParaRPr lang="sk-SK" sz="1800" dirty="0"/>
          </a:p>
          <a:p>
            <a:pPr algn="just"/>
            <a:r>
              <a:rPr lang="sk-SK" sz="1800" dirty="0"/>
              <a:t>a) šesť prijímateľov sociálnej služby v jednej bytovej jednotke a</a:t>
            </a:r>
          </a:p>
          <a:p>
            <a:pPr algn="just"/>
            <a:r>
              <a:rPr lang="sk-SK" sz="1800" dirty="0"/>
              <a:t>b) dvanásť prijímateľov sociálnej služby vo viacerých bytových jednotkách so spoločným hlavným vstupom k týmto bytovým jednotkám z verejnej komunikácie.</a:t>
            </a:r>
          </a:p>
          <a:p>
            <a:pPr algn="just"/>
            <a:endParaRPr lang="sk-SK" sz="1400" dirty="0"/>
          </a:p>
          <a:p>
            <a:r>
              <a:rPr lang="sk-SK" sz="1400" dirty="0"/>
              <a:t>Bytovou jednotkou sa rozumie „obytný priestor v bytovom alebo rodinnom dome, kde žije a býva prijímateľ pobytovej formy sociálnej služby. Bytová jednotka má samostatný vstup a je svojím charakterom podobná bežnej domácnosti. Bytové jednotky umožňujú užívateľom vykonávanie bežných činností, napríklad spanie, vykonávanie hygieny, prípravu stravy, pranie bielizne a vytváranie spoločenských kontaktov. V bytovej jednotke majú užívatelia právo viesť samostatný život“. Keď sa v takejto bytovej jednotke poskytuje sociálna služba, nemusia v nej byť miestnosti ako napríklad miestnosť na rehabilitáciu, práčovňa, žehliareň, sklady, atď. Avšak v zariadení pre seniorov, zariadení opatrovateľskej služby, domove sociálnych služieb a špecializovanom zariadení, sa zriaďuje miestnosť na dekontamináciu, aj keď ide o zariadenie rodinného typu. Ak ide o izolačnú miestnosť, tá sa zriaďuje v zmysle ustanovenia § 12 Vyhlášky Ministerstva zdravotníctva SR č. 259/2008 Z. z. o podrobnostiach o požiadavkách na vnútorné prostredie budov a o minimálnych požiadavkách na byty nižšieho štandardu a na ubytovacie zariadenia (ďalej „Vyhláška MZ SR“). Podrobnosti o požiadavkách na vnútorné prostredie budov a o minimálnych požiadavkách na byty nižšieho štandardu a na ubytovacie zariadenia sú definované vo Vyhláške MZ SR.</a:t>
            </a:r>
          </a:p>
          <a:p>
            <a:r>
              <a:rPr lang="sk-SK" sz="1400" dirty="0"/>
              <a:t>Zároveň je potrebné dbať na zosúladenie s ostatnými požiadavkami kladenými na vnútorné prostredie budov, protipožiarnu bezpečnosť projektu a rovnako aj ostatné technické náležitosti.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94172" y="673624"/>
            <a:ext cx="11783419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>
                <a:cs typeface="Lato Light"/>
              </a:rPr>
              <a:t>Výstavba &amp; rekonštrukcia 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NÍZKOKAPACITNÉ POBYTOVÉ SLUŽBY 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4614A769-D08A-466B-AFED-34DAC1F84A10}"/>
              </a:ext>
            </a:extLst>
          </p:cNvPr>
          <p:cNvSpPr txBox="1"/>
          <p:nvPr/>
        </p:nvSpPr>
        <p:spPr>
          <a:xfrm>
            <a:off x="13504960" y="10397695"/>
            <a:ext cx="9587236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Vizualizácia: Tibor </a:t>
            </a:r>
            <a:r>
              <a:rPr lang="sk-SK" sz="2400" dirty="0" err="1"/>
              <a:t>Grešo</a:t>
            </a:r>
            <a:r>
              <a:rPr lang="sk-SK" sz="2400" dirty="0"/>
              <a:t>, Márius </a:t>
            </a:r>
            <a:r>
              <a:rPr lang="sk-SK" sz="2400" dirty="0" err="1"/>
              <a:t>Žitňanský</a:t>
            </a:r>
            <a:r>
              <a:rPr lang="sk-SK" sz="2400" dirty="0"/>
              <a:t>, Vladimír Šimkovič </a:t>
            </a:r>
          </a:p>
        </p:txBody>
      </p:sp>
      <p:pic>
        <p:nvPicPr>
          <p:cNvPr id="2" name="Obrázok 1">
            <a:extLst>
              <a:ext uri="{FF2B5EF4-FFF2-40B4-BE49-F238E27FC236}">
                <a16:creationId xmlns:a16="http://schemas.microsoft.com/office/drawing/2014/main" id="{BD0AD90E-D02C-48B3-AD8A-E3B5216E6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3329" y="3878554"/>
            <a:ext cx="10376291" cy="572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/>
          <p:cNvCxnSpPr/>
          <p:nvPr/>
        </p:nvCxnSpPr>
        <p:spPr>
          <a:xfrm>
            <a:off x="12218234" y="3108224"/>
            <a:ext cx="0" cy="85775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733562" y="4400550"/>
            <a:ext cx="10001228" cy="3125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Zariadenie pre seniorov, zariadenie opatrovateľskej služby, špecializované zariadenie</a:t>
            </a:r>
            <a:endParaRPr lang="en-US" sz="3200" b="1" dirty="0">
              <a:latin typeface="Lato Light"/>
              <a:cs typeface="Lato Ligh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33562" y="6343650"/>
            <a:ext cx="10001226" cy="55426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Kapacita 30 miest</a:t>
            </a:r>
          </a:p>
          <a:p>
            <a:pPr>
              <a:lnSpc>
                <a:spcPct val="120000"/>
              </a:lnSpc>
            </a:pPr>
            <a:endParaRPr lang="sk-SK" sz="3200" b="1" dirty="0">
              <a:latin typeface="Lato Light"/>
              <a:cs typeface="Lato Light"/>
            </a:endParaRPr>
          </a:p>
          <a:p>
            <a:pPr>
              <a:lnSpc>
                <a:spcPct val="120000"/>
              </a:lnSpc>
            </a:pPr>
            <a:r>
              <a:rPr lang="sk-SK" sz="3200" b="1" dirty="0">
                <a:latin typeface="Lato Light"/>
                <a:cs typeface="Lato Light"/>
              </a:rPr>
              <a:t>Zmluva so zdravotnou poisťovňou </a:t>
            </a:r>
          </a:p>
          <a:p>
            <a:pPr>
              <a:lnSpc>
                <a:spcPct val="120000"/>
              </a:lnSpc>
            </a:pPr>
            <a:endParaRPr lang="sk-SK" sz="3200" b="1" dirty="0">
              <a:latin typeface="Lato Light"/>
              <a:cs typeface="Lato Light"/>
            </a:endParaRPr>
          </a:p>
          <a:p>
            <a:pPr>
              <a:lnSpc>
                <a:spcPct val="120000"/>
              </a:lnSpc>
            </a:pPr>
            <a:r>
              <a:rPr lang="pl-PL" sz="3200" b="1" dirty="0">
                <a:latin typeface="Lato Light"/>
                <a:cs typeface="Lato Light"/>
              </a:rPr>
              <a:t>Poskytovať službu v objekte minimálne 10 rokov po ukončení realizácie projektu</a:t>
            </a:r>
            <a:endParaRPr lang="en-US" sz="3200" b="1" dirty="0">
              <a:latin typeface="Lato Light"/>
              <a:cs typeface="Lato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16157" y="673624"/>
            <a:ext cx="1393945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>
                <a:cs typeface="Lato Light"/>
              </a:rPr>
              <a:t>Výstavba &amp; rekonštrukcia</a:t>
            </a:r>
          </a:p>
          <a:p>
            <a:pPr algn="ctr">
              <a:lnSpc>
                <a:spcPct val="90000"/>
              </a:lnSpc>
            </a:pPr>
            <a:r>
              <a:rPr lang="sk-SK" sz="2800" dirty="0">
                <a:cs typeface="Lato Light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SOCIÁLNO - ZDRAVOTNÉ POBYTOVÉ SLUŽBY 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4614A769-D08A-466B-AFED-34DAC1F84A10}"/>
              </a:ext>
            </a:extLst>
          </p:cNvPr>
          <p:cNvSpPr txBox="1"/>
          <p:nvPr/>
        </p:nvSpPr>
        <p:spPr>
          <a:xfrm>
            <a:off x="13504960" y="10397695"/>
            <a:ext cx="9587236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Vizualizácia: Alexander </a:t>
            </a:r>
            <a:r>
              <a:rPr lang="sk-SK" sz="2400" dirty="0" err="1"/>
              <a:t>Schleicher</a:t>
            </a:r>
            <a:r>
              <a:rPr lang="sk-SK" sz="2400" dirty="0"/>
              <a:t>, Marko Drozd, Paulína Dobrotová  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85DB5D69-8962-4DFF-942B-3054EDD97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6597" y="3798596"/>
            <a:ext cx="10161501" cy="651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01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Straight Connector 78"/>
          <p:cNvCxnSpPr/>
          <p:nvPr/>
        </p:nvCxnSpPr>
        <p:spPr>
          <a:xfrm>
            <a:off x="12218234" y="3108224"/>
            <a:ext cx="0" cy="85775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948862" y="2794255"/>
            <a:ext cx="10751009" cy="102921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sk-SK" sz="3000" b="1" dirty="0"/>
              <a:t>Kapacita týchto zariadení môže byť maximálne 30 miest v jednej budove zariadenia sociálnych služieb, ktorá je mimo areálu existujúceho zariadenia poskytovateľa sociálnych služieb.</a:t>
            </a:r>
          </a:p>
          <a:p>
            <a:pPr algn="just"/>
            <a:endParaRPr lang="sk-SK" sz="3000" dirty="0"/>
          </a:p>
          <a:p>
            <a:pPr algn="just"/>
            <a:r>
              <a:rPr lang="sk-SK" sz="3000" b="1" dirty="0"/>
              <a:t>Zároveň musí zariadenie splniť nasledovné podmienky:</a:t>
            </a:r>
          </a:p>
          <a:p>
            <a:pPr algn="just"/>
            <a:endParaRPr lang="sk-SK" sz="3000" dirty="0"/>
          </a:p>
          <a:p>
            <a:pPr algn="just"/>
            <a:r>
              <a:rPr lang="sk-SK" sz="3000" dirty="0"/>
              <a:t>a) ku dňu ukončenia kolaudačného konania musí zariadenie vykonávateľovi predložiť záväznú organizačnú štruktúru nového zariadenia, kde deklaruje personálne zabezpečenie spĺňajúce požiadavky v súlade s § 22 zákona 448/2008 Z. z. o sociálnych službách a o zmene a doplnení zákona č. 455/1991 Zb. o živnostenskom podnikaní (živnostenský zákon) v znení neskorších predpisov a nadväzujúcich osobitných predpisov a</a:t>
            </a:r>
          </a:p>
          <a:p>
            <a:pPr algn="just"/>
            <a:endParaRPr lang="sk-SK" sz="3000" dirty="0"/>
          </a:p>
          <a:p>
            <a:pPr algn="just"/>
            <a:r>
              <a:rPr lang="sk-SK" sz="3000" dirty="0"/>
              <a:t>b) najneskôr do 12 mesiacov od vydania kolaudačného rozhodnutia predloží vykonávateľovi doklad o uzatvorení zmluvy so zdravotnou poisťovňou o poskytovaní ošetrovateľskej starostlivosti v zariadení v súlade s § 22 zákona 448/2008 Z. z. o sociálnych službách a o zmene a doplnení zákona č. 455/1991 Zb. o živnostenskom podnikaní (živnostenský zákon) v znení neskorších predpisov.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16157" y="673624"/>
            <a:ext cx="1393945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>
                <a:cs typeface="Lato Light"/>
              </a:rPr>
              <a:t>Výstavba &amp; rekonštrukcia 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SOCIÁLNO - ZDRAVOTNÉ POBYTOVÉ SLUŽBY 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4614A769-D08A-466B-AFED-34DAC1F84A10}"/>
              </a:ext>
            </a:extLst>
          </p:cNvPr>
          <p:cNvSpPr txBox="1"/>
          <p:nvPr/>
        </p:nvSpPr>
        <p:spPr>
          <a:xfrm>
            <a:off x="13310862" y="10397695"/>
            <a:ext cx="9587236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/>
              <a:t>Vizualizácia: Alexander </a:t>
            </a:r>
            <a:r>
              <a:rPr lang="sk-SK" sz="2400" dirty="0" err="1"/>
              <a:t>Schleicher</a:t>
            </a:r>
            <a:r>
              <a:rPr lang="sk-SK" sz="2400" dirty="0"/>
              <a:t>, Marko Drozd, Paulína Dobrotová  </a:t>
            </a: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85DB5D69-8962-4DFF-942B-3054EDD97F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597" y="3918117"/>
            <a:ext cx="10161501" cy="628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595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82880" y="2859578"/>
            <a:ext cx="23092756" cy="96427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sk-SK" sz="4000" dirty="0"/>
              <a:t>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sk-SK" sz="32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k-SK" sz="3200" dirty="0"/>
              <a:t>Podporený objekt v oblasti sociálnych služieb musí byť včlenený do bežnej zástavby obce a primerane vzdialený od iného objektu, v ktorom sa poskytuje sociálna služba.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sk-SK" sz="32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k-SK" sz="3200" dirty="0"/>
              <a:t>V prípade investícií v pôvodných objektoch sociálnych služieb žiadateľ preukazuje, že tieto služby nebolo možné zabezpečiť zriadením/výstavbou zariadení v bežnej komunite, resp. popíše, ako sa výber lokality pre umiestnenie sociálnej služby riadi potrebami a preferenciami prijímateľov sociálnych služieb, alebo sa riadi potrebou vybudovať sieť komunitných služieb v danej lokalite.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sk-SK" sz="32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sk-SK" sz="3200" dirty="0"/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k-SK" sz="3200" dirty="0"/>
              <a:t>Ambulantné sociálne služby musia byť zabezpečované oddelene (personálne, prevádzkovo, finančne aj priestorovo) od sociálnych služieb spojených s bývaním. Podmienka platí rovnako pre rôzne druhy pobytových sociálnych služieb.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6399" y="673624"/>
            <a:ext cx="17459010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b="1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PODMIENKY PODPORY ZARIADENÍ SOCIÁLNYCH SLUŽIEB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65073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367962" y="2206351"/>
            <a:ext cx="22730288" cy="11509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b="1" i="1" dirty="0">
                <a:solidFill>
                  <a:schemeClr val="accent1"/>
                </a:solidFill>
              </a:rPr>
              <a:t>Oprávnení žiadatelia</a:t>
            </a:r>
          </a:p>
          <a:p>
            <a:pPr marL="514350" indent="-514350">
              <a:buAutoNum type="arabicPeriod"/>
            </a:pPr>
            <a:r>
              <a:rPr lang="sk-SK" sz="3200" dirty="0">
                <a:solidFill>
                  <a:schemeClr val="tx2"/>
                </a:solidFill>
              </a:rPr>
              <a:t>Verejní a neverejní poskytovatelia sociálnych služieb, ktorí poskytujú sociálnu službu  na základe zápisu do registra sociálnych služieb v súlade s § 62 zákona č. 448/2008 Z. z. o sociálnych službách a o zmene a doplnení zákona č. 455/1991 Zb. o živnostenskom podnikaní (živnostenský zákon) v znení neskorších predpisov</a:t>
            </a:r>
          </a:p>
          <a:p>
            <a:r>
              <a:rPr lang="sk-SK" sz="3200" dirty="0">
                <a:solidFill>
                  <a:schemeClr val="tx2"/>
                </a:solidFill>
              </a:rPr>
              <a:t>	Registrovaní poskytovatelia sociálnych služieb, </a:t>
            </a:r>
            <a:r>
              <a:rPr lang="sk-SK" sz="3200" u="sng" dirty="0">
                <a:solidFill>
                  <a:schemeClr val="tx2"/>
                </a:solidFill>
              </a:rPr>
              <a:t>ktorí preukážu majetkový vzťah </a:t>
            </a:r>
            <a:r>
              <a:rPr lang="sk-SK" sz="3200" dirty="0">
                <a:solidFill>
                  <a:schemeClr val="tx2"/>
                </a:solidFill>
              </a:rPr>
              <a:t>k pozemku/budove, na ktorom bude prebiehať realizácia aktivít.</a:t>
            </a:r>
          </a:p>
          <a:p>
            <a:r>
              <a:rPr lang="sk-SK" sz="3200" dirty="0">
                <a:solidFill>
                  <a:schemeClr val="tx2"/>
                </a:solidFill>
              </a:rPr>
              <a:t> 2. Subjekty, ktoré po realizácii aktivít projektu získajú oprávnenie na poskytovanie sociálnej služby na základe žiadosti o zápis do registra sociálnych služieb podľa § 62 zákona č. 448/2008 Z. z. o sociálnych službách a o zmene a doplnení zákona č. 455/1991 Zb. o živnostenskom podnikaní (živnostenský zákon) v znení neskorších predpisov;</a:t>
            </a:r>
          </a:p>
          <a:p>
            <a:r>
              <a:rPr lang="sk-SK" sz="3200" dirty="0">
                <a:solidFill>
                  <a:schemeClr val="tx2"/>
                </a:solidFill>
              </a:rPr>
              <a:t>	Subjekty, ktoré sa zaviažu požiadať o registráciu sociálnej služby po ukončení realizácie aktivít, </a:t>
            </a:r>
            <a:r>
              <a:rPr lang="sk-SK" sz="3200" u="sng" dirty="0">
                <a:solidFill>
                  <a:schemeClr val="tx2"/>
                </a:solidFill>
              </a:rPr>
              <a:t>ktorí preukážu majetkový </a:t>
            </a:r>
            <a:r>
              <a:rPr lang="sk-SK" sz="3200" dirty="0">
                <a:solidFill>
                  <a:schemeClr val="tx2"/>
                </a:solidFill>
              </a:rPr>
              <a:t>vzťah k pozemku/budove, na ktorom bude prebiehať realizácia aktivít.</a:t>
            </a:r>
          </a:p>
          <a:p>
            <a:r>
              <a:rPr lang="sk-SK" sz="3200" dirty="0">
                <a:solidFill>
                  <a:schemeClr val="tx2"/>
                </a:solidFill>
              </a:rPr>
              <a:t>3. Verejní a neverejní poskytovatelia sociálnych služieb, ktorí poskytujú sociálnu službu  na základe zápisu do registra sociálnych služieb v súlade s § 62 zákona č. 448/2008 Z. z. o sociálnych službách a o zmene a doplnení zákona č. 455/1991 Zb. o živnostenskom podnikaní (živnostenský zákon) v znení neskorších predpisov, ktorí sú v partnerstve podľa § 2 zákona č. 368/2021 Z. z. o mechanizme na podporu obnovy a odolnosti a o zmene a doplnení niektorých zákonov v znení neskorších predpisov;</a:t>
            </a:r>
          </a:p>
          <a:p>
            <a:r>
              <a:rPr lang="sk-SK" sz="3200" dirty="0">
                <a:solidFill>
                  <a:schemeClr val="tx2"/>
                </a:solidFill>
              </a:rPr>
              <a:t>	Registrovaní poskytovatelia sociálnych služieb, </a:t>
            </a:r>
            <a:r>
              <a:rPr lang="sk-SK" sz="3200" u="sng" dirty="0">
                <a:solidFill>
                  <a:schemeClr val="tx2"/>
                </a:solidFill>
              </a:rPr>
              <a:t>ktorí nepreukážu majetkový vzťah </a:t>
            </a:r>
            <a:r>
              <a:rPr lang="sk-SK" sz="3200" dirty="0">
                <a:solidFill>
                  <a:schemeClr val="tx2"/>
                </a:solidFill>
              </a:rPr>
              <a:t>k pozemku/budove, na ktorom bude prebiehať realizácia aktivít a využijú možnosť uzatvoriť partnerstvo s obcou alebo VÚC.</a:t>
            </a:r>
          </a:p>
          <a:p>
            <a:r>
              <a:rPr lang="sk-SK" sz="3200" dirty="0">
                <a:solidFill>
                  <a:schemeClr val="tx2"/>
                </a:solidFill>
              </a:rPr>
              <a:t>4. Obec, VÚC a združenie obcí podľa § 20b zákona č. 369/1990 Zb. o obecnom zriadení v znení neskorších predpisov ako zriaďovatelia poskytovateľov sociálnych služieb </a:t>
            </a:r>
          </a:p>
          <a:p>
            <a:r>
              <a:rPr lang="sk-SK" sz="3200" dirty="0">
                <a:solidFill>
                  <a:schemeClr val="tx2"/>
                </a:solidFill>
              </a:rPr>
              <a:t>	Obec/VÚC/združenie obcí, ktorí zriadia subjekt, ktorý sa po realizácii aktivít projektu zaregistruje ako poskytovateľ sociálnej služby. Súčasne obec/VÚC/združenie obcí musia mať väčšinové vlastnícke/majetkové práva v zriadenom subjekte.</a:t>
            </a:r>
          </a:p>
          <a:p>
            <a:r>
              <a:rPr lang="sk-SK" sz="2600" dirty="0">
                <a:solidFill>
                  <a:schemeClr val="tx2"/>
                </a:solidFill>
              </a:rPr>
              <a:t>    </a:t>
            </a:r>
            <a:endParaRPr lang="sk-SK" sz="2600" dirty="0">
              <a:solidFill>
                <a:schemeClr val="accent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95892" y="673624"/>
            <a:ext cx="14780007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k-SK" sz="2800" dirty="0"/>
              <a:t>Výzva na predkladanie projektových zámerov na rozšírenie kapacít komunitnej starostlivosti</a:t>
            </a:r>
          </a:p>
          <a:p>
            <a:pPr algn="ctr">
              <a:lnSpc>
                <a:spcPct val="90000"/>
              </a:lnSpc>
            </a:pPr>
            <a:endParaRPr lang="sk-SK" sz="2800" dirty="0">
              <a:cs typeface="Lato Light"/>
            </a:endParaRPr>
          </a:p>
          <a:p>
            <a:pPr algn="ctr">
              <a:lnSpc>
                <a:spcPct val="90000"/>
              </a:lnSpc>
            </a:pPr>
            <a:r>
              <a:rPr lang="sk-SK" sz="4800" dirty="0">
                <a:solidFill>
                  <a:schemeClr val="accent1"/>
                </a:solidFill>
                <a:latin typeface="Lato Light"/>
                <a:cs typeface="Lato Light"/>
              </a:rPr>
              <a:t>OPRÁVNENÍ ŽIADATELIA</a:t>
            </a:r>
            <a:endParaRPr lang="en-US" sz="4800" dirty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2" name="Šípka doprava 1"/>
          <p:cNvSpPr/>
          <p:nvPr/>
        </p:nvSpPr>
        <p:spPr>
          <a:xfrm>
            <a:off x="2378281" y="4351116"/>
            <a:ext cx="598517" cy="35412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Šípka doprava 4"/>
          <p:cNvSpPr/>
          <p:nvPr/>
        </p:nvSpPr>
        <p:spPr>
          <a:xfrm>
            <a:off x="2293258" y="10234678"/>
            <a:ext cx="598517" cy="35412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Šípka doprava 5"/>
          <p:cNvSpPr/>
          <p:nvPr/>
        </p:nvSpPr>
        <p:spPr>
          <a:xfrm>
            <a:off x="2301045" y="6858000"/>
            <a:ext cx="598517" cy="35412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ípka doprava 6"/>
          <p:cNvSpPr/>
          <p:nvPr/>
        </p:nvSpPr>
        <p:spPr>
          <a:xfrm>
            <a:off x="2301045" y="12149370"/>
            <a:ext cx="598517" cy="35412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37580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Focus - Light Version">
      <a:dk1>
        <a:srgbClr val="737572"/>
      </a:dk1>
      <a:lt1>
        <a:sysClr val="window" lastClr="FFFFFF"/>
      </a:lt1>
      <a:dk2>
        <a:srgbClr val="445469"/>
      </a:dk2>
      <a:lt2>
        <a:srgbClr val="FFFFFF"/>
      </a:lt2>
      <a:accent1>
        <a:srgbClr val="5AB4FA"/>
      </a:accent1>
      <a:accent2>
        <a:srgbClr val="BDD645"/>
      </a:accent2>
      <a:accent3>
        <a:srgbClr val="FAB323"/>
      </a:accent3>
      <a:accent4>
        <a:srgbClr val="E5423B"/>
      </a:accent4>
      <a:accent5>
        <a:srgbClr val="7C76D4"/>
      </a:accent5>
      <a:accent6>
        <a:srgbClr val="A1A1A1"/>
      </a:accent6>
      <a:hlink>
        <a:srgbClr val="1E9272"/>
      </a:hlink>
      <a:folHlink>
        <a:srgbClr val="AC2624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26425</TotalTime>
  <Words>2192</Words>
  <Application>Microsoft Office PowerPoint</Application>
  <PresentationFormat>Vlastná</PresentationFormat>
  <Paragraphs>328</Paragraphs>
  <Slides>31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31</vt:i4>
      </vt:variant>
    </vt:vector>
  </HeadingPairs>
  <TitlesOfParts>
    <vt:vector size="39" baseType="lpstr">
      <vt:lpstr>Arial</vt:lpstr>
      <vt:lpstr>Calibri Light</vt:lpstr>
      <vt:lpstr>Gill Sans</vt:lpstr>
      <vt:lpstr>Lato Bold</vt:lpstr>
      <vt:lpstr>Lato Light</vt:lpstr>
      <vt:lpstr>Roboto Light</vt:lpstr>
      <vt:lpstr>Wingdings</vt:lpstr>
      <vt:lpstr>Default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Jetfabrik</dc:creator>
  <cp:keywords/>
  <dc:description/>
  <cp:lastModifiedBy>Adamkovičová Kamila</cp:lastModifiedBy>
  <cp:revision>3718</cp:revision>
  <cp:lastPrinted>2022-10-20T05:03:19Z</cp:lastPrinted>
  <dcterms:created xsi:type="dcterms:W3CDTF">2014-11-12T21:47:38Z</dcterms:created>
  <dcterms:modified xsi:type="dcterms:W3CDTF">2023-03-28T05:12:35Z</dcterms:modified>
  <cp:category/>
</cp:coreProperties>
</file>