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521" r:id="rId3"/>
    <p:sldId id="528" r:id="rId4"/>
    <p:sldId id="527" r:id="rId5"/>
    <p:sldId id="525" r:id="rId6"/>
    <p:sldId id="522" r:id="rId7"/>
    <p:sldId id="523" r:id="rId8"/>
    <p:sldId id="529" r:id="rId9"/>
    <p:sldId id="535" r:id="rId10"/>
    <p:sldId id="533" r:id="rId11"/>
    <p:sldId id="532" r:id="rId12"/>
  </p:sldIdLst>
  <p:sldSz cx="9144000" cy="5715000" type="screen16x10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46"/>
    <a:srgbClr val="EB007D"/>
    <a:srgbClr val="FF0066"/>
    <a:srgbClr val="FF3399"/>
    <a:srgbClr val="66FF66"/>
    <a:srgbClr val="FFFF66"/>
    <a:srgbClr val="FF9B9B"/>
    <a:srgbClr val="EACBB4"/>
    <a:srgbClr val="F4FDC1"/>
    <a:srgbClr val="FB7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8" autoAdjust="0"/>
    <p:restoredTop sz="86470" autoAdjust="0"/>
  </p:normalViewPr>
  <p:slideViewPr>
    <p:cSldViewPr>
      <p:cViewPr varScale="1">
        <p:scale>
          <a:sx n="131" d="100"/>
          <a:sy n="131" d="100"/>
        </p:scale>
        <p:origin x="-282" y="-84"/>
      </p:cViewPr>
      <p:guideLst>
        <p:guide orient="horz" pos="1800"/>
        <p:guide pos="3288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18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21BD1A3-1345-464F-BDA0-F4F814315D4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315395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0688" y="744538"/>
            <a:ext cx="59563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464"/>
            <a:ext cx="543877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4E846F2-871B-4DC2-93B3-C6A03990C282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433020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245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877095"/>
            <a:ext cx="9144000" cy="423730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</p:txBody>
      </p:sp>
      <p:sp>
        <p:nvSpPr>
          <p:cNvPr id="6" name="Rectangle 14"/>
          <p:cNvSpPr>
            <a:spLocks noChangeArrowheads="1"/>
          </p:cNvSpPr>
          <p:nvPr userDrawn="1"/>
        </p:nvSpPr>
        <p:spPr bwMode="auto">
          <a:xfrm>
            <a:off x="1704975" y="1657615"/>
            <a:ext cx="7416800" cy="1199886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7272" y="1726444"/>
            <a:ext cx="6841232" cy="1080120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699048" y="2917508"/>
            <a:ext cx="4753272" cy="240026"/>
          </a:xfrm>
        </p:spPr>
        <p:txBody>
          <a:bodyPr/>
          <a:lstStyle>
            <a:lvl1pPr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699792" y="3217541"/>
            <a:ext cx="4741642" cy="240027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773C5B60-6A4A-409C-861A-0C4F1613E30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748998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757268"/>
            <a:ext cx="5111750" cy="43478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2" y="1777381"/>
            <a:ext cx="3008313" cy="33277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C2741DB3-31C9-4873-9E18-58765375B457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/>
          </p:nvPr>
        </p:nvSpPr>
        <p:spPr>
          <a:xfrm>
            <a:off x="468313" y="817273"/>
            <a:ext cx="8229600" cy="4320480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90F158-4E00-4371-BC32-BFD298AE9342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0" y="877095"/>
            <a:ext cx="9144000" cy="423730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3200">
                <a:solidFill>
                  <a:schemeClr val="bg1"/>
                </a:solidFill>
              </a:rPr>
              <a:t>Ďakujem</a:t>
            </a:r>
            <a:r>
              <a:rPr lang="en-US" sz="3200">
                <a:solidFill>
                  <a:schemeClr val="bg1"/>
                </a:solidFill>
              </a:rPr>
              <a:t>e</a:t>
            </a:r>
            <a:r>
              <a:rPr lang="sk-SK" sz="3200">
                <a:solidFill>
                  <a:schemeClr val="bg1"/>
                </a:solidFill>
              </a:rPr>
              <a:t> za pozornosť!</a:t>
            </a:r>
            <a:endParaRPr lang="de-DE" sz="320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2977515"/>
            <a:ext cx="4753272" cy="240026"/>
          </a:xfrm>
        </p:spPr>
        <p:txBody>
          <a:bodyPr/>
          <a:lstStyle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277547"/>
            <a:ext cx="4741642" cy="240027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331912" y="3757084"/>
            <a:ext cx="4752256" cy="24054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331640" y="4048563"/>
            <a:ext cx="4752528" cy="240006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B0A437-72C2-4DB1-865B-7267B0F0B21C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14288" y="1657615"/>
            <a:ext cx="7416800" cy="1199886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544" y="1726444"/>
            <a:ext cx="6841232" cy="1080120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2917508"/>
            <a:ext cx="4753272" cy="240026"/>
          </a:xfrm>
        </p:spPr>
        <p:txBody>
          <a:bodyPr/>
          <a:lstStyle>
            <a:lvl1pPr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217541"/>
            <a:ext cx="4741642" cy="240027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43EA59EB-6A22-42A9-8684-FD3B1250531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prezentá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3924300" y="768592"/>
            <a:ext cx="1391728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sk-SK" sz="3200" smtClean="0"/>
              <a:t>Obsah</a:t>
            </a:r>
            <a:endParaRPr lang="de-DE" sz="320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477348"/>
            <a:ext cx="8136706" cy="3600399"/>
          </a:xfrm>
        </p:spPr>
        <p:txBody>
          <a:bodyPr/>
          <a:lstStyle>
            <a:lvl1pPr marL="174625" indent="-174625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ABF8D19F-7441-40A6-8F4A-AFFF3810D4D6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ová sek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44016" y="1955375"/>
            <a:ext cx="7772400" cy="7821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2816200"/>
            <a:ext cx="7776864" cy="7613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dirty="0" smtClean="0"/>
              <a:t>Kliknite sem a upravte štýl predlohy podnadpisov.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F9440687-0C7C-4983-9C1C-C337AD7584AA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757267"/>
            <a:ext cx="8229600" cy="591343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477348"/>
            <a:ext cx="8229600" cy="3540392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6E13075-9F84-4BDD-A62F-2230700CA3AE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37287"/>
            <a:ext cx="8229600" cy="591343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8313" y="1657367"/>
            <a:ext cx="4038600" cy="3480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59313" y="1657367"/>
            <a:ext cx="4038600" cy="3480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B5390781-E089-4BE8-A211-DF76D03236B3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68208"/>
            <a:ext cx="8229600" cy="72413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717373"/>
            <a:ext cx="4040188" cy="360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12430"/>
            <a:ext cx="4040188" cy="30253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7" y="1717373"/>
            <a:ext cx="4041775" cy="360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7" y="2112430"/>
            <a:ext cx="4041775" cy="30253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5CAD5A12-B8E9-4CF9-B039-9E7CB8112650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757267"/>
            <a:ext cx="8229600" cy="591343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DC237B3-5380-48B0-8EC4-9DE395CD9829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E4986D6-F1D4-4C73-A9BC-A44641B68D21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90" y="5257271"/>
            <a:ext cx="693737" cy="300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sk-SK"/>
              <a:t>-</a:t>
            </a:r>
            <a:fld id="{E25E5452-C2C2-4466-B0D5-81535698AD3B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57313"/>
            <a:ext cx="8229600" cy="378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97178"/>
            <a:ext cx="8229600" cy="59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auto">
          <a:xfrm>
            <a:off x="0" y="5318124"/>
            <a:ext cx="9144000" cy="396876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358775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1400" b="1">
                <a:solidFill>
                  <a:schemeClr val="bg1"/>
                </a:solidFill>
              </a:rPr>
              <a:t>OPIS je spolufinancovaný z ERDF</a:t>
            </a:r>
          </a:p>
        </p:txBody>
      </p:sp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5651502" y="5197740"/>
            <a:ext cx="3495675" cy="30030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174625" algn="ctr">
              <a:lnSpc>
                <a:spcPct val="90000"/>
              </a:lnSpc>
              <a:spcBef>
                <a:spcPts val="400"/>
              </a:spcBef>
              <a:defRPr/>
            </a:pPr>
            <a:r>
              <a:rPr lang="sk-SK">
                <a:solidFill>
                  <a:schemeClr val="bg1"/>
                </a:solidFill>
              </a:rPr>
              <a:t>www.opis.gov.sk     www.informatizacia.sk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71790" y="5499293"/>
            <a:ext cx="576064" cy="2862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fld id="{78CCF2E8-EC65-4321-82EB-FD2D10B742F9}" type="slidenum">
              <a:rPr lang="sk-SK" sz="1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charset="0"/>
                <a:cs typeface="+mn-cs"/>
              </a:rPr>
              <a:pPr algn="ct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sk-SK" sz="1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216959"/>
            <a:ext cx="2159000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AutoShape 23"/>
          <p:cNvSpPr>
            <a:spLocks noChangeAspect="1" noChangeArrowheads="1" noTextEdit="1"/>
          </p:cNvSpPr>
          <p:nvPr/>
        </p:nvSpPr>
        <p:spPr bwMode="auto">
          <a:xfrm>
            <a:off x="7080250" y="1778000"/>
            <a:ext cx="941388" cy="49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4" name="Picture 18"/>
          <p:cNvPicPr>
            <a:picLocks noChangeAspect="1" noChangeArrowheads="1"/>
          </p:cNvPicPr>
          <p:nvPr/>
        </p:nvPicPr>
        <p:blipFill>
          <a:blip r:embed="rId15" cstate="print"/>
          <a:srcRect r="9566"/>
          <a:stretch>
            <a:fillRect/>
          </a:stretch>
        </p:blipFill>
        <p:spPr bwMode="auto">
          <a:xfrm>
            <a:off x="8101015" y="157426"/>
            <a:ext cx="630237" cy="46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5" name="Straight Connector 26"/>
          <p:cNvCxnSpPr>
            <a:cxnSpLocks noChangeShapeType="1"/>
          </p:cNvCxnSpPr>
          <p:nvPr/>
        </p:nvCxnSpPr>
        <p:spPr bwMode="auto">
          <a:xfrm>
            <a:off x="0" y="739511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2500" y="93928"/>
            <a:ext cx="863600" cy="53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92725" y="112449"/>
            <a:ext cx="10795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  <p:sldLayoutId id="214748470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 bwMode="auto">
          <a:xfrm>
            <a:off x="1691680" y="2797493"/>
            <a:ext cx="7444800" cy="780087"/>
          </a:xfrm>
          <a:prstGeom prst="rect">
            <a:avLst/>
          </a:prstGeom>
          <a:solidFill>
            <a:srgbClr val="EB007D"/>
          </a:solidFill>
          <a:ln w="635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sk-SK" sz="750" kern="0" dirty="0" smtClean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146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63715" y="1737375"/>
            <a:ext cx="6768726" cy="1680187"/>
          </a:xfrm>
        </p:spPr>
        <p:txBody>
          <a:bodyPr/>
          <a:lstStyle/>
          <a:p>
            <a:r>
              <a:rPr lang="sk-SK" sz="2800" dirty="0" smtClean="0"/>
              <a:t>Národný projekt </a:t>
            </a:r>
            <a:r>
              <a:rPr lang="sk-SK" sz="2800" dirty="0"/>
              <a:t/>
            </a:r>
            <a:br>
              <a:rPr lang="sk-SK" sz="2800" dirty="0"/>
            </a:br>
            <a:r>
              <a:rPr lang="sk-SK" sz="2800" dirty="0"/>
              <a:t>Elektronické služby MPSVR SR na úseku výkonu správy štátne sociálne dávky, sociálna pomoc a pomoc v hmotnej núdzi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1691682" y="3997628"/>
            <a:ext cx="6984774" cy="1138773"/>
            <a:chOff x="2650980" y="4797152"/>
            <a:chExt cx="5184575" cy="1366526"/>
          </a:xfrm>
        </p:grpSpPr>
        <p:sp>
          <p:nvSpPr>
            <p:cNvPr id="3" name="Obdĺžnik 2"/>
            <p:cNvSpPr/>
            <p:nvPr/>
          </p:nvSpPr>
          <p:spPr>
            <a:xfrm>
              <a:off x="3199987" y="4797152"/>
              <a:ext cx="4635568" cy="1366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Ministerstvo práce, sociálnych vecí a rodiny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Slovenskej republiky			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Jozef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Snopko</a:t>
              </a:r>
            </a:p>
            <a:p>
              <a:r>
                <a:rPr lang="sk-SK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sk-SK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		</a:t>
              </a:r>
              <a:r>
                <a:rPr lang="sk-SK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Mária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Hulmanová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				</a:t>
              </a:r>
              <a:endParaRPr lang="sk-SK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" name="Obrázok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0980" y="4854643"/>
              <a:ext cx="432047" cy="7134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podanie_cu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817273"/>
            <a:ext cx="8136904" cy="4140460"/>
          </a:xfrm>
        </p:spPr>
      </p:pic>
    </p:spTree>
    <p:extLst>
      <p:ext uri="{BB962C8B-B14F-4D97-AF65-F5344CB8AC3E}">
        <p14:creationId xmlns:p14="http://schemas.microsoft.com/office/powerpoint/2010/main" val="310962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2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477347"/>
            <a:ext cx="8136706" cy="1164129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endParaRPr lang="sk-SK" dirty="0"/>
          </a:p>
          <a:p>
            <a:pPr marL="0" indent="0" algn="ctr">
              <a:spcBef>
                <a:spcPts val="1800"/>
              </a:spcBef>
              <a:buNone/>
            </a:pPr>
            <a:endParaRPr lang="sk-SK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sk-SK" sz="2400" dirty="0" smtClean="0"/>
              <a:t>Ďakujem za pozornosť</a:t>
            </a:r>
            <a:endParaRPr lang="sk-SK" sz="24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3" y="861140"/>
            <a:ext cx="8927975" cy="436187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5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type="body" sz="quarter" idx="11"/>
          </p:nvPr>
        </p:nvSpPr>
        <p:spPr>
          <a:xfrm>
            <a:off x="539750" y="1477348"/>
            <a:ext cx="8136706" cy="354039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sk-SK" b="1" dirty="0" smtClean="0"/>
              <a:t>   Dátum začatia realizácie projektu: 	</a:t>
            </a:r>
            <a:r>
              <a:rPr lang="en-US" dirty="0" smtClean="0"/>
              <a:t>0</a:t>
            </a:r>
            <a:r>
              <a:rPr lang="sk-SK" dirty="0" smtClean="0"/>
              <a:t>3/2010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pl-PL" b="1" dirty="0" smtClean="0"/>
              <a:t>   Dátum ukončenia realizácie projektu: 	</a:t>
            </a:r>
            <a:r>
              <a:rPr lang="pl-PL" dirty="0" smtClean="0"/>
              <a:t>0</a:t>
            </a:r>
            <a:r>
              <a:rPr lang="en-US" dirty="0" smtClean="0"/>
              <a:t>7</a:t>
            </a:r>
            <a:r>
              <a:rPr lang="pl-PL" dirty="0" smtClean="0"/>
              <a:t>/2015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sk-SK" b="1" dirty="0" smtClean="0"/>
              <a:t>   Hlavné ciele projektu</a:t>
            </a:r>
          </a:p>
          <a:p>
            <a:pPr marL="784225" indent="-342900" algn="just">
              <a:buFont typeface="Wingdings" pitchFamily="2" charset="2"/>
              <a:buChar char="Ø"/>
            </a:pPr>
            <a:r>
              <a:rPr lang="sk-SK" sz="1800" dirty="0" smtClean="0"/>
              <a:t>Zaviesť bezpečné a efektívne elektronické </a:t>
            </a:r>
            <a:r>
              <a:rPr lang="sk-SK" sz="1800" dirty="0"/>
              <a:t>služby v oblasti agendy štátnych sociálnych dávok, sociálnej pomoci a pomoci v hmotnej núdzi pre </a:t>
            </a:r>
            <a:r>
              <a:rPr lang="sk-SK" sz="1800" dirty="0" smtClean="0"/>
              <a:t>občanov.</a:t>
            </a:r>
          </a:p>
          <a:p>
            <a:pPr marL="784225" indent="-342900" algn="just">
              <a:buFont typeface="Wingdings" pitchFamily="2" charset="2"/>
              <a:buChar char="Ø"/>
            </a:pPr>
            <a:r>
              <a:rPr lang="sk-SK" sz="1800" dirty="0" smtClean="0"/>
              <a:t>Umožniť elektronizáciu administratívnych činností každej organizácie v rezorte MPSVR SR a ich vzájomnú elektronickú komunikáciu.</a:t>
            </a:r>
          </a:p>
          <a:p>
            <a:pPr marL="784225" indent="-342900" algn="just">
              <a:buFont typeface="Wingdings" pitchFamily="2" charset="2"/>
              <a:buChar char="Ø"/>
            </a:pPr>
            <a:r>
              <a:rPr lang="sk-SK" sz="1800" dirty="0" smtClean="0"/>
              <a:t>V rámci rezortu dôsledne uplatňovať princíp jedenkrát a dosť.</a:t>
            </a:r>
          </a:p>
          <a:p>
            <a:pPr marL="441325" indent="0" algn="just">
              <a:buNone/>
            </a:pPr>
            <a:endParaRPr lang="sk-SK" dirty="0" smtClean="0"/>
          </a:p>
          <a:p>
            <a:pPr marL="441325" indent="0" algn="just">
              <a:buNone/>
            </a:pPr>
            <a:endParaRPr lang="sk-SK" dirty="0"/>
          </a:p>
          <a:p>
            <a:pPr marL="441325" indent="0" algn="just">
              <a:buNone/>
            </a:pPr>
            <a:endParaRPr lang="sk-SK" dirty="0" smtClean="0"/>
          </a:p>
          <a:p>
            <a:pPr marL="0" indent="0" algn="just">
              <a:buNone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523" y="861140"/>
            <a:ext cx="8927975" cy="436187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13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477348"/>
            <a:ext cx="8136706" cy="3600399"/>
          </a:xfrm>
        </p:spPr>
        <p:txBody>
          <a:bodyPr/>
          <a:lstStyle/>
          <a:p>
            <a:pPr marL="0" indent="0" algn="just">
              <a:buNone/>
            </a:pPr>
            <a:r>
              <a:rPr lang="sk-SK" b="1" dirty="0"/>
              <a:t>Naplnenie cieľa projektu prostredníctvom</a:t>
            </a:r>
          </a:p>
          <a:p>
            <a:pPr algn="just">
              <a:buFont typeface="Wingdings" pitchFamily="2" charset="2"/>
              <a:buChar char="q"/>
            </a:pPr>
            <a:endParaRPr lang="sk-SK" b="1" dirty="0"/>
          </a:p>
          <a:p>
            <a:pPr lvl="1" algn="just">
              <a:buFont typeface="Wingdings" pitchFamily="2" charset="2"/>
              <a:buChar char="Ø"/>
            </a:pPr>
            <a:r>
              <a:rPr lang="sk-SK" sz="2000" dirty="0"/>
              <a:t>elektronizácie služieb</a:t>
            </a:r>
          </a:p>
          <a:p>
            <a:pPr lvl="1" algn="just">
              <a:buFont typeface="Wingdings" pitchFamily="2" charset="2"/>
              <a:buChar char="Ø"/>
            </a:pPr>
            <a:endParaRPr lang="sk-SK" sz="2000" dirty="0"/>
          </a:p>
          <a:p>
            <a:pPr lvl="1" algn="just">
              <a:buFont typeface="Wingdings" pitchFamily="2" charset="2"/>
              <a:buChar char="Ø"/>
            </a:pPr>
            <a:r>
              <a:rPr lang="sk-SK" sz="2000" dirty="0"/>
              <a:t>integrácie s inými IS VS</a:t>
            </a:r>
          </a:p>
          <a:p>
            <a:pPr lvl="1" algn="just">
              <a:buFont typeface="Wingdings" pitchFamily="2" charset="2"/>
              <a:buChar char="Ø"/>
            </a:pPr>
            <a:endParaRPr lang="sk-SK" sz="2000" dirty="0"/>
          </a:p>
          <a:p>
            <a:pPr lvl="1" algn="just">
              <a:buFont typeface="Wingdings" pitchFamily="2" charset="2"/>
              <a:buChar char="Ø"/>
            </a:pPr>
            <a:r>
              <a:rPr lang="sk-SK" sz="2000" dirty="0"/>
              <a:t>centralizácie údajov</a:t>
            </a:r>
          </a:p>
          <a:p>
            <a:pPr marL="0" indent="0">
              <a:spcBef>
                <a:spcPts val="1800"/>
              </a:spcBef>
              <a:buNone/>
            </a:pPr>
            <a:endParaRPr lang="sk-SK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3" y="861140"/>
            <a:ext cx="8927975" cy="436187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9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477348"/>
            <a:ext cx="8136706" cy="3600399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/>
              <a:t>Prínosy projektu</a:t>
            </a:r>
          </a:p>
          <a:p>
            <a:pPr algn="just">
              <a:spcBef>
                <a:spcPts val="1800"/>
              </a:spcBef>
            </a:pPr>
            <a:r>
              <a:rPr lang="sk-SK" sz="1800" dirty="0" smtClean="0"/>
              <a:t>umožniť </a:t>
            </a:r>
            <a:r>
              <a:rPr lang="sk-SK" sz="1800" dirty="0"/>
              <a:t>všetkým, vrátane hendikepovaných </a:t>
            </a:r>
            <a:r>
              <a:rPr lang="sk-SK" sz="1800" dirty="0" smtClean="0"/>
              <a:t>občanov </a:t>
            </a:r>
            <a:r>
              <a:rPr lang="sk-SK" sz="1800" dirty="0"/>
              <a:t>a sociálne znevýhodnených </a:t>
            </a:r>
            <a:r>
              <a:rPr lang="sk-SK" sz="1800" dirty="0" smtClean="0"/>
              <a:t>skupín obyvateľstva, využívať </a:t>
            </a:r>
            <a:r>
              <a:rPr lang="sk-SK" sz="1800" dirty="0"/>
              <a:t>možnosti </a:t>
            </a:r>
            <a:r>
              <a:rPr lang="sk-SK" sz="1800" dirty="0" smtClean="0"/>
              <a:t>e-Governmentu</a:t>
            </a:r>
          </a:p>
          <a:p>
            <a:pPr algn="just">
              <a:spcBef>
                <a:spcPts val="1800"/>
              </a:spcBef>
            </a:pPr>
            <a:r>
              <a:rPr lang="sk-SK" sz="1800" dirty="0" smtClean="0"/>
              <a:t>znížiť </a:t>
            </a:r>
            <a:r>
              <a:rPr lang="sk-SK" sz="1800" dirty="0"/>
              <a:t>administratívne </a:t>
            </a:r>
            <a:r>
              <a:rPr lang="sk-SK" sz="1800" dirty="0" smtClean="0"/>
              <a:t>zaťaženie občanov pri vybavovaní žiadostí </a:t>
            </a:r>
            <a:r>
              <a:rPr lang="sk-SK" sz="1800" dirty="0"/>
              <a:t>na </a:t>
            </a:r>
            <a:r>
              <a:rPr lang="sk-SK" sz="1800" dirty="0" smtClean="0"/>
              <a:t>úradoch</a:t>
            </a:r>
          </a:p>
          <a:p>
            <a:pPr algn="just">
              <a:spcBef>
                <a:spcPts val="1800"/>
              </a:spcBef>
            </a:pPr>
            <a:r>
              <a:rPr lang="sk-SK" sz="1800" dirty="0" smtClean="0"/>
              <a:t>zvýšiť transparentnosť </a:t>
            </a:r>
            <a:r>
              <a:rPr lang="sk-SK" sz="1800" dirty="0"/>
              <a:t>úradných procesov a </a:t>
            </a:r>
            <a:r>
              <a:rPr lang="sk-SK" sz="1800" dirty="0" smtClean="0"/>
              <a:t>skrátiť čas vybavovania úradných agend</a:t>
            </a:r>
          </a:p>
          <a:p>
            <a:pPr algn="just">
              <a:spcBef>
                <a:spcPts val="1800"/>
              </a:spcBef>
            </a:pPr>
            <a:r>
              <a:rPr lang="sk-SK" sz="1800" dirty="0" smtClean="0"/>
              <a:t>zefektívniť </a:t>
            </a:r>
            <a:r>
              <a:rPr lang="sk-SK" sz="1800" dirty="0"/>
              <a:t>vnútorný proces spracovania, schvaľovania </a:t>
            </a:r>
            <a:r>
              <a:rPr lang="sk-SK" sz="1800" dirty="0" smtClean="0"/>
              <a:t>a vyplácania </a:t>
            </a:r>
            <a:r>
              <a:rPr lang="sk-SK" dirty="0"/>
              <a:t>sociálnych </a:t>
            </a:r>
            <a:r>
              <a:rPr lang="sk-SK" dirty="0" smtClean="0"/>
              <a:t>dávok</a:t>
            </a:r>
            <a:endParaRPr lang="sk-SK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3" y="861140"/>
            <a:ext cx="8927975" cy="436187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477347"/>
            <a:ext cx="8136706" cy="3660407"/>
          </a:xfrm>
        </p:spPr>
        <p:txBody>
          <a:bodyPr/>
          <a:lstStyle/>
          <a:p>
            <a:pPr marL="0" indent="0">
              <a:buNone/>
            </a:pPr>
            <a:r>
              <a:rPr lang="sk-SK" sz="1800" b="1" dirty="0" smtClean="0"/>
              <a:t>Časti projektu</a:t>
            </a:r>
          </a:p>
          <a:p>
            <a:pPr algn="just">
              <a:spcBef>
                <a:spcPts val="1200"/>
              </a:spcBef>
              <a:buFont typeface="Wingdings" pitchFamily="2" charset="2"/>
              <a:buChar char="q"/>
            </a:pPr>
            <a:r>
              <a:rPr lang="sk-SK" sz="1400" dirty="0" smtClean="0"/>
              <a:t> </a:t>
            </a:r>
            <a:r>
              <a:rPr lang="sk-SK" sz="1600" dirty="0" smtClean="0"/>
              <a:t>Centralizácia procesných oblastí rezortu 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sk-SK" sz="1600" dirty="0" smtClean="0"/>
              <a:t> IS Riadenie Sociálnych Dávok využívajúci Centrálny Register Klientov</a:t>
            </a:r>
          </a:p>
          <a:p>
            <a:pPr lvl="0">
              <a:spcBef>
                <a:spcPts val="1200"/>
              </a:spcBef>
              <a:buFont typeface="Wingdings" pitchFamily="2" charset="2"/>
              <a:buChar char="q"/>
            </a:pPr>
            <a:r>
              <a:rPr lang="sk-SK" sz="1600" dirty="0" smtClean="0"/>
              <a:t> Vytvorenie </a:t>
            </a:r>
            <a:r>
              <a:rPr lang="sk-SK" sz="1600" dirty="0"/>
              <a:t>prostredia elektronickej komunikácie na centrálnej </a:t>
            </a:r>
            <a:r>
              <a:rPr lang="sk-SK" sz="1600" dirty="0" smtClean="0"/>
              <a:t>úrovni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sk-SK" sz="1600" dirty="0"/>
              <a:t> </a:t>
            </a:r>
            <a:r>
              <a:rPr lang="sk-SK" sz="1600" dirty="0" err="1" smtClean="0"/>
              <a:t>Document</a:t>
            </a:r>
            <a:r>
              <a:rPr lang="sk-SK" sz="1600" dirty="0" smtClean="0"/>
              <a:t> </a:t>
            </a:r>
            <a:r>
              <a:rPr lang="sk-SK" sz="1600" dirty="0" err="1" smtClean="0"/>
              <a:t>Management</a:t>
            </a:r>
            <a:r>
              <a:rPr lang="sk-SK" sz="1600" dirty="0" smtClean="0"/>
              <a:t> </a:t>
            </a:r>
            <a:r>
              <a:rPr lang="sk-SK" sz="1600" dirty="0" err="1" smtClean="0"/>
              <a:t>System</a:t>
            </a:r>
            <a:endParaRPr lang="sk-SK" sz="1600" dirty="0"/>
          </a:p>
          <a:p>
            <a:pPr lvl="0">
              <a:spcBef>
                <a:spcPts val="1200"/>
              </a:spcBef>
              <a:buFont typeface="Wingdings" pitchFamily="2" charset="2"/>
              <a:buChar char="q"/>
            </a:pPr>
            <a:r>
              <a:rPr lang="sk-SK" sz="1600" dirty="0" smtClean="0"/>
              <a:t> Systémová </a:t>
            </a:r>
            <a:r>
              <a:rPr lang="sk-SK" sz="1600" dirty="0"/>
              <a:t>integrácia a komunikačné rozhranie </a:t>
            </a:r>
            <a:r>
              <a:rPr lang="sk-SK" sz="1600" dirty="0" smtClean="0"/>
              <a:t>projektu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Ø"/>
            </a:pPr>
            <a:r>
              <a:rPr lang="sk-SK" sz="1600" dirty="0"/>
              <a:t> </a:t>
            </a:r>
            <a:r>
              <a:rPr lang="sk-SK" sz="1600" dirty="0" err="1" smtClean="0"/>
              <a:t>Service</a:t>
            </a:r>
            <a:r>
              <a:rPr lang="sk-SK" sz="1600" dirty="0" smtClean="0"/>
              <a:t> </a:t>
            </a:r>
            <a:r>
              <a:rPr lang="sk-SK" sz="1600" dirty="0" err="1" smtClean="0"/>
              <a:t>Desk</a:t>
            </a:r>
            <a:endParaRPr lang="sk-SK" sz="1600" dirty="0" smtClean="0"/>
          </a:p>
          <a:p>
            <a:pPr lvl="1">
              <a:spcBef>
                <a:spcPts val="400"/>
              </a:spcBef>
              <a:buFont typeface="Wingdings" pitchFamily="2" charset="2"/>
              <a:buChar char="Ø"/>
            </a:pPr>
            <a:r>
              <a:rPr lang="sk-SK" sz="1600" dirty="0"/>
              <a:t> </a:t>
            </a:r>
            <a:r>
              <a:rPr lang="sk-SK" sz="1600" dirty="0" smtClean="0"/>
              <a:t>Identity </a:t>
            </a:r>
            <a:r>
              <a:rPr lang="sk-SK" sz="1600" dirty="0" err="1" smtClean="0"/>
              <a:t>Management</a:t>
            </a:r>
            <a:endParaRPr lang="sk-SK" sz="1600" dirty="0" smtClean="0"/>
          </a:p>
          <a:p>
            <a:pPr lvl="1">
              <a:spcBef>
                <a:spcPts val="400"/>
              </a:spcBef>
              <a:buFont typeface="Wingdings" pitchFamily="2" charset="2"/>
              <a:buChar char="Ø"/>
            </a:pPr>
            <a:r>
              <a:rPr lang="sk-SK" sz="1600" dirty="0"/>
              <a:t> </a:t>
            </a:r>
            <a:r>
              <a:rPr lang="sk-SK" sz="1600" dirty="0" smtClean="0"/>
              <a:t>Monitoring / infraštruktúrny a aplikačný /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Ø"/>
            </a:pPr>
            <a:r>
              <a:rPr lang="sk-SK" sz="1600" dirty="0" smtClean="0"/>
              <a:t> </a:t>
            </a:r>
            <a:r>
              <a:rPr lang="sk-SK" sz="1600" dirty="0" err="1" smtClean="0"/>
              <a:t>Reporting</a:t>
            </a:r>
            <a:endParaRPr lang="sk-SK" sz="1600" dirty="0" smtClean="0"/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sk-SK" sz="1600" dirty="0" smtClean="0"/>
              <a:t> Formulárový portál a Integračná platforma</a:t>
            </a:r>
            <a:endParaRPr lang="sk-SK" sz="1600" dirty="0"/>
          </a:p>
          <a:p>
            <a:pPr marL="0" indent="0">
              <a:spcBef>
                <a:spcPts val="1800"/>
              </a:spcBef>
              <a:buNone/>
            </a:pPr>
            <a:endParaRPr lang="sk-SK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3" y="861140"/>
            <a:ext cx="8927975" cy="436187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92" y="765421"/>
            <a:ext cx="5718785" cy="436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 bwMode="auto">
          <a:xfrm>
            <a:off x="3787494" y="1918899"/>
            <a:ext cx="4461478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 </a:t>
            </a: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e</a:t>
            </a: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lektronických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formulárov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427985" y="2514205"/>
            <a:ext cx="3927678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 rôznych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typov žiadostí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977540" y="3119062"/>
            <a:ext cx="3993401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Predplnenie údajov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 RFO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531375" y="3708674"/>
            <a:ext cx="288572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Podanie cez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ÚPVS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1471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8" y="760140"/>
            <a:ext cx="6120680" cy="43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3635898" y="1618895"/>
            <a:ext cx="531106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Informácie o podaných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žiadostiach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336281" y="2161263"/>
            <a:ext cx="2388795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 - stav žiadosti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732819" y="2703176"/>
            <a:ext cx="3413114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- posudzované osoby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132140" y="3239075"/>
            <a:ext cx="2836033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- vyplatené dávky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8226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Komunika</a:t>
            </a:r>
            <a:r>
              <a:rPr lang="sk-SK" dirty="0" err="1" smtClean="0"/>
              <a:t>čná</a:t>
            </a:r>
            <a:r>
              <a:rPr lang="en-US" dirty="0" smtClean="0"/>
              <a:t> </a:t>
            </a:r>
            <a:r>
              <a:rPr lang="en-US" dirty="0" err="1" smtClean="0"/>
              <a:t>sch</a:t>
            </a:r>
            <a:r>
              <a:rPr lang="sk-SK" dirty="0" smtClean="0"/>
              <a:t>é</a:t>
            </a:r>
            <a:r>
              <a:rPr lang="en-US" dirty="0" smtClean="0"/>
              <a:t>ma</a:t>
            </a:r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72569"/>
            <a:ext cx="6264696" cy="387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21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757267"/>
            <a:ext cx="7416055" cy="732081"/>
          </a:xfrm>
        </p:spPr>
        <p:txBody>
          <a:bodyPr/>
          <a:lstStyle/>
          <a:p>
            <a:r>
              <a:rPr lang="sk-SK" dirty="0" smtClean="0"/>
              <a:t>Video prezentácia </a:t>
            </a:r>
            <a:br>
              <a:rPr lang="sk-SK" dirty="0" smtClean="0"/>
            </a:br>
            <a:r>
              <a:rPr lang="sk-SK" dirty="0" smtClean="0"/>
              <a:t>Podanie žiadosti o prídavok na dieťa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597362"/>
            <a:ext cx="8229600" cy="3240359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Občan s </a:t>
            </a:r>
            <a:r>
              <a:rPr lang="sk-SK" sz="1800" dirty="0" err="1" smtClean="0"/>
              <a:t>eID</a:t>
            </a:r>
            <a:r>
              <a:rPr lang="sk-SK" sz="1800" dirty="0" smtClean="0"/>
              <a:t> kartou si vyberie žiadosť podľa životnej situácie na ÚPVS alebo na webovom sídle MPSVR SR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Vyplní žiadosť a odošle do priečinka rozpracovaných správ v schránke občana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Podpíše žiadosť </a:t>
            </a:r>
            <a:r>
              <a:rPr lang="sk-SK" sz="1800" dirty="0" err="1" smtClean="0"/>
              <a:t>ZEP-om</a:t>
            </a:r>
            <a:r>
              <a:rPr lang="sk-SK" sz="1800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Odošle žiadosť do schránky úradu práce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Stiahnutie a zaevidovanie žiadosti do IS DMS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sk-SK" sz="1800" dirty="0" smtClean="0"/>
              <a:t>Spracovanie a odoslanie odpovede do schránky občana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292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20000"/>
            <a:lumOff val="80000"/>
          </a:schemeClr>
        </a:solidFill>
        <a:ln w="6350" cap="flat" cmpd="sng" algn="ctr">
          <a:solidFill>
            <a:srgbClr val="000000"/>
          </a:solidFill>
          <a:prstDash val="solid"/>
        </a:ln>
        <a:effectLst/>
      </a:spPr>
      <a:bodyPr lIns="0" tIns="0" rIns="0" bIns="0" anchor="ctr"/>
      <a:lstStyle>
        <a:defPPr algn="ctr" fontAlgn="auto">
          <a:lnSpc>
            <a:spcPct val="90000"/>
          </a:lnSpc>
          <a:spcBef>
            <a:spcPts val="0"/>
          </a:spcBef>
          <a:spcAft>
            <a:spcPts val="0"/>
          </a:spcAft>
          <a:defRPr sz="750" kern="0" dirty="0" smtClean="0">
            <a:solidFill>
              <a:srgbClr val="000000"/>
            </a:solidFill>
            <a:latin typeface="Arial"/>
            <a:cs typeface="+mn-c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k-SK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</Words>
  <Application>Microsoft Office PowerPoint</Application>
  <PresentationFormat>Prezentácia na obrazovke (16:10)</PresentationFormat>
  <Paragraphs>62</Paragraphs>
  <Slides>11</Slides>
  <Notes>1</Notes>
  <HiddenSlides>0</HiddenSlides>
  <MMClips>1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Predvolený návrh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Komunikačná schéma</vt:lpstr>
      <vt:lpstr>Video prezentácia  Podanie žiadosti o prídavok na dieťa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2015-05-18T07:43:39Z</dcterms:created>
  <dcterms:modified xsi:type="dcterms:W3CDTF">2015-11-24T08:46:04Z</dcterms:modified>
</cp:coreProperties>
</file>