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7" r:id="rId2"/>
    <p:sldId id="533" r:id="rId3"/>
    <p:sldId id="544" r:id="rId4"/>
    <p:sldId id="549" r:id="rId5"/>
    <p:sldId id="550" r:id="rId6"/>
    <p:sldId id="547" r:id="rId7"/>
    <p:sldId id="553" r:id="rId8"/>
    <p:sldId id="551" r:id="rId9"/>
    <p:sldId id="552" r:id="rId10"/>
    <p:sldId id="537" r:id="rId11"/>
    <p:sldId id="538" r:id="rId12"/>
    <p:sldId id="536" r:id="rId13"/>
    <p:sldId id="539" r:id="rId14"/>
    <p:sldId id="540" r:id="rId15"/>
    <p:sldId id="546" r:id="rId16"/>
    <p:sldId id="545" r:id="rId17"/>
    <p:sldId id="535" r:id="rId18"/>
    <p:sldId id="541" r:id="rId19"/>
    <p:sldId id="542" r:id="rId20"/>
    <p:sldId id="543" r:id="rId21"/>
    <p:sldId id="532" r:id="rId22"/>
  </p:sldIdLst>
  <p:sldSz cx="9144000" cy="6858000" type="screen4x3"/>
  <p:notesSz cx="6797675" cy="9928225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28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946"/>
    <a:srgbClr val="EB007D"/>
    <a:srgbClr val="FF0066"/>
    <a:srgbClr val="FF3399"/>
    <a:srgbClr val="66FF66"/>
    <a:srgbClr val="FFFF66"/>
    <a:srgbClr val="FF9B9B"/>
    <a:srgbClr val="EACBB4"/>
    <a:srgbClr val="F4FDC1"/>
    <a:srgbClr val="FB7A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28" autoAdjust="0"/>
    <p:restoredTop sz="86470" autoAdjust="0"/>
  </p:normalViewPr>
  <p:slideViewPr>
    <p:cSldViewPr>
      <p:cViewPr varScale="1">
        <p:scale>
          <a:sx n="109" d="100"/>
          <a:sy n="109" d="100"/>
        </p:scale>
        <p:origin x="-912" y="-84"/>
      </p:cViewPr>
      <p:guideLst>
        <p:guide orient="horz" pos="2160"/>
        <p:guide pos="2880"/>
        <p:guide pos="3288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18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21BD1A3-1345-464F-BDA0-F4F814315D4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315395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2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6464"/>
            <a:ext cx="5438776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40"/>
            <a:ext cx="2946400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4E846F2-871B-4DC2-93B3-C6A03990C282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433020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02451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052513"/>
            <a:ext cx="9144000" cy="5084762"/>
          </a:xfrm>
          <a:prstGeom prst="rect">
            <a:avLst/>
          </a:prstGeom>
          <a:solidFill>
            <a:srgbClr val="191946"/>
          </a:solidFill>
          <a:ln w="28575" algn="ctr">
            <a:solidFill>
              <a:srgbClr val="191946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marL="358775" algn="ctr">
              <a:lnSpc>
                <a:spcPct val="90000"/>
              </a:lnSpc>
              <a:spcBef>
                <a:spcPct val="50000"/>
              </a:spcBef>
              <a:defRPr/>
            </a:pPr>
            <a:endParaRPr lang="sk-SK" sz="3200">
              <a:solidFill>
                <a:schemeClr val="bg1"/>
              </a:solidFill>
            </a:endParaRPr>
          </a:p>
        </p:txBody>
      </p:sp>
      <p:sp>
        <p:nvSpPr>
          <p:cNvPr id="6" name="Rectangle 14"/>
          <p:cNvSpPr>
            <a:spLocks noChangeArrowheads="1"/>
          </p:cNvSpPr>
          <p:nvPr userDrawn="1"/>
        </p:nvSpPr>
        <p:spPr bwMode="auto">
          <a:xfrm>
            <a:off x="1704975" y="1989138"/>
            <a:ext cx="7416800" cy="1439862"/>
          </a:xfrm>
          <a:prstGeom prst="rect">
            <a:avLst/>
          </a:prstGeom>
          <a:solidFill>
            <a:srgbClr val="EB007D"/>
          </a:solidFill>
          <a:ln w="28575" algn="ctr">
            <a:solidFill>
              <a:srgbClr val="EB007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457200">
              <a:lnSpc>
                <a:spcPct val="90000"/>
              </a:lnSpc>
              <a:spcBef>
                <a:spcPct val="50000"/>
              </a:spcBef>
              <a:defRPr/>
            </a:pPr>
            <a:endParaRPr lang="de-DE" sz="1600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267272" y="2071734"/>
            <a:ext cx="6841232" cy="1296144"/>
          </a:xfrm>
        </p:spPr>
        <p:txBody>
          <a:bodyPr anchor="ctr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699048" y="3501009"/>
            <a:ext cx="4753272" cy="288031"/>
          </a:xfrm>
        </p:spPr>
        <p:txBody>
          <a:bodyPr/>
          <a:lstStyle>
            <a:lvl1pPr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699792" y="3861049"/>
            <a:ext cx="4741642" cy="288032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lang="de-DE" sz="16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773C5B60-6A4A-409C-861A-0C4F1613E308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98798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908720"/>
            <a:ext cx="5111750" cy="52174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39933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C2741DB3-31C9-4873-9E18-58765375B457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sahu 1"/>
          <p:cNvSpPr>
            <a:spLocks noGrp="1"/>
          </p:cNvSpPr>
          <p:nvPr>
            <p:ph/>
          </p:nvPr>
        </p:nvSpPr>
        <p:spPr>
          <a:xfrm>
            <a:off x="468313" y="980728"/>
            <a:ext cx="8229600" cy="5184576"/>
          </a:xfrm>
        </p:spPr>
        <p:txBody>
          <a:bodyPr/>
          <a:lstStyle/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EF90F158-4E00-4371-BC32-BFD298AE9342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 userDrawn="1"/>
        </p:nvSpPr>
        <p:spPr bwMode="auto">
          <a:xfrm>
            <a:off x="0" y="1052513"/>
            <a:ext cx="9144000" cy="5084762"/>
          </a:xfrm>
          <a:prstGeom prst="rect">
            <a:avLst/>
          </a:prstGeom>
          <a:solidFill>
            <a:srgbClr val="191946"/>
          </a:solidFill>
          <a:ln w="28575" algn="ctr">
            <a:solidFill>
              <a:srgbClr val="191946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marL="358775" algn="ctr">
              <a:lnSpc>
                <a:spcPct val="90000"/>
              </a:lnSpc>
              <a:spcBef>
                <a:spcPct val="50000"/>
              </a:spcBef>
              <a:defRPr/>
            </a:pPr>
            <a:endParaRPr lang="sk-SK" sz="3200">
              <a:solidFill>
                <a:schemeClr val="bg1"/>
              </a:solidFill>
            </a:endParaRPr>
          </a:p>
          <a:p>
            <a:pPr marL="358775"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sk-SK" sz="3200">
                <a:solidFill>
                  <a:schemeClr val="bg1"/>
                </a:solidFill>
              </a:rPr>
              <a:t>Ďakujem</a:t>
            </a:r>
            <a:r>
              <a:rPr lang="en-US" sz="3200">
                <a:solidFill>
                  <a:schemeClr val="bg1"/>
                </a:solidFill>
              </a:rPr>
              <a:t>e</a:t>
            </a:r>
            <a:r>
              <a:rPr lang="sk-SK" sz="3200">
                <a:solidFill>
                  <a:schemeClr val="bg1"/>
                </a:solidFill>
              </a:rPr>
              <a:t> za pozornosť!</a:t>
            </a:r>
            <a:endParaRPr lang="de-DE" sz="3200">
              <a:solidFill>
                <a:schemeClr val="bg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330896" y="3573017"/>
            <a:ext cx="4753272" cy="288031"/>
          </a:xfrm>
        </p:spPr>
        <p:txBody>
          <a:bodyPr/>
          <a:lstStyle>
            <a:lvl1pPr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331640" y="3933056"/>
            <a:ext cx="4741642" cy="288032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lang="de-DE" sz="1600" b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331912" y="4508500"/>
            <a:ext cx="4752256" cy="288652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lang="de-DE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1331640" y="4858274"/>
            <a:ext cx="4752528" cy="288007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lang="de-DE" sz="1600" b="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EFB0A437-72C2-4DB1-865B-7267B0F0B21C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14288" y="1989138"/>
            <a:ext cx="7416800" cy="1439862"/>
          </a:xfrm>
          <a:prstGeom prst="rect">
            <a:avLst/>
          </a:prstGeom>
          <a:solidFill>
            <a:srgbClr val="EB007D"/>
          </a:solidFill>
          <a:ln w="28575" algn="ctr">
            <a:solidFill>
              <a:srgbClr val="EB007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457200">
              <a:lnSpc>
                <a:spcPct val="90000"/>
              </a:lnSpc>
              <a:spcBef>
                <a:spcPct val="50000"/>
              </a:spcBef>
              <a:defRPr/>
            </a:pPr>
            <a:endParaRPr lang="de-DE" sz="1600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7544" y="2071734"/>
            <a:ext cx="6841232" cy="1296144"/>
          </a:xfrm>
        </p:spPr>
        <p:txBody>
          <a:bodyPr anchor="ctr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330896" y="3501009"/>
            <a:ext cx="4753272" cy="288031"/>
          </a:xfrm>
        </p:spPr>
        <p:txBody>
          <a:bodyPr/>
          <a:lstStyle>
            <a:lvl1pPr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331640" y="3861049"/>
            <a:ext cx="4741642" cy="288032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lang="de-DE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43EA59EB-6A22-42A9-8684-FD3B12505318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prezentá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3"/>
          <p:cNvSpPr txBox="1">
            <a:spLocks noChangeArrowheads="1"/>
          </p:cNvSpPr>
          <p:nvPr userDrawn="1"/>
        </p:nvSpPr>
        <p:spPr bwMode="auto">
          <a:xfrm>
            <a:off x="3924300" y="981075"/>
            <a:ext cx="1390650" cy="5842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sk-SK" sz="3200" smtClean="0"/>
              <a:t>Obsah</a:t>
            </a:r>
            <a:endParaRPr lang="de-DE" sz="320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39750" y="1772816"/>
            <a:ext cx="8136706" cy="4320479"/>
          </a:xfrm>
        </p:spPr>
        <p:txBody>
          <a:bodyPr/>
          <a:lstStyle>
            <a:lvl1pPr marL="174625" indent="-174625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ABF8D19F-7441-40A6-8F4A-AFFF3810D4D6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ová sek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44016" y="2346449"/>
            <a:ext cx="7772400" cy="93853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52" y="3379440"/>
            <a:ext cx="7776864" cy="913656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dirty="0" smtClean="0"/>
              <a:t>Kliknite sem a upravte štýl predlohy podnadpisov.</a:t>
            </a:r>
            <a:endParaRPr lang="sk-SK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F9440687-0C7C-4983-9C1C-C337AD7584AA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709612"/>
          </a:xfrm>
          <a:prstGeom prst="rect">
            <a:avLst/>
          </a:prstGeom>
        </p:spPr>
        <p:txBody>
          <a:bodyPr/>
          <a:lstStyle/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772816"/>
            <a:ext cx="8229600" cy="4248471"/>
          </a:xfrm>
        </p:spPr>
        <p:txBody>
          <a:bodyPr/>
          <a:lstStyle/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E6E13075-9F84-4BDD-A62F-2230700CA3AE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709612"/>
          </a:xfrm>
          <a:prstGeom prst="rect">
            <a:avLst/>
          </a:prstGeom>
        </p:spPr>
        <p:txBody>
          <a:bodyPr/>
          <a:lstStyle/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68313" y="1988840"/>
            <a:ext cx="4038600" cy="4176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59313" y="1988840"/>
            <a:ext cx="4038600" cy="4176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B5390781-E089-4BE8-A211-DF76D03236B3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41850"/>
            <a:ext cx="8229600" cy="8689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4040188" cy="432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534915"/>
            <a:ext cx="4040188" cy="36303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2060848"/>
            <a:ext cx="4041775" cy="432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534915"/>
            <a:ext cx="4041775" cy="36303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5CAD5A12-B8E9-4CF9-B039-9E7CB8112650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709612"/>
          </a:xfrm>
          <a:prstGeom prst="rect">
            <a:avLst/>
          </a:prstGeom>
        </p:spPr>
        <p:txBody>
          <a:bodyPr/>
          <a:lstStyle/>
          <a:p>
            <a:r>
              <a:rPr lang="sk-SK" dirty="0" smtClean="0"/>
              <a:t>Kliknite sem a upravte štýl predlohy nadpisov.</a:t>
            </a:r>
            <a:endParaRPr lang="sk-SK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0DC237B3-5380-48B0-8EC4-9DE395CD9829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-</a:t>
            </a:r>
            <a:fld id="{0E4986D6-F1D4-4C73-A9BC-A44641B68D21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7988" y="6308725"/>
            <a:ext cx="69373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0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sk-SK"/>
              <a:t>-</a:t>
            </a:r>
            <a:fld id="{E25E5452-C2C2-4466-B0D5-81535698AD3B}" type="slidenum">
              <a:rPr lang="sk-SK"/>
              <a:pPr>
                <a:defRPr/>
              </a:pPr>
              <a:t>‹#›</a:t>
            </a:fld>
            <a:r>
              <a:rPr lang="sk-SK"/>
              <a:t>-</a:t>
            </a:r>
          </a:p>
        </p:txBody>
      </p:sp>
      <p:sp>
        <p:nvSpPr>
          <p:cNvPr id="1027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191946"/>
          </a:solidFill>
          <a:ln w="28575" algn="ctr">
            <a:solidFill>
              <a:srgbClr val="19194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358775">
              <a:lnSpc>
                <a:spcPct val="90000"/>
              </a:lnSpc>
              <a:spcBef>
                <a:spcPct val="50000"/>
              </a:spcBef>
              <a:defRPr/>
            </a:pPr>
            <a:r>
              <a:rPr lang="sk-SK" sz="1400" b="1">
                <a:solidFill>
                  <a:schemeClr val="bg1"/>
                </a:solidFill>
              </a:rPr>
              <a:t>OPIS je spolufinancovaný z ERDF</a:t>
            </a:r>
          </a:p>
        </p:txBody>
      </p:sp>
      <p:sp>
        <p:nvSpPr>
          <p:cNvPr id="1030" name="Rectangle 19"/>
          <p:cNvSpPr>
            <a:spLocks noChangeArrowheads="1"/>
          </p:cNvSpPr>
          <p:nvPr/>
        </p:nvSpPr>
        <p:spPr bwMode="auto">
          <a:xfrm>
            <a:off x="5651500" y="6237288"/>
            <a:ext cx="3495675" cy="360362"/>
          </a:xfrm>
          <a:prstGeom prst="rect">
            <a:avLst/>
          </a:prstGeom>
          <a:solidFill>
            <a:srgbClr val="EB007D"/>
          </a:solidFill>
          <a:ln w="28575" algn="ctr">
            <a:solidFill>
              <a:srgbClr val="EB007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marL="174625" algn="ctr">
              <a:lnSpc>
                <a:spcPct val="90000"/>
              </a:lnSpc>
              <a:spcBef>
                <a:spcPts val="400"/>
              </a:spcBef>
              <a:defRPr/>
            </a:pPr>
            <a:r>
              <a:rPr lang="sk-SK">
                <a:solidFill>
                  <a:schemeClr val="bg1"/>
                </a:solidFill>
              </a:rPr>
              <a:t>www.opis.gov.sk     www.informatizacia.sk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71790" y="6599152"/>
            <a:ext cx="576064" cy="2862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fld id="{78CCF2E8-EC65-4321-82EB-FD2D10B742F9}" type="slidenum">
              <a:rPr lang="sk-SK" sz="1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charset="0"/>
                <a:cs typeface="+mn-cs"/>
              </a:rPr>
              <a:pPr algn="ctr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sk-SK" sz="140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pic>
        <p:nvPicPr>
          <p:cNvPr id="1032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8313" y="260350"/>
            <a:ext cx="2159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AutoShape 23"/>
          <p:cNvSpPr>
            <a:spLocks noChangeAspect="1" noChangeArrowheads="1" noTextEdit="1"/>
          </p:cNvSpPr>
          <p:nvPr/>
        </p:nvSpPr>
        <p:spPr bwMode="auto">
          <a:xfrm>
            <a:off x="7080250" y="2133600"/>
            <a:ext cx="941388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4" name="Picture 18"/>
          <p:cNvPicPr>
            <a:picLocks noChangeAspect="1" noChangeArrowheads="1"/>
          </p:cNvPicPr>
          <p:nvPr/>
        </p:nvPicPr>
        <p:blipFill>
          <a:blip r:embed="rId15" cstate="print"/>
          <a:srcRect r="9566"/>
          <a:stretch>
            <a:fillRect/>
          </a:stretch>
        </p:blipFill>
        <p:spPr bwMode="auto">
          <a:xfrm>
            <a:off x="8101013" y="188913"/>
            <a:ext cx="63023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35" name="Straight Connector 26"/>
          <p:cNvCxnSpPr>
            <a:cxnSpLocks noChangeShapeType="1"/>
          </p:cNvCxnSpPr>
          <p:nvPr/>
        </p:nvCxnSpPr>
        <p:spPr bwMode="auto">
          <a:xfrm>
            <a:off x="0" y="887413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2" name="Picture 1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92500" y="112713"/>
            <a:ext cx="8636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292725" y="134938"/>
            <a:ext cx="10795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00" r:id="rId1"/>
    <p:sldLayoutId id="2147484701" r:id="rId2"/>
    <p:sldLayoutId id="2147484702" r:id="rId3"/>
    <p:sldLayoutId id="2147484692" r:id="rId4"/>
    <p:sldLayoutId id="2147484693" r:id="rId5"/>
    <p:sldLayoutId id="2147484694" r:id="rId6"/>
    <p:sldLayoutId id="2147484695" r:id="rId7"/>
    <p:sldLayoutId id="2147484696" r:id="rId8"/>
    <p:sldLayoutId id="2147484697" r:id="rId9"/>
    <p:sldLayoutId id="2147484698" r:id="rId10"/>
    <p:sldLayoutId id="2147484699" r:id="rId11"/>
    <p:sldLayoutId id="2147484703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 bwMode="auto">
          <a:xfrm>
            <a:off x="1691680" y="3356992"/>
            <a:ext cx="7444800" cy="504056"/>
          </a:xfrm>
          <a:prstGeom prst="rect">
            <a:avLst/>
          </a:prstGeom>
          <a:solidFill>
            <a:srgbClr val="EB007D"/>
          </a:solidFill>
          <a:ln w="635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sk-SK" sz="750" kern="0" dirty="0" smtClean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6146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763713" y="2060848"/>
            <a:ext cx="6840537" cy="1645344"/>
          </a:xfrm>
        </p:spPr>
        <p:txBody>
          <a:bodyPr/>
          <a:lstStyle/>
          <a:p>
            <a:r>
              <a:rPr lang="sk-SK" sz="2800" dirty="0" smtClean="0"/>
              <a:t>Národný projekt </a:t>
            </a:r>
            <a:r>
              <a:rPr lang="sk-SK" sz="2800" dirty="0"/>
              <a:t/>
            </a:r>
            <a:br>
              <a:rPr lang="sk-SK" sz="2800" dirty="0"/>
            </a:br>
            <a:r>
              <a:rPr lang="sk-SK" sz="2800" dirty="0"/>
              <a:t>Elektronické služby MPSVR SR na úseku výkonu správy štátne sociálne dávky, sociálna pomoc a pomoc v hmotnej núdzi</a:t>
            </a:r>
          </a:p>
        </p:txBody>
      </p:sp>
      <p:grpSp>
        <p:nvGrpSpPr>
          <p:cNvPr id="5" name="Skupina 4"/>
          <p:cNvGrpSpPr/>
          <p:nvPr/>
        </p:nvGrpSpPr>
        <p:grpSpPr>
          <a:xfrm>
            <a:off x="1691680" y="4797152"/>
            <a:ext cx="6974164" cy="923330"/>
            <a:chOff x="2650980" y="4797152"/>
            <a:chExt cx="6974164" cy="923330"/>
          </a:xfrm>
        </p:grpSpPr>
        <p:sp>
          <p:nvSpPr>
            <p:cNvPr id="3" name="Obdĺžnik 2"/>
            <p:cNvSpPr/>
            <p:nvPr/>
          </p:nvSpPr>
          <p:spPr>
            <a:xfrm>
              <a:off x="3199987" y="4797152"/>
              <a:ext cx="6425157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k-SK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Ministerstvo práce, sociálnych vecí a rodiny</a:t>
              </a:r>
            </a:p>
            <a:p>
              <a:r>
                <a:rPr lang="sk-SK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Slovenskej republiky                                                    </a:t>
              </a:r>
              <a:r>
                <a:rPr lang="sk-SK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sk-SK" sz="1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					        </a:t>
              </a:r>
              <a:r>
                <a:rPr lang="sk-SK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Stanislav </a:t>
              </a:r>
              <a:r>
                <a:rPr lang="sk-SK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Straka</a:t>
              </a:r>
              <a:endParaRPr lang="sk-SK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" name="Obrázok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0980" y="4854643"/>
              <a:ext cx="504056" cy="71340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Modul CRK - Centrálny register klientov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sz="2800" dirty="0" smtClean="0"/>
              <a:t>Požiadavky: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sz="2600" b="1" dirty="0" smtClean="0">
                <a:solidFill>
                  <a:schemeClr val="accent6"/>
                </a:solidFill>
              </a:rPr>
              <a:t>Jeden </a:t>
            </a:r>
            <a:r>
              <a:rPr lang="sk-SK" sz="2600" b="1" dirty="0">
                <a:solidFill>
                  <a:schemeClr val="accent6"/>
                </a:solidFill>
              </a:rPr>
              <a:t>prístupový bod</a:t>
            </a:r>
            <a:r>
              <a:rPr lang="sk-SK" sz="2600" dirty="0">
                <a:solidFill>
                  <a:schemeClr val="accent6"/>
                </a:solidFill>
              </a:rPr>
              <a:t> z MPSVR SR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sz="2600" b="1" dirty="0">
                <a:solidFill>
                  <a:schemeClr val="accent6"/>
                </a:solidFill>
              </a:rPr>
              <a:t>Optimalizácia záťaže </a:t>
            </a:r>
            <a:r>
              <a:rPr lang="sk-SK" sz="2600" dirty="0">
                <a:solidFill>
                  <a:schemeClr val="accent6"/>
                </a:solidFill>
              </a:rPr>
              <a:t>na IS RFO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sk-SK" sz="2200" dirty="0">
                <a:solidFill>
                  <a:schemeClr val="accent6"/>
                </a:solidFill>
              </a:rPr>
              <a:t>viaceré systémy môžu požadovať údaje o tej istej osobe v krátkom čase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sz="2600" b="1" dirty="0">
                <a:solidFill>
                  <a:schemeClr val="accent6"/>
                </a:solidFill>
              </a:rPr>
              <a:t>Automatizované aplikovanie zmenových dávok </a:t>
            </a:r>
            <a:r>
              <a:rPr lang="sk-SK" sz="2600" dirty="0">
                <a:solidFill>
                  <a:schemeClr val="accent6"/>
                </a:solidFill>
              </a:rPr>
              <a:t>pre všetky systémy spoločne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sz="2600" b="1" dirty="0">
                <a:solidFill>
                  <a:schemeClr val="accent6"/>
                </a:solidFill>
              </a:rPr>
              <a:t>Kontrola prístupu k údajom </a:t>
            </a:r>
            <a:r>
              <a:rPr lang="sk-SK" sz="2600" dirty="0">
                <a:solidFill>
                  <a:schemeClr val="accent6"/>
                </a:solidFill>
              </a:rPr>
              <a:t>zo všetkých systémov na jednom mieste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9956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Realizácia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400" dirty="0"/>
              <a:t>Samostatný platformovo nezávislý modul (Java)</a:t>
            </a:r>
          </a:p>
          <a:p>
            <a:r>
              <a:rPr lang="sk-SK" sz="2400" dirty="0"/>
              <a:t>Proxy modul medzi RFO a koncovými systémami</a:t>
            </a:r>
          </a:p>
          <a:p>
            <a:pPr lvl="1"/>
            <a:r>
              <a:rPr lang="sk-SK" sz="2000" dirty="0"/>
              <a:t>Zjednotenie požiadaviek na IS RFO (</a:t>
            </a:r>
            <a:r>
              <a:rPr lang="sk-SK" sz="2000" dirty="0" err="1"/>
              <a:t>Multiplexor</a:t>
            </a:r>
            <a:r>
              <a:rPr lang="sk-SK" sz="2000" dirty="0"/>
              <a:t>)</a:t>
            </a:r>
          </a:p>
          <a:p>
            <a:r>
              <a:rPr lang="sk-SK" sz="2400" dirty="0"/>
              <a:t>Lokálna cache údajov z RFO – odložené snímky získaných údajov z RFO</a:t>
            </a:r>
          </a:p>
          <a:p>
            <a:r>
              <a:rPr lang="sk-SK" sz="2400" dirty="0"/>
              <a:t>Uloženie údajov v „surovej“ (XML) a zabezpečenej forme</a:t>
            </a:r>
          </a:p>
          <a:p>
            <a:pPr lvl="1"/>
            <a:r>
              <a:rPr lang="sk-SK" sz="2000" dirty="0"/>
              <a:t>Šifrované v DB (AES, 128 bit, SHA1)</a:t>
            </a:r>
          </a:p>
          <a:p>
            <a:pPr lvl="1"/>
            <a:r>
              <a:rPr lang="sk-SK" sz="2000" dirty="0"/>
              <a:t>Integrita uložených údajov zabezpečená el. pečiatkou</a:t>
            </a:r>
          </a:p>
          <a:p>
            <a:r>
              <a:rPr lang="sk-SK" sz="2400" dirty="0"/>
              <a:t>Poskytovanie zjednodušených služieb pre koncové systémy (RSD, DMS, ...)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3863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7416824" cy="517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62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Základná funkcionalita 1</a:t>
            </a:r>
            <a:r>
              <a:rPr lang="en-US" dirty="0" smtClean="0"/>
              <a:t>/2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Automatizácia procesov integrácie s RFO</a:t>
            </a:r>
          </a:p>
          <a:p>
            <a:pPr lvl="1"/>
            <a:r>
              <a:rPr lang="sk-SK" sz="1600" dirty="0"/>
              <a:t>Kontrola a aktualizácia číselníkových hodnôt</a:t>
            </a:r>
          </a:p>
          <a:p>
            <a:pPr lvl="1"/>
            <a:r>
              <a:rPr lang="sk-SK" sz="1600" dirty="0"/>
              <a:t>Kontrola a aktualizácia zmenových dávok (prebratie + potvrdenie)</a:t>
            </a:r>
          </a:p>
          <a:p>
            <a:pPr lvl="1"/>
            <a:r>
              <a:rPr lang="sk-SK" sz="1600" dirty="0"/>
              <a:t>Správa zoznamu záujmových osôb a jeho propagácia do RFO</a:t>
            </a:r>
          </a:p>
          <a:p>
            <a:r>
              <a:rPr lang="sk-SK" dirty="0"/>
              <a:t>Mapovanie číselníkových hodnôt medzi RFO a konzumentom</a:t>
            </a:r>
          </a:p>
          <a:p>
            <a:r>
              <a:rPr lang="sk-SK" dirty="0"/>
              <a:t>Vyhľadanie osoby v centrálnom module a v IS RFO</a:t>
            </a:r>
          </a:p>
          <a:p>
            <a:pPr lvl="1"/>
            <a:r>
              <a:rPr lang="sk-SK" sz="1600" dirty="0"/>
              <a:t>Podľa jednoznačných atribútov (IFO </a:t>
            </a:r>
            <a:r>
              <a:rPr lang="en-US" sz="1600" dirty="0"/>
              <a:t>/ </a:t>
            </a:r>
            <a:r>
              <a:rPr lang="sk-SK" sz="1600" dirty="0">
                <a:solidFill>
                  <a:schemeClr val="bg1">
                    <a:lumMod val="65000"/>
                  </a:schemeClr>
                </a:solidFill>
              </a:rPr>
              <a:t>BIFO</a:t>
            </a:r>
            <a:r>
              <a:rPr lang="sk-SK" sz="1600" dirty="0"/>
              <a:t>)</a:t>
            </a:r>
          </a:p>
          <a:p>
            <a:pPr lvl="1"/>
            <a:r>
              <a:rPr lang="sk-SK" sz="1600" dirty="0"/>
              <a:t>Podľa prirodzených atribútov (kombinácia mena a dátumu narodenia osoby)</a:t>
            </a:r>
          </a:p>
          <a:p>
            <a:r>
              <a:rPr lang="sk-SK" dirty="0"/>
              <a:t>Poskytnutie údajov osoby </a:t>
            </a:r>
          </a:p>
          <a:p>
            <a:pPr lvl="1"/>
            <a:r>
              <a:rPr lang="sk-SK" sz="1600" dirty="0"/>
              <a:t>Aktuálne platné údaje (naposledy získané z RFO)</a:t>
            </a:r>
          </a:p>
          <a:p>
            <a:pPr lvl="1"/>
            <a:r>
              <a:rPr lang="sk-SK" sz="1600" dirty="0"/>
              <a:t>Historické snímky získaných údajov z RFO</a:t>
            </a:r>
          </a:p>
          <a:p>
            <a:r>
              <a:rPr lang="sk-SK" dirty="0"/>
              <a:t>Možnosť obmedzovať množinu poskytnutých údajov pre konzumentov služby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9912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Základná funkcionalita </a:t>
            </a:r>
            <a:r>
              <a:rPr lang="en-US" dirty="0"/>
              <a:t>2</a:t>
            </a:r>
            <a:r>
              <a:rPr lang="en-US" dirty="0" smtClean="0"/>
              <a:t>/2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Centrálne auditovanie </a:t>
            </a:r>
            <a:r>
              <a:rPr lang="en-US" dirty="0"/>
              <a:t>v</a:t>
            </a:r>
            <a:r>
              <a:rPr lang="sk-SK" dirty="0" err="1"/>
              <a:t>šetkých</a:t>
            </a:r>
            <a:r>
              <a:rPr lang="sk-SK" dirty="0"/>
              <a:t> činností </a:t>
            </a:r>
          </a:p>
          <a:p>
            <a:pPr lvl="1"/>
            <a:r>
              <a:rPr lang="sk-SK" sz="1600" dirty="0"/>
              <a:t>všetky činnosti sú detailne zaznamenané</a:t>
            </a:r>
          </a:p>
          <a:p>
            <a:pPr lvl="1"/>
            <a:r>
              <a:rPr lang="sk-SK" sz="1600" dirty="0"/>
              <a:t>možné dohľadať, kto a kedy získal údaje o akej osobe</a:t>
            </a:r>
          </a:p>
          <a:p>
            <a:r>
              <a:rPr lang="sk-SK" dirty="0"/>
              <a:t>Poskytovanie zmien v údajoch pre konzumenta na základe jeho vyžiadania (synchronizácia „on </a:t>
            </a:r>
            <a:r>
              <a:rPr lang="sk-SK" dirty="0" err="1"/>
              <a:t>demand</a:t>
            </a:r>
            <a:r>
              <a:rPr lang="sk-SK" dirty="0"/>
              <a:t>“)</a:t>
            </a:r>
          </a:p>
          <a:p>
            <a:r>
              <a:rPr lang="sk-SK" dirty="0"/>
              <a:t>Registrácia cudzincov bez pobytu v SR</a:t>
            </a:r>
          </a:p>
          <a:p>
            <a:r>
              <a:rPr lang="sk-SK" dirty="0"/>
              <a:t>Možnosť dodatočne označovať</a:t>
            </a:r>
            <a:r>
              <a:rPr lang="en-US" dirty="0"/>
              <a:t>/</a:t>
            </a:r>
            <a:r>
              <a:rPr lang="sk-SK" dirty="0" err="1"/>
              <a:t>odznačovať</a:t>
            </a:r>
            <a:r>
              <a:rPr lang="sk-SK" dirty="0"/>
              <a:t> záujmové osoby</a:t>
            </a:r>
          </a:p>
          <a:p>
            <a:r>
              <a:rPr lang="sk-SK" dirty="0"/>
              <a:t>Hromadný import iniciálnej dávky z IS RFO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7076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Integrácia IS RSD na CRK (RFO)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b="1" dirty="0" smtClean="0"/>
              <a:t>Cieľ</a:t>
            </a:r>
          </a:p>
          <a:p>
            <a:pPr lvl="1"/>
            <a:r>
              <a:rPr lang="sk-SK" dirty="0"/>
              <a:t>n</a:t>
            </a:r>
            <a:r>
              <a:rPr lang="sk-SK" dirty="0" smtClean="0"/>
              <a:t>evyžadovať preukazovanie existencie osoby pomocou rodných listov</a:t>
            </a:r>
          </a:p>
          <a:p>
            <a:pPr lvl="1"/>
            <a:r>
              <a:rPr lang="sk-SK" dirty="0" smtClean="0"/>
              <a:t>nahradiť </a:t>
            </a:r>
            <a:r>
              <a:rPr lang="sk-SK" dirty="0"/>
              <a:t>ohlasovaciu povinnosť </a:t>
            </a:r>
            <a:r>
              <a:rPr lang="sk-SK" dirty="0" smtClean="0"/>
              <a:t>(zmena pobytu, rodinného stavu, úmrtia, ...) výmenou </a:t>
            </a:r>
            <a:r>
              <a:rPr lang="sk-SK" dirty="0"/>
              <a:t>informácii z iných IS </a:t>
            </a:r>
            <a:r>
              <a:rPr lang="sk-SK" dirty="0" smtClean="0"/>
              <a:t>VS</a:t>
            </a:r>
          </a:p>
          <a:p>
            <a:pPr marL="0" indent="0">
              <a:buNone/>
            </a:pPr>
            <a:endParaRPr lang="sk-SK" dirty="0" smtClean="0"/>
          </a:p>
          <a:p>
            <a:r>
              <a:rPr lang="sk-SK" dirty="0"/>
              <a:t>c</a:t>
            </a:r>
            <a:r>
              <a:rPr lang="sk-SK" dirty="0" smtClean="0"/>
              <a:t>ca 5,5 </a:t>
            </a:r>
            <a:r>
              <a:rPr lang="sk-SK" dirty="0"/>
              <a:t>mil. evidovaných fyzických </a:t>
            </a:r>
            <a:r>
              <a:rPr lang="sk-SK" dirty="0" smtClean="0"/>
              <a:t>osôb</a:t>
            </a:r>
            <a:endParaRPr lang="sk-SK" dirty="0"/>
          </a:p>
          <a:p>
            <a:r>
              <a:rPr lang="sk-SK" dirty="0"/>
              <a:t>cca 3,0 mil. záujmových </a:t>
            </a:r>
            <a:r>
              <a:rPr lang="sk-SK" dirty="0" smtClean="0"/>
              <a:t>osôb (aktívne žiadosti)</a:t>
            </a:r>
            <a:endParaRPr lang="sk-SK" dirty="0"/>
          </a:p>
          <a:p>
            <a:r>
              <a:rPr lang="en-US" dirty="0"/>
              <a:t>c</a:t>
            </a:r>
            <a:r>
              <a:rPr lang="sk-SK" dirty="0" err="1"/>
              <a:t>ca</a:t>
            </a:r>
            <a:r>
              <a:rPr lang="sk-SK" dirty="0"/>
              <a:t> 98</a:t>
            </a:r>
            <a:r>
              <a:rPr lang="en-US" dirty="0"/>
              <a:t>% </a:t>
            </a:r>
            <a:r>
              <a:rPr lang="sk-SK" dirty="0"/>
              <a:t>úspešnosť stotožnenia </a:t>
            </a:r>
            <a:r>
              <a:rPr lang="sk-SK" dirty="0" smtClean="0"/>
              <a:t>osôb</a:t>
            </a:r>
            <a:endParaRPr lang="sk-SK" dirty="0"/>
          </a:p>
          <a:p>
            <a:r>
              <a:rPr lang="sk-SK" dirty="0"/>
              <a:t>pravidelná automatická aktualizácia údajov z RFO (denne v noci</a:t>
            </a:r>
            <a:r>
              <a:rPr lang="sk-SK" dirty="0" smtClean="0"/>
              <a:t>)</a:t>
            </a:r>
          </a:p>
          <a:p>
            <a:r>
              <a:rPr lang="sk-SK" dirty="0"/>
              <a:t>m</a:t>
            </a:r>
            <a:r>
              <a:rPr lang="sk-SK" dirty="0" smtClean="0"/>
              <a:t>ožnosť používateľom zobraziť resp. manuálne aktualizovať údaje priamo z RFO</a:t>
            </a:r>
          </a:p>
          <a:p>
            <a:pPr marL="0" indent="0">
              <a:buNone/>
            </a:pPr>
            <a:endParaRPr lang="sk-SK" dirty="0"/>
          </a:p>
          <a:p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861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RSD – obrazovka získaných údajov z CRK (RFO)</a:t>
            </a:r>
            <a:endParaRPr lang="sk-SK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5474"/>
            <a:ext cx="7128792" cy="460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57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Frontend </a:t>
            </a:r>
            <a:r>
              <a:rPr lang="sk-SK" dirty="0" smtClean="0"/>
              <a:t>– rozšírenie servisnej vrstvy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800" dirty="0"/>
              <a:t>Používa </a:t>
            </a:r>
            <a:r>
              <a:rPr lang="sk-SK" sz="2800" dirty="0" smtClean="0"/>
              <a:t>služby </a:t>
            </a:r>
            <a:r>
              <a:rPr lang="sk-SK" sz="2800" dirty="0"/>
              <a:t>centrálneho servisného modulu</a:t>
            </a:r>
          </a:p>
          <a:p>
            <a:r>
              <a:rPr lang="sk-SK" sz="2800" dirty="0"/>
              <a:t>Umožňuje: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sz="2400" dirty="0"/>
              <a:t>Administráciu parametrov systému</a:t>
            </a:r>
          </a:p>
          <a:p>
            <a:pPr lvl="2"/>
            <a:r>
              <a:rPr lang="sk-SK" sz="2000" dirty="0"/>
              <a:t>Číselníky RFO, konzumentov + mapovanie</a:t>
            </a:r>
          </a:p>
          <a:p>
            <a:pPr lvl="2"/>
            <a:r>
              <a:rPr lang="sk-SK" sz="2000" dirty="0"/>
              <a:t>Parametre a oprávnenia</a:t>
            </a:r>
          </a:p>
          <a:p>
            <a:pPr lvl="2"/>
            <a:r>
              <a:rPr lang="sk-SK" sz="2000" dirty="0"/>
              <a:t>Kontrola audit záznamov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sz="2400" dirty="0"/>
              <a:t>Vyhľadanie osoby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sz="2400" dirty="0"/>
              <a:t>Zobrazenie detailov osoby (aj historické snímky)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sz="2400" dirty="0"/>
              <a:t>Registráciu cudzincov bez pobytu v SR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0599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Frontend – </a:t>
            </a:r>
            <a:r>
              <a:rPr lang="sk-SK" dirty="0" smtClean="0"/>
              <a:t>údaje o osobe</a:t>
            </a:r>
            <a:endParaRPr lang="sk-SK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228692" cy="462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89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Mapovanie číselníkov</a:t>
            </a:r>
            <a:endParaRPr lang="sk-SK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664" y="1484784"/>
            <a:ext cx="6338897" cy="4718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75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textu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k-SK" dirty="0" smtClean="0"/>
              <a:t>Formulárový portál MPSVR SR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 smtClean="0"/>
              <a:t>Prehľad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 smtClean="0"/>
              <a:t>Proces podania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 smtClean="0"/>
              <a:t>Komunikačná schéma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 smtClean="0"/>
              <a:t>Google </a:t>
            </a:r>
            <a:r>
              <a:rPr lang="sk-SK" dirty="0" err="1" smtClean="0"/>
              <a:t>Analytics</a:t>
            </a:r>
            <a:endParaRPr lang="sk-SK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sk-SK" dirty="0" smtClean="0"/>
          </a:p>
          <a:p>
            <a:r>
              <a:rPr lang="sk-SK" dirty="0" smtClean="0"/>
              <a:t>Modul CRK - Centrálny register klientov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/>
              <a:t>P</a:t>
            </a:r>
            <a:r>
              <a:rPr lang="sk-SK" dirty="0" smtClean="0"/>
              <a:t>ožiadavky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 smtClean="0"/>
              <a:t>Realizácia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 smtClean="0"/>
              <a:t>Základná funkcionalita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 err="1" smtClean="0"/>
              <a:t>Frontend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3615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Audit log</a:t>
            </a:r>
            <a:endParaRPr lang="sk-SK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525286"/>
            <a:ext cx="7200800" cy="453238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1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textu 1"/>
          <p:cNvSpPr>
            <a:spLocks noGrp="1"/>
          </p:cNvSpPr>
          <p:nvPr>
            <p:ph type="body" sz="quarter" idx="11"/>
          </p:nvPr>
        </p:nvSpPr>
        <p:spPr>
          <a:xfrm>
            <a:off x="539750" y="1772816"/>
            <a:ext cx="8136706" cy="4392488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endParaRPr lang="sk-SK" dirty="0" smtClean="0"/>
          </a:p>
          <a:p>
            <a:pPr marL="0" indent="0">
              <a:spcBef>
                <a:spcPts val="1800"/>
              </a:spcBef>
              <a:buNone/>
            </a:pPr>
            <a:endParaRPr lang="sk-SK" dirty="0"/>
          </a:p>
          <a:p>
            <a:pPr marL="0" indent="0">
              <a:spcBef>
                <a:spcPts val="1800"/>
              </a:spcBef>
              <a:buNone/>
            </a:pPr>
            <a:endParaRPr lang="sk-SK" dirty="0" smtClean="0"/>
          </a:p>
          <a:p>
            <a:pPr marL="0" indent="0">
              <a:spcBef>
                <a:spcPts val="1800"/>
              </a:spcBef>
              <a:buNone/>
            </a:pPr>
            <a:endParaRPr lang="sk-SK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sk-SK" dirty="0"/>
              <a:t>	</a:t>
            </a:r>
            <a:r>
              <a:rPr lang="sk-SK" dirty="0" smtClean="0"/>
              <a:t>		</a:t>
            </a:r>
            <a:r>
              <a:rPr lang="sk-SK" sz="2400" dirty="0" smtClean="0"/>
              <a:t>Ďakujem za pozornosť</a:t>
            </a:r>
            <a:endParaRPr lang="sk-SK" sz="2400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8521" y="1033368"/>
            <a:ext cx="8927975" cy="523424"/>
          </a:xfrm>
          <a:prstGeom prst="rect">
            <a:avLst/>
          </a:prstGeom>
          <a:solidFill>
            <a:srgbClr val="191946"/>
          </a:solidFill>
          <a:ln w="12700" algn="ctr">
            <a:noFill/>
            <a:miter lim="800000"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lvl="0" algn="ctr" defTabSz="762000" eaLnBrk="0" fontAlgn="auto" hangingPunct="0">
              <a:spcAft>
                <a:spcPts val="0"/>
              </a:spcAft>
              <a:defRPr/>
            </a:pPr>
            <a:r>
              <a:rPr lang="sk-SK" sz="1800" dirty="0">
                <a:solidFill>
                  <a:schemeClr val="bg1"/>
                </a:solidFill>
              </a:rPr>
              <a:t>Elektronické služby </a:t>
            </a:r>
            <a:r>
              <a:rPr lang="sk-SK" sz="1800" dirty="0" smtClean="0">
                <a:solidFill>
                  <a:schemeClr val="bg1"/>
                </a:solidFill>
              </a:rPr>
              <a:t>Ministerstva práce, sociálnych vecí a rodiny Slovenskej republiky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5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Formul</a:t>
            </a:r>
            <a:r>
              <a:rPr lang="sk-SK" dirty="0" smtClean="0"/>
              <a:t>árový portál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Podanie žiadostí o sociálnu dávku cez </a:t>
            </a:r>
            <a:r>
              <a:rPr lang="sk-SK" dirty="0" smtClean="0"/>
              <a:t>internet a jej elektronické spracovanie</a:t>
            </a:r>
            <a:endParaRPr lang="sk-SK" dirty="0"/>
          </a:p>
          <a:p>
            <a:r>
              <a:rPr lang="sk-SK" dirty="0"/>
              <a:t>Autentifikácia </a:t>
            </a:r>
            <a:r>
              <a:rPr lang="sk-SK" dirty="0" smtClean="0"/>
              <a:t>prostredníctvom </a:t>
            </a:r>
            <a:r>
              <a:rPr lang="sk-SK" dirty="0" err="1"/>
              <a:t>eID</a:t>
            </a:r>
            <a:r>
              <a:rPr lang="sk-SK" dirty="0"/>
              <a:t> karty</a:t>
            </a:r>
          </a:p>
          <a:p>
            <a:r>
              <a:rPr lang="en-US" dirty="0" err="1" smtClean="0"/>
              <a:t>Osobn</a:t>
            </a:r>
            <a:r>
              <a:rPr lang="sk-SK" dirty="0" smtClean="0"/>
              <a:t>é údaje o prihlásenej osobe stiahnuté z RFO</a:t>
            </a:r>
            <a:endParaRPr lang="sk-SK" dirty="0"/>
          </a:p>
          <a:p>
            <a:r>
              <a:rPr lang="sk-SK" dirty="0"/>
              <a:t>Pri určitých typoch žiadostí </a:t>
            </a:r>
            <a:r>
              <a:rPr lang="sk-SK" dirty="0" smtClean="0"/>
              <a:t>je možnosť dotiahnuť aj dodatočné údaje z </a:t>
            </a:r>
            <a:r>
              <a:rPr lang="sk-SK" dirty="0" err="1" smtClean="0"/>
              <a:t>backend</a:t>
            </a:r>
            <a:r>
              <a:rPr lang="sk-SK" dirty="0" smtClean="0"/>
              <a:t> systémov</a:t>
            </a:r>
            <a:endParaRPr lang="sk-SK" dirty="0"/>
          </a:p>
          <a:p>
            <a:r>
              <a:rPr lang="sk-SK" dirty="0" smtClean="0"/>
              <a:t>Vlastná formulárová technológia mimo ÚPVS</a:t>
            </a:r>
            <a:endParaRPr lang="sk-SK" dirty="0"/>
          </a:p>
          <a:p>
            <a:r>
              <a:rPr lang="sk-SK" dirty="0" smtClean="0"/>
              <a:t>Súlad </a:t>
            </a:r>
            <a:r>
              <a:rPr lang="sk-SK" dirty="0"/>
              <a:t>s Výnosom o </a:t>
            </a:r>
            <a:r>
              <a:rPr lang="sk-SK" dirty="0" smtClean="0"/>
              <a:t>štandardoch</a:t>
            </a:r>
          </a:p>
          <a:p>
            <a:r>
              <a:rPr lang="sk-SK" dirty="0" smtClean="0"/>
              <a:t>Moderné technológie (HTML5, CSS3), </a:t>
            </a:r>
            <a:r>
              <a:rPr lang="sk-SK" dirty="0" err="1" smtClean="0"/>
              <a:t>responzívny</a:t>
            </a:r>
            <a:r>
              <a:rPr lang="sk-SK" dirty="0" smtClean="0"/>
              <a:t> dizajn</a:t>
            </a:r>
            <a:endParaRPr lang="sk-SK" dirty="0"/>
          </a:p>
          <a:p>
            <a:r>
              <a:rPr lang="sk-SK" dirty="0" smtClean="0"/>
              <a:t>Maximálne využitie spoločných komponentov ÚPVS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2207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91" y="918505"/>
            <a:ext cx="6221512" cy="5242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 bwMode="auto">
          <a:xfrm>
            <a:off x="3787493" y="2348843"/>
            <a:ext cx="4495141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19 </a:t>
            </a:r>
            <a:r>
              <a:rPr lang="sk-SK" sz="2400" b="1" kern="0" noProof="0" dirty="0" smtClean="0">
                <a:latin typeface="+mj-lt"/>
                <a:ea typeface="+mj-ea"/>
                <a:cs typeface="+mj-cs"/>
              </a:rPr>
              <a:t>e</a:t>
            </a: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lektronických</a:t>
            </a:r>
            <a:r>
              <a:rPr kumimoji="0" lang="sk-SK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formulárov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4427984" y="3063211"/>
            <a:ext cx="4012637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40 rôznych</a:t>
            </a:r>
            <a:r>
              <a:rPr kumimoji="0" lang="sk-SK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typov žiadostí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4977538" y="3789040"/>
            <a:ext cx="3993401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Predplnenie údajov</a:t>
            </a:r>
            <a:r>
              <a:rPr kumimoji="0" lang="sk-SK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z RFO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5531375" y="4496574"/>
            <a:ext cx="2885726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Podanie cez</a:t>
            </a:r>
            <a:r>
              <a:rPr kumimoji="0" lang="sk-SK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ÚPVS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0527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18" y="912168"/>
            <a:ext cx="6120680" cy="5217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3635896" y="1988840"/>
            <a:ext cx="5311069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Informácie o podaných</a:t>
            </a:r>
            <a:r>
              <a:rPr kumimoji="0" lang="sk-SK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žiadostiach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4336279" y="2639681"/>
            <a:ext cx="2388795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400" b="1" kern="0" noProof="0" dirty="0" smtClean="0">
                <a:latin typeface="+mj-lt"/>
                <a:ea typeface="+mj-ea"/>
                <a:cs typeface="+mj-cs"/>
              </a:rPr>
              <a:t>  - stav žiadosti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4732819" y="3289977"/>
            <a:ext cx="3413114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400" b="1" kern="0" noProof="0" dirty="0" smtClean="0">
                <a:latin typeface="+mj-lt"/>
                <a:ea typeface="+mj-ea"/>
                <a:cs typeface="+mj-cs"/>
              </a:rPr>
              <a:t> - posudzované osoby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5132140" y="3933056"/>
            <a:ext cx="2836033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  <a:lumMod val="80000"/>
                  <a:lumOff val="20000"/>
                  <a:alpha val="90000"/>
                </a:schemeClr>
              </a:gs>
              <a:gs pos="18000">
                <a:schemeClr val="accent1">
                  <a:shade val="67500"/>
                  <a:satMod val="115000"/>
                  <a:lumMod val="80000"/>
                  <a:lumOff val="20000"/>
                  <a:alpha val="80000"/>
                </a:schemeClr>
              </a:gs>
              <a:gs pos="100000">
                <a:schemeClr val="accent1">
                  <a:shade val="100000"/>
                  <a:satMod val="115000"/>
                  <a:lumMod val="80000"/>
                  <a:lumOff val="20000"/>
                  <a:alpha val="90000"/>
                </a:schemeClr>
              </a:gs>
            </a:gsLst>
            <a:lin ang="0" scaled="1"/>
            <a:tileRect/>
          </a:gradFill>
          <a:ln w="9525" cap="rnd"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400" b="1" kern="0" noProof="0" dirty="0" smtClean="0">
                <a:latin typeface="+mj-lt"/>
                <a:ea typeface="+mj-ea"/>
                <a:cs typeface="+mj-cs"/>
              </a:rPr>
              <a:t> - vyplatené dávky</a:t>
            </a:r>
            <a:endParaRPr kumimoji="0" lang="sk-SK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7332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Proces podania</a:t>
            </a:r>
            <a:endParaRPr lang="sk-SK" dirty="0"/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5514"/>
            <a:ext cx="9144000" cy="352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47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Komunikačná schéma</a:t>
            </a:r>
            <a:endParaRPr lang="sk-SK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27082"/>
            <a:ext cx="6696744" cy="465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62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Google </a:t>
            </a:r>
            <a:r>
              <a:rPr lang="sk-SK" dirty="0" err="1" smtClean="0"/>
              <a:t>Analytics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sk-SK" dirty="0" smtClean="0"/>
              <a:t>Umožnené sledovanie štatistických údajov: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dirty="0" smtClean="0"/>
              <a:t>Noví a vracajúci sa používatelia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dirty="0" smtClean="0"/>
              <a:t>Geografická lokalita prihláseného používateľa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dirty="0" smtClean="0"/>
              <a:t>Zariadenie, OS, Jazyk, rozlíšenie obrazovky, poskytovateľ pripojenia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dirty="0" smtClean="0"/>
              <a:t>Návštevnosť jednotlivých stránok (formulárov a krokov vypĺňania)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dirty="0" smtClean="0"/>
              <a:t>Čas strávený na jednotlivých stránkach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sk-SK" dirty="0" smtClean="0"/>
              <a:t>Dokončenie cieľa (odoslanie podania na ÚPVS)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sk-SK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sk-SK" dirty="0" smtClean="0"/>
              <a:t>Sledovanie činnosti aj v reálnom čase</a:t>
            </a:r>
          </a:p>
          <a:p>
            <a:pPr>
              <a:buFont typeface="Wingdings" panose="05000000000000000000" pitchFamily="2" charset="2"/>
              <a:buChar char="§"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0978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Google </a:t>
            </a:r>
            <a:r>
              <a:rPr lang="sk-SK" dirty="0" err="1" smtClean="0"/>
              <a:t>Analytics</a:t>
            </a:r>
            <a:r>
              <a:rPr lang="sk-SK" dirty="0" smtClean="0"/>
              <a:t> - prehľad</a:t>
            </a: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72816"/>
            <a:ext cx="878952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40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dvolený návrh">
  <a:themeElements>
    <a:clrScheme name="Predvolený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dvolený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20000"/>
            <a:lumOff val="80000"/>
          </a:schemeClr>
        </a:solidFill>
        <a:ln w="6350" cap="flat" cmpd="sng" algn="ctr">
          <a:solidFill>
            <a:srgbClr val="000000"/>
          </a:solidFill>
          <a:prstDash val="solid"/>
        </a:ln>
        <a:effectLst/>
      </a:spPr>
      <a:bodyPr lIns="0" tIns="0" rIns="0" bIns="0" anchor="ctr"/>
      <a:lstStyle>
        <a:defPPr algn="ctr" fontAlgn="auto">
          <a:lnSpc>
            <a:spcPct val="90000"/>
          </a:lnSpc>
          <a:spcBef>
            <a:spcPts val="0"/>
          </a:spcBef>
          <a:spcAft>
            <a:spcPts val="0"/>
          </a:spcAft>
          <a:defRPr sz="750" kern="0" dirty="0" smtClean="0">
            <a:solidFill>
              <a:srgbClr val="000000"/>
            </a:solidFill>
            <a:latin typeface="Arial"/>
            <a:cs typeface="+mn-c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457200" marR="0" indent="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k-SK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624</Words>
  <Application>Microsoft Office PowerPoint</Application>
  <PresentationFormat>Prezentácia na obrazovke (4:3)</PresentationFormat>
  <Paragraphs>113</Paragraphs>
  <Slides>21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21</vt:i4>
      </vt:variant>
    </vt:vector>
  </HeadingPairs>
  <TitlesOfParts>
    <vt:vector size="22" baseType="lpstr">
      <vt:lpstr>Predvolený návrh</vt:lpstr>
      <vt:lpstr>Prezentácia programu PowerPoint</vt:lpstr>
      <vt:lpstr>Prezentácia programu PowerPoint</vt:lpstr>
      <vt:lpstr>Formulárový portál</vt:lpstr>
      <vt:lpstr>Prezentácia programu PowerPoint</vt:lpstr>
      <vt:lpstr>Prezentácia programu PowerPoint</vt:lpstr>
      <vt:lpstr>Proces podania</vt:lpstr>
      <vt:lpstr>Komunikačná schéma</vt:lpstr>
      <vt:lpstr>Google Analytics</vt:lpstr>
      <vt:lpstr>Google Analytics - prehľad</vt:lpstr>
      <vt:lpstr>Modul CRK - Centrálny register klientov</vt:lpstr>
      <vt:lpstr>Realizácia</vt:lpstr>
      <vt:lpstr>Prezentácia programu PowerPoint</vt:lpstr>
      <vt:lpstr>Základná funkcionalita 1/2</vt:lpstr>
      <vt:lpstr>Základná funkcionalita 2/2</vt:lpstr>
      <vt:lpstr>Integrácia IS RSD na CRK (RFO)</vt:lpstr>
      <vt:lpstr>RSD – obrazovka získaných údajov z CRK (RFO)</vt:lpstr>
      <vt:lpstr>Frontend – rozšírenie servisnej vrstvy</vt:lpstr>
      <vt:lpstr>Frontend – údaje o osobe</vt:lpstr>
      <vt:lpstr>Mapovanie číselníkov</vt:lpstr>
      <vt:lpstr>Audit log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2015-05-18T07:43:39Z</dcterms:created>
  <dcterms:modified xsi:type="dcterms:W3CDTF">2015-11-24T08:44:04Z</dcterms:modified>
</cp:coreProperties>
</file>